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408" r:id="rId3"/>
    <p:sldId id="257" r:id="rId4"/>
    <p:sldId id="258" r:id="rId5"/>
    <p:sldId id="259" r:id="rId6"/>
    <p:sldId id="260" r:id="rId7"/>
    <p:sldId id="412" r:id="rId8"/>
    <p:sldId id="414" r:id="rId9"/>
    <p:sldId id="416" r:id="rId10"/>
    <p:sldId id="268" r:id="rId11"/>
    <p:sldId id="411" r:id="rId12"/>
    <p:sldId id="262" r:id="rId13"/>
    <p:sldId id="387" r:id="rId14"/>
    <p:sldId id="372" r:id="rId15"/>
    <p:sldId id="365" r:id="rId16"/>
    <p:sldId id="399" r:id="rId17"/>
    <p:sldId id="400" r:id="rId18"/>
    <p:sldId id="362" r:id="rId19"/>
    <p:sldId id="403" r:id="rId20"/>
    <p:sldId id="407" r:id="rId21"/>
    <p:sldId id="598" r:id="rId22"/>
    <p:sldId id="402" r:id="rId23"/>
    <p:sldId id="393" r:id="rId24"/>
    <p:sldId id="405" r:id="rId25"/>
    <p:sldId id="417" r:id="rId26"/>
    <p:sldId id="589" r:id="rId27"/>
    <p:sldId id="590" r:id="rId28"/>
    <p:sldId id="596" r:id="rId29"/>
    <p:sldId id="297" r:id="rId30"/>
    <p:sldId id="298" r:id="rId31"/>
    <p:sldId id="595" r:id="rId32"/>
    <p:sldId id="597" r:id="rId33"/>
    <p:sldId id="591" r:id="rId34"/>
    <p:sldId id="655" r:id="rId35"/>
    <p:sldId id="656" r:id="rId36"/>
    <p:sldId id="657" r:id="rId37"/>
    <p:sldId id="658" r:id="rId38"/>
    <p:sldId id="599" r:id="rId39"/>
    <p:sldId id="660" r:id="rId40"/>
    <p:sldId id="659" r:id="rId41"/>
    <p:sldId id="66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2C23DC0-9F07-7D40-9B5B-78986773C740}">
          <p14:sldIdLst>
            <p14:sldId id="256"/>
          </p14:sldIdLst>
        </p14:section>
        <p14:section name="Intro" id="{7670CEF0-317D-984D-B0CF-F2322D6FF0BC}">
          <p14:sldIdLst>
            <p14:sldId id="408"/>
          </p14:sldIdLst>
        </p14:section>
        <p14:section name="Online Matching" id="{6C94216E-E021-D648-AC4F-699D2BE83FB9}">
          <p14:sldIdLst>
            <p14:sldId id="257"/>
            <p14:sldId id="258"/>
            <p14:sldId id="259"/>
            <p14:sldId id="260"/>
            <p14:sldId id="412"/>
            <p14:sldId id="414"/>
            <p14:sldId id="416"/>
          </p14:sldIdLst>
        </p14:section>
        <p14:section name="Online Correlated Selection" id="{014FF44B-4B98-8F4A-9ADD-594D77C11499}">
          <p14:sldIdLst>
            <p14:sldId id="268"/>
            <p14:sldId id="411"/>
            <p14:sldId id="262"/>
            <p14:sldId id="387"/>
            <p14:sldId id="372"/>
            <p14:sldId id="365"/>
            <p14:sldId id="399"/>
            <p14:sldId id="400"/>
            <p14:sldId id="362"/>
            <p14:sldId id="403"/>
            <p14:sldId id="407"/>
            <p14:sldId id="598"/>
            <p14:sldId id="402"/>
            <p14:sldId id="393"/>
            <p14:sldId id="405"/>
          </p14:sldIdLst>
        </p14:section>
        <p14:section name="Genearl Arrival Models" id="{C372946F-9F9B-9146-81BB-44C3299C30EC}">
          <p14:sldIdLst>
            <p14:sldId id="417"/>
            <p14:sldId id="589"/>
            <p14:sldId id="590"/>
            <p14:sldId id="596"/>
            <p14:sldId id="297"/>
            <p14:sldId id="298"/>
            <p14:sldId id="595"/>
            <p14:sldId id="597"/>
            <p14:sldId id="591"/>
            <p14:sldId id="655"/>
            <p14:sldId id="656"/>
            <p14:sldId id="657"/>
          </p14:sldIdLst>
        </p14:section>
        <p14:section name="Other Progress and Outro" id="{2CBBAB6A-F779-2F48-8115-1BF61DA8A108}">
          <p14:sldIdLst>
            <p14:sldId id="658"/>
            <p14:sldId id="599"/>
            <p14:sldId id="660"/>
            <p14:sldId id="659"/>
            <p14:sldId id="6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B18D"/>
    <a:srgbClr val="009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8"/>
    <p:restoredTop sz="94719"/>
  </p:normalViewPr>
  <p:slideViewPr>
    <p:cSldViewPr snapToGrid="0">
      <p:cViewPr varScale="1">
        <p:scale>
          <a:sx n="108" d="100"/>
          <a:sy n="108" d="100"/>
        </p:scale>
        <p:origin x="23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30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30299-C843-AB4A-85B4-8DDC33A2FA88}" type="datetimeFigureOut">
              <a:rPr lang="en-US" smtClean="0"/>
              <a:t>12/3/23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F43E-8D0E-964D-B551-69EC2AF7F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81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8F43E-8D0E-964D-B551-69EC2AF7FA8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50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52802-D4D8-4EAD-A7D3-AD6BD7216EFE}" type="slidenum">
              <a:rPr lang="en-HK" smtClean="0"/>
              <a:t>29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2169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One-side model is special case.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52802-D4D8-4EAD-A7D3-AD6BD7216EFE}" type="slidenum">
              <a:rPr lang="en-HK" smtClean="0"/>
              <a:t>30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21550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52802-D4D8-4EAD-A7D3-AD6BD7216EFE}" type="slidenum">
              <a:rPr lang="en-HK" smtClean="0"/>
              <a:t>32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68447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8F43E-8D0E-964D-B551-69EC2AF7FA8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5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E67B-DC2E-5D67-3AF2-E43F3FCED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93D94-1EEE-4F7D-EC9C-55D43D9E9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5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74264-9791-6EDD-BCCC-362B45736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FF772-339E-246A-9247-F2610715C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0850" indent="-450850">
              <a:tabLst/>
              <a:defRPr sz="2800"/>
            </a:lvl1pPr>
            <a:lvl2pPr marL="800100" indent="-342900">
              <a:tabLst/>
              <a:defRPr sz="2400"/>
            </a:lvl2pPr>
            <a:lvl3pPr marL="1252538" indent="-338138">
              <a:tabLst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54A3BAC-175B-B53F-C0F8-56D145CD0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Zhiyi Huang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792393-338D-DC48-D4BA-53041D4AA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fld id="{46818165-4A7D-2C47-B3F0-6BDFF66EB7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0BE079C-6297-E132-CBAC-4D00C3E57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algn="ctr"/>
            <a:r>
              <a:rPr lang="en-US" dirty="0"/>
              <a:t>University of Hong Kong</a:t>
            </a:r>
          </a:p>
        </p:txBody>
      </p:sp>
    </p:spTree>
    <p:extLst>
      <p:ext uri="{BB962C8B-B14F-4D97-AF65-F5344CB8AC3E}">
        <p14:creationId xmlns:p14="http://schemas.microsoft.com/office/powerpoint/2010/main" val="374158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8664C-E3C3-30F7-CDA1-B844A63FF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E44F6-A671-AB54-E8BD-5FB50329B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F0446D-0522-5515-7C2E-57AB0665D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Zhiyi Huang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48D3E9-6D1E-18A7-72C7-4B057C38C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fld id="{46818165-4A7D-2C47-B3F0-6BDFF66EB7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65014D8-0BF6-6EF0-E214-057F16A99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algn="ctr"/>
            <a:r>
              <a:rPr lang="en-US" dirty="0"/>
              <a:t>University of Hong Kong</a:t>
            </a:r>
          </a:p>
        </p:txBody>
      </p:sp>
    </p:spTree>
    <p:extLst>
      <p:ext uri="{BB962C8B-B14F-4D97-AF65-F5344CB8AC3E}">
        <p14:creationId xmlns:p14="http://schemas.microsoft.com/office/powerpoint/2010/main" val="96830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7CC4E-0C96-239C-545F-AB86C73E1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1BA01DA-B1BB-D4F5-7F4A-A007813EB8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Zhiyi Huang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7617C30-5774-7062-5694-EF263404A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fld id="{46818165-4A7D-2C47-B3F0-6BDFF66EB7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67EB6A5-799F-B296-6E3A-3D52AEBEB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algn="ctr"/>
            <a:r>
              <a:rPr lang="en-US" dirty="0"/>
              <a:t>University of Hong Kong</a:t>
            </a:r>
          </a:p>
        </p:txBody>
      </p:sp>
    </p:spTree>
    <p:extLst>
      <p:ext uri="{BB962C8B-B14F-4D97-AF65-F5344CB8AC3E}">
        <p14:creationId xmlns:p14="http://schemas.microsoft.com/office/powerpoint/2010/main" val="180992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AB690C-DCA4-464E-B34C-DCE1B5349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7C67-81F4-4ED3-9D55-038938164944}" type="datetimeFigureOut">
              <a:rPr lang="en-US" smtClean="0"/>
              <a:t>12/3/23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376A93-38C7-4F33-9FAB-C8A8A881A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EC37CA-F0E5-4C58-B85E-83D581FE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F3D52-FF4A-4870-A391-F3C943E9C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2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4D2EC0-2966-78CB-6504-A7DD46F01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1F40A-8BBA-EE63-2C3A-5B1A2A6E5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0E3AF-76C2-CDB9-CF9B-C9AE5F90B2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Zhiyi Huang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1FAD1-1B23-4314-C5A8-E6AC6EE84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fld id="{46818165-4A7D-2C47-B3F0-6BDFF66EB7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536BF-18B4-C34B-385D-5BBD883CB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algn="ctr"/>
            <a:r>
              <a:rPr lang="en-US" dirty="0"/>
              <a:t>University of Hong Kong</a:t>
            </a:r>
          </a:p>
        </p:txBody>
      </p:sp>
      <p:pic>
        <p:nvPicPr>
          <p:cNvPr id="8" name="Picture 2" descr="Background - University Identity - About HKU - HKU">
            <a:extLst>
              <a:ext uri="{FF2B5EF4-FFF2-40B4-BE49-F238E27FC236}">
                <a16:creationId xmlns:a16="http://schemas.microsoft.com/office/drawing/2014/main" id="{2C60D17A-BB19-C98F-6738-4BFC6E411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4040" y="5750469"/>
            <a:ext cx="859520" cy="97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08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Wingdings" pitchFamily="2" charset="2"/>
        <a:buChar char="q"/>
        <a:tabLst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712788" indent="-255588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" pitchFamily="2" charset="2"/>
        <a:buChar char="§"/>
        <a:tabLst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itchFamily="2" charset="2"/>
        <a:buChar char="q"/>
        <a:tabLst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90.png"/><Relationship Id="rId18" Type="http://schemas.openxmlformats.org/officeDocument/2006/relationships/image" Target="../media/image23.png"/><Relationship Id="rId7" Type="http://schemas.openxmlformats.org/officeDocument/2006/relationships/image" Target="../media/image140.png"/><Relationship Id="rId12" Type="http://schemas.openxmlformats.org/officeDocument/2006/relationships/image" Target="../media/image180.png"/><Relationship Id="rId17" Type="http://schemas.openxmlformats.org/officeDocument/2006/relationships/image" Target="../media/image22.png"/><Relationship Id="rId2" Type="http://schemas.openxmlformats.org/officeDocument/2006/relationships/image" Target="../media/image20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70.png"/><Relationship Id="rId5" Type="http://schemas.openxmlformats.org/officeDocument/2006/relationships/image" Target="../media/image120.png"/><Relationship Id="rId15" Type="http://schemas.openxmlformats.org/officeDocument/2006/relationships/image" Target="../media/image200.png"/><Relationship Id="rId10" Type="http://schemas.openxmlformats.org/officeDocument/2006/relationships/image" Target="../media/image161.png"/><Relationship Id="rId19" Type="http://schemas.openxmlformats.org/officeDocument/2006/relationships/image" Target="../media/image21.jpeg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30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78.png"/><Relationship Id="rId18" Type="http://schemas.openxmlformats.org/officeDocument/2006/relationships/image" Target="../media/image82.png"/><Relationship Id="rId3" Type="http://schemas.openxmlformats.org/officeDocument/2006/relationships/image" Target="../media/image74.png"/><Relationship Id="rId7" Type="http://schemas.openxmlformats.org/officeDocument/2006/relationships/image" Target="../media/image47.png"/><Relationship Id="rId12" Type="http://schemas.openxmlformats.org/officeDocument/2006/relationships/image" Target="../media/image77.png"/><Relationship Id="rId17" Type="http://schemas.openxmlformats.org/officeDocument/2006/relationships/image" Target="../media/image81.png"/><Relationship Id="rId2" Type="http://schemas.openxmlformats.org/officeDocument/2006/relationships/image" Target="../media/image54.pn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76.png"/><Relationship Id="rId5" Type="http://schemas.openxmlformats.org/officeDocument/2006/relationships/image" Target="../media/image45.png"/><Relationship Id="rId15" Type="http://schemas.openxmlformats.org/officeDocument/2006/relationships/image" Target="../media/image79.png"/><Relationship Id="rId10" Type="http://schemas.openxmlformats.org/officeDocument/2006/relationships/image" Target="../media/image50.png"/><Relationship Id="rId19" Type="http://schemas.openxmlformats.org/officeDocument/2006/relationships/image" Target="../media/image71.png"/><Relationship Id="rId4" Type="http://schemas.openxmlformats.org/officeDocument/2006/relationships/image" Target="../media/image75.png"/><Relationship Id="rId9" Type="http://schemas.openxmlformats.org/officeDocument/2006/relationships/image" Target="../media/image49.png"/><Relationship Id="rId1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A384-B8A8-D326-0580-85421F0B0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00" y="1041399"/>
            <a:ext cx="11520000" cy="2732741"/>
          </a:xfrm>
        </p:spPr>
        <p:txBody>
          <a:bodyPr>
            <a:normAutofit/>
          </a:bodyPr>
          <a:lstStyle/>
          <a:p>
            <a:r>
              <a:rPr lang="en-US" sz="4400" dirty="0"/>
              <a:t>Recent Progress and Future Directions</a:t>
            </a:r>
            <a:br>
              <a:rPr lang="en-US" sz="4400" dirty="0"/>
            </a:br>
            <a:r>
              <a:rPr lang="en-US" sz="4400" dirty="0"/>
              <a:t> in Online Matching</a:t>
            </a:r>
            <a:br>
              <a:rPr lang="en-US" sz="4400" dirty="0"/>
            </a:br>
            <a:br>
              <a:rPr lang="en-US" sz="3600" dirty="0"/>
            </a:br>
            <a:r>
              <a:rPr lang="en-US" sz="3600" dirty="0"/>
              <a:t>Part I:  Adversarial Model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4BCF9-66ED-5C35-2011-DF5772AA4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0282"/>
            <a:ext cx="9144000" cy="1772502"/>
          </a:xfrm>
        </p:spPr>
        <p:txBody>
          <a:bodyPr>
            <a:normAutofit/>
          </a:bodyPr>
          <a:lstStyle/>
          <a:p>
            <a:r>
              <a:rPr lang="en-US" dirty="0"/>
              <a:t>Zhiyi Huang</a:t>
            </a:r>
          </a:p>
          <a:p>
            <a:r>
              <a:rPr lang="en-US" dirty="0"/>
              <a:t>University of Hong Kong</a:t>
            </a:r>
          </a:p>
          <a:p>
            <a:endParaRPr lang="en-US" sz="2000" dirty="0"/>
          </a:p>
          <a:p>
            <a:r>
              <a:rPr lang="en-US" sz="2000" dirty="0"/>
              <a:t>2023/12/4 at WINE 2023</a:t>
            </a:r>
          </a:p>
        </p:txBody>
      </p:sp>
    </p:spTree>
    <p:extLst>
      <p:ext uri="{BB962C8B-B14F-4D97-AF65-F5344CB8AC3E}">
        <p14:creationId xmlns:p14="http://schemas.microsoft.com/office/powerpoint/2010/main" val="4232087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95102-704A-0F65-6918-24A76218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0F4A-5030-B91D-900F-77BE560A3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85000"/>
                </a:schemeClr>
              </a:buClr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Basics of Online Matching</a:t>
            </a:r>
          </a:p>
          <a:p>
            <a:r>
              <a:rPr lang="en-US" b="1" dirty="0">
                <a:solidFill>
                  <a:schemeClr val="accent1"/>
                </a:solidFill>
              </a:rPr>
              <a:t>Online Correlated Selection</a:t>
            </a:r>
          </a:p>
          <a:p>
            <a:r>
              <a:rPr lang="en-US" dirty="0"/>
              <a:t>General Arrival Models</a:t>
            </a:r>
          </a:p>
          <a:p>
            <a:r>
              <a:rPr lang="en-US" dirty="0"/>
              <a:t>Other Progress and Outro</a:t>
            </a:r>
          </a:p>
        </p:txBody>
      </p:sp>
    </p:spTree>
    <p:extLst>
      <p:ext uri="{BB962C8B-B14F-4D97-AF65-F5344CB8AC3E}">
        <p14:creationId xmlns:p14="http://schemas.microsoft.com/office/powerpoint/2010/main" val="1154417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D549FDD-61CD-8A6B-ABF0-D6646BA9D422}"/>
              </a:ext>
            </a:extLst>
          </p:cNvPr>
          <p:cNvGrpSpPr/>
          <p:nvPr/>
        </p:nvGrpSpPr>
        <p:grpSpPr>
          <a:xfrm>
            <a:off x="7840748" y="3703160"/>
            <a:ext cx="2650842" cy="1895865"/>
            <a:chOff x="7623033" y="3966249"/>
            <a:chExt cx="2650842" cy="1895865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3414E312-455C-A98E-E4FE-C356D9A74EF9}"/>
                </a:ext>
              </a:extLst>
            </p:cNvPr>
            <p:cNvCxnSpPr/>
            <p:nvPr/>
          </p:nvCxnSpPr>
          <p:spPr>
            <a:xfrm>
              <a:off x="7623033" y="3966249"/>
              <a:ext cx="2373746" cy="1596594"/>
            </a:xfrm>
            <a:prstGeom prst="line">
              <a:avLst/>
            </a:prstGeom>
            <a:ln w="25400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A0FA5EF3-6E53-8326-BF36-0F56D9311461}"/>
                </a:ext>
              </a:extLst>
            </p:cNvPr>
            <p:cNvSpPr/>
            <p:nvPr/>
          </p:nvSpPr>
          <p:spPr>
            <a:xfrm>
              <a:off x="9682748" y="5270987"/>
              <a:ext cx="591127" cy="59112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89BB9B6-D8ED-98BA-4DB3-D575D21F8E76}"/>
              </a:ext>
            </a:extLst>
          </p:cNvPr>
          <p:cNvGrpSpPr/>
          <p:nvPr/>
        </p:nvGrpSpPr>
        <p:grpSpPr>
          <a:xfrm>
            <a:off x="7822281" y="4209254"/>
            <a:ext cx="2661686" cy="1079788"/>
            <a:chOff x="2262909" y="4260997"/>
            <a:chExt cx="2661686" cy="1079788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B71B460-3FF8-C24D-4798-DCE425EE5D7E}"/>
                </a:ext>
              </a:extLst>
            </p:cNvPr>
            <p:cNvCxnSpPr/>
            <p:nvPr/>
          </p:nvCxnSpPr>
          <p:spPr>
            <a:xfrm flipV="1">
              <a:off x="2262909" y="4550646"/>
              <a:ext cx="2373746" cy="790139"/>
            </a:xfrm>
            <a:prstGeom prst="line">
              <a:avLst/>
            </a:prstGeom>
            <a:ln w="25400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D1DF2240-D010-43C2-7040-6CCA3F64248D}"/>
                </a:ext>
              </a:extLst>
            </p:cNvPr>
            <p:cNvSpPr/>
            <p:nvPr/>
          </p:nvSpPr>
          <p:spPr>
            <a:xfrm>
              <a:off x="4333468" y="4260997"/>
              <a:ext cx="591127" cy="59112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C1ADDF6-6399-A18F-6399-603BE05DC895}"/>
              </a:ext>
            </a:extLst>
          </p:cNvPr>
          <p:cNvGrpSpPr/>
          <p:nvPr/>
        </p:nvGrpSpPr>
        <p:grpSpPr>
          <a:xfrm>
            <a:off x="7822281" y="2132887"/>
            <a:ext cx="2666290" cy="2338087"/>
            <a:chOff x="2262909" y="2184630"/>
            <a:chExt cx="2666290" cy="2338087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C2CADD5-9765-EF67-B38E-62C61F931CA6}"/>
                </a:ext>
              </a:extLst>
            </p:cNvPr>
            <p:cNvCxnSpPr/>
            <p:nvPr/>
          </p:nvCxnSpPr>
          <p:spPr>
            <a:xfrm>
              <a:off x="2262909" y="2184630"/>
              <a:ext cx="2373746" cy="1575873"/>
            </a:xfrm>
            <a:prstGeom prst="line">
              <a:avLst/>
            </a:prstGeom>
            <a:ln w="25400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E6710FF-18FC-DE4F-7E84-38F2AC86726F}"/>
                </a:ext>
              </a:extLst>
            </p:cNvPr>
            <p:cNvCxnSpPr/>
            <p:nvPr/>
          </p:nvCxnSpPr>
          <p:spPr>
            <a:xfrm flipV="1">
              <a:off x="2262909" y="3760504"/>
              <a:ext cx="2373746" cy="762213"/>
            </a:xfrm>
            <a:prstGeom prst="line">
              <a:avLst/>
            </a:prstGeom>
            <a:ln w="25400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08EAEC3B-3138-27A2-A0D3-E2BE14C14C5E}"/>
                </a:ext>
              </a:extLst>
            </p:cNvPr>
            <p:cNvSpPr/>
            <p:nvPr/>
          </p:nvSpPr>
          <p:spPr>
            <a:xfrm>
              <a:off x="4338072" y="3473587"/>
              <a:ext cx="591127" cy="59112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156A991-5BD8-FFAF-3B57-A806ED37676B}"/>
              </a:ext>
            </a:extLst>
          </p:cNvPr>
          <p:cNvGrpSpPr/>
          <p:nvPr/>
        </p:nvGrpSpPr>
        <p:grpSpPr>
          <a:xfrm>
            <a:off x="7822281" y="2625296"/>
            <a:ext cx="2666290" cy="1875728"/>
            <a:chOff x="7604566" y="2888385"/>
            <a:chExt cx="2666290" cy="1875728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CD3F358-CE75-DEA0-CF47-39BD3CFB27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3031" y="3177467"/>
              <a:ext cx="2355281" cy="1586646"/>
            </a:xfrm>
            <a:prstGeom prst="line">
              <a:avLst/>
            </a:prstGeom>
            <a:ln w="25400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75B7386-C15F-7DA9-EAAC-04B6D2CD360C}"/>
                </a:ext>
              </a:extLst>
            </p:cNvPr>
            <p:cNvGrpSpPr/>
            <p:nvPr/>
          </p:nvGrpSpPr>
          <p:grpSpPr>
            <a:xfrm>
              <a:off x="7604566" y="2888385"/>
              <a:ext cx="2666290" cy="591127"/>
              <a:chOff x="2262909" y="2677039"/>
              <a:chExt cx="2666290" cy="591127"/>
            </a:xfrm>
          </p:grpSpPr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2CE5BAAA-4B0F-5575-76D1-D88CB54ADFBF}"/>
                  </a:ext>
                </a:extLst>
              </p:cNvPr>
              <p:cNvCxnSpPr/>
              <p:nvPr/>
            </p:nvCxnSpPr>
            <p:spPr>
              <a:xfrm>
                <a:off x="2262909" y="2942440"/>
                <a:ext cx="2373746" cy="27925"/>
              </a:xfrm>
              <a:prstGeom prst="line">
                <a:avLst/>
              </a:prstGeom>
              <a:ln w="25400"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DCE6CF9D-F123-25F9-4F5D-F325B49571D2}"/>
                  </a:ext>
                </a:extLst>
              </p:cNvPr>
              <p:cNvSpPr/>
              <p:nvPr/>
            </p:nvSpPr>
            <p:spPr>
              <a:xfrm>
                <a:off x="4338072" y="2677039"/>
                <a:ext cx="591127" cy="591127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565E4E2-B117-A6D5-A429-97D443F7691A}"/>
              </a:ext>
            </a:extLst>
          </p:cNvPr>
          <p:cNvGrpSpPr/>
          <p:nvPr/>
        </p:nvGrpSpPr>
        <p:grpSpPr>
          <a:xfrm>
            <a:off x="7831515" y="1837986"/>
            <a:ext cx="2660601" cy="2656673"/>
            <a:chOff x="7831515" y="1837986"/>
            <a:chExt cx="2660601" cy="2656673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D95CE36-38DA-068B-0050-F0C71248B958}"/>
                </a:ext>
              </a:extLst>
            </p:cNvPr>
            <p:cNvGrpSpPr/>
            <p:nvPr/>
          </p:nvGrpSpPr>
          <p:grpSpPr>
            <a:xfrm>
              <a:off x="7831515" y="2124238"/>
              <a:ext cx="2373746" cy="2370421"/>
              <a:chOff x="7831515" y="2124238"/>
              <a:chExt cx="2373746" cy="2370421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467ABB0-6231-9CEE-F503-34B6DCCC054C}"/>
                  </a:ext>
                </a:extLst>
              </p:cNvPr>
              <p:cNvCxnSpPr/>
              <p:nvPr/>
            </p:nvCxnSpPr>
            <p:spPr>
              <a:xfrm>
                <a:off x="7831515" y="2124238"/>
                <a:ext cx="2373746" cy="0"/>
              </a:xfrm>
              <a:prstGeom prst="line">
                <a:avLst/>
              </a:prstGeom>
              <a:ln w="25400"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9FCF459-F024-C8F2-B959-9AA6DBEF5883}"/>
                  </a:ext>
                </a:extLst>
              </p:cNvPr>
              <p:cNvCxnSpPr/>
              <p:nvPr/>
            </p:nvCxnSpPr>
            <p:spPr>
              <a:xfrm flipV="1">
                <a:off x="7831515" y="2124238"/>
                <a:ext cx="2373746" cy="2370421"/>
              </a:xfrm>
              <a:prstGeom prst="line">
                <a:avLst/>
              </a:prstGeom>
              <a:ln w="25400"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2A0539D-8CD3-5162-C3A9-F606C873B1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40748" y="2128482"/>
                <a:ext cx="2355279" cy="1574678"/>
              </a:xfrm>
              <a:prstGeom prst="line">
                <a:avLst/>
              </a:prstGeom>
              <a:ln w="25400"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64C1BC0-207F-A228-7E3C-FFE3FED33F12}"/>
                </a:ext>
              </a:extLst>
            </p:cNvPr>
            <p:cNvSpPr/>
            <p:nvPr/>
          </p:nvSpPr>
          <p:spPr>
            <a:xfrm>
              <a:off x="9900989" y="1837986"/>
              <a:ext cx="591127" cy="59112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20C44A39-DCB8-230F-6D3B-F03E13C64959}"/>
              </a:ext>
            </a:extLst>
          </p:cNvPr>
          <p:cNvSpPr/>
          <p:nvPr/>
        </p:nvSpPr>
        <p:spPr>
          <a:xfrm>
            <a:off x="7543361" y="1835406"/>
            <a:ext cx="591127" cy="591127"/>
          </a:xfrm>
          <a:prstGeom prst="ellipse">
            <a:avLst/>
          </a:prstGeom>
          <a:solidFill>
            <a:srgbClr val="009CD5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77382B-FCD1-D634-30C7-5FCC5E76B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Level Algorithm for Fractional Matching</a:t>
            </a:r>
            <a:br>
              <a:rPr lang="en-US" dirty="0"/>
            </a:br>
            <a:r>
              <a:rPr lang="en-US" dirty="0"/>
              <a:t>(a.k.a. Balance)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5DAEB-2563-A5DF-A330-BC06F93FF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 each online vertex to</a:t>
            </a:r>
            <a:br>
              <a:rPr lang="en-US" dirty="0"/>
            </a:br>
            <a:r>
              <a:rPr lang="en-US" dirty="0"/>
              <a:t>least matched neighbors</a:t>
            </a:r>
          </a:p>
          <a:p>
            <a:r>
              <a:rPr lang="en-US" dirty="0"/>
              <a:t>Water level of a vertex equals </a:t>
            </a:r>
            <a:br>
              <a:rPr lang="en-US" dirty="0"/>
            </a:br>
            <a:r>
              <a:rPr lang="en-US" dirty="0"/>
              <a:t>matched portion of a vertex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7A80E8-F4AE-9501-C025-E41A8BCAD5E0}"/>
              </a:ext>
            </a:extLst>
          </p:cNvPr>
          <p:cNvSpPr/>
          <p:nvPr/>
        </p:nvSpPr>
        <p:spPr>
          <a:xfrm>
            <a:off x="10514681" y="3214185"/>
            <a:ext cx="12314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Palatino Linotype" panose="02040502050505030304" pitchFamily="18" charset="0"/>
              </a:rPr>
              <a:t>Online</a:t>
            </a:r>
          </a:p>
          <a:p>
            <a:pPr algn="ctr"/>
            <a:r>
              <a:rPr lang="en-US" altLang="zh-CN" sz="2000" dirty="0">
                <a:latin typeface="Palatino Linotype" panose="02040502050505030304" pitchFamily="18" charset="0"/>
              </a:rPr>
              <a:t>Vertices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AA4179-FB67-D049-50C0-149047FD2454}"/>
              </a:ext>
            </a:extLst>
          </p:cNvPr>
          <p:cNvSpPr/>
          <p:nvPr/>
        </p:nvSpPr>
        <p:spPr>
          <a:xfrm>
            <a:off x="6313715" y="3214185"/>
            <a:ext cx="12314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Palatino Linotype" panose="02040502050505030304" pitchFamily="18" charset="0"/>
              </a:rPr>
              <a:t>Offline</a:t>
            </a:r>
          </a:p>
          <a:p>
            <a:pPr algn="ctr"/>
            <a:r>
              <a:rPr lang="en-US" altLang="zh-CN" sz="2000" dirty="0">
                <a:latin typeface="Palatino Linotype" panose="02040502050505030304" pitchFamily="18" charset="0"/>
              </a:rPr>
              <a:t>Vertices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8A1082D-29B3-FEA6-C66D-B502C182A9C9}"/>
                  </a:ext>
                </a:extLst>
              </p:cNvPr>
              <p:cNvSpPr/>
              <p:nvPr/>
            </p:nvSpPr>
            <p:spPr>
              <a:xfrm>
                <a:off x="838200" y="3937938"/>
                <a:ext cx="5257800" cy="12003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anchor="ctr">
                <a:spAutoFit/>
              </a:bodyPr>
              <a:lstStyle/>
              <a:p>
                <a:pPr marL="184150" indent="-1588"/>
                <a:r>
                  <a:rPr lang="en-US" sz="2400" dirty="0">
                    <a:solidFill>
                      <a:schemeClr val="accent3"/>
                    </a:solidFill>
                    <a:latin typeface="Palatino Linotype" panose="02040502050505030304" pitchFamily="18" charset="0"/>
                  </a:rPr>
                  <a:t>Kalyanasundaram and Pruhs (2000)</a:t>
                </a:r>
                <a:r>
                  <a:rPr lang="en-US" sz="2400" dirty="0">
                    <a:solidFill>
                      <a:schemeClr val="accent1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lang="en-US" sz="2400" b="1" dirty="0">
                    <a:latin typeface="Palatino Linotype" panose="02040502050505030304" pitchFamily="18" charset="0"/>
                  </a:rPr>
                  <a:t>Water Level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sz="2400" dirty="0">
                    <a:latin typeface="Palatino Linotype" panose="02040502050505030304" pitchFamily="18" charset="0"/>
                  </a:rPr>
                  <a:t> competitive which is optimal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8A1082D-29B3-FEA6-C66D-B502C182A9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37938"/>
                <a:ext cx="5257800" cy="12003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40977EBE-54EE-ED16-6ED1-B7E50D3C2709}"/>
              </a:ext>
            </a:extLst>
          </p:cNvPr>
          <p:cNvSpPr/>
          <p:nvPr/>
        </p:nvSpPr>
        <p:spPr>
          <a:xfrm>
            <a:off x="838200" y="5895401"/>
            <a:ext cx="7510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No alternating path argument in its analysis!</a:t>
            </a:r>
            <a:endParaRPr lang="en-US" sz="2800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81C0383-1971-497D-F29A-D5A5E6C9AF98}"/>
              </a:ext>
            </a:extLst>
          </p:cNvPr>
          <p:cNvSpPr/>
          <p:nvPr/>
        </p:nvSpPr>
        <p:spPr>
          <a:xfrm>
            <a:off x="7552594" y="2027225"/>
            <a:ext cx="591127" cy="19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hord 69">
            <a:extLst>
              <a:ext uri="{FF2B5EF4-FFF2-40B4-BE49-F238E27FC236}">
                <a16:creationId xmlns:a16="http://schemas.microsoft.com/office/drawing/2014/main" id="{714EC7AC-9432-EE95-A5B6-258CE8061CCF}"/>
              </a:ext>
            </a:extLst>
          </p:cNvPr>
          <p:cNvSpPr>
            <a:spLocks noChangeAspect="1"/>
          </p:cNvSpPr>
          <p:nvPr/>
        </p:nvSpPr>
        <p:spPr>
          <a:xfrm>
            <a:off x="7548702" y="1837986"/>
            <a:ext cx="590400" cy="590400"/>
          </a:xfrm>
          <a:prstGeom prst="chord">
            <a:avLst>
              <a:gd name="adj1" fmla="val 11988362"/>
              <a:gd name="adj2" fmla="val 20407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hord 70">
            <a:extLst>
              <a:ext uri="{FF2B5EF4-FFF2-40B4-BE49-F238E27FC236}">
                <a16:creationId xmlns:a16="http://schemas.microsoft.com/office/drawing/2014/main" id="{2CC7B79F-A197-B8CB-E5E3-8D52A8D53247}"/>
              </a:ext>
            </a:extLst>
          </p:cNvPr>
          <p:cNvSpPr>
            <a:spLocks noChangeAspect="1"/>
          </p:cNvSpPr>
          <p:nvPr/>
        </p:nvSpPr>
        <p:spPr>
          <a:xfrm rot="10800000">
            <a:off x="7545188" y="1827971"/>
            <a:ext cx="590400" cy="590400"/>
          </a:xfrm>
          <a:prstGeom prst="chord">
            <a:avLst>
              <a:gd name="adj1" fmla="val 11988362"/>
              <a:gd name="adj2" fmla="val 20407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DB35B0B-C9E1-3D37-9E03-E1B4416A042C}"/>
              </a:ext>
            </a:extLst>
          </p:cNvPr>
          <p:cNvSpPr/>
          <p:nvPr/>
        </p:nvSpPr>
        <p:spPr>
          <a:xfrm>
            <a:off x="7545188" y="1832373"/>
            <a:ext cx="591127" cy="591127"/>
          </a:xfrm>
          <a:prstGeom prst="ellipse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A81E3C0-0C2A-C483-13D3-16BC4D6C3F6E}"/>
              </a:ext>
            </a:extLst>
          </p:cNvPr>
          <p:cNvSpPr/>
          <p:nvPr/>
        </p:nvSpPr>
        <p:spPr>
          <a:xfrm>
            <a:off x="9902288" y="1835406"/>
            <a:ext cx="591127" cy="59112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15FEF77-9435-1991-FD1B-535767B2E787}"/>
              </a:ext>
            </a:extLst>
          </p:cNvPr>
          <p:cNvSpPr/>
          <p:nvPr/>
        </p:nvSpPr>
        <p:spPr>
          <a:xfrm>
            <a:off x="7541534" y="2617507"/>
            <a:ext cx="591127" cy="591127"/>
          </a:xfrm>
          <a:prstGeom prst="ellipse">
            <a:avLst/>
          </a:prstGeom>
          <a:solidFill>
            <a:srgbClr val="009CD5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10A7953-E047-C697-DEE3-C750E8630115}"/>
              </a:ext>
            </a:extLst>
          </p:cNvPr>
          <p:cNvSpPr/>
          <p:nvPr/>
        </p:nvSpPr>
        <p:spPr>
          <a:xfrm>
            <a:off x="7550767" y="2809326"/>
            <a:ext cx="591127" cy="19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hord 73">
            <a:extLst>
              <a:ext uri="{FF2B5EF4-FFF2-40B4-BE49-F238E27FC236}">
                <a16:creationId xmlns:a16="http://schemas.microsoft.com/office/drawing/2014/main" id="{3CE99161-5A94-A0A6-7615-EDCCDD8B8DE8}"/>
              </a:ext>
            </a:extLst>
          </p:cNvPr>
          <p:cNvSpPr>
            <a:spLocks noChangeAspect="1"/>
          </p:cNvSpPr>
          <p:nvPr/>
        </p:nvSpPr>
        <p:spPr>
          <a:xfrm>
            <a:off x="7546875" y="2620087"/>
            <a:ext cx="590400" cy="590400"/>
          </a:xfrm>
          <a:prstGeom prst="chord">
            <a:avLst>
              <a:gd name="adj1" fmla="val 11988362"/>
              <a:gd name="adj2" fmla="val 20407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hord 74">
            <a:extLst>
              <a:ext uri="{FF2B5EF4-FFF2-40B4-BE49-F238E27FC236}">
                <a16:creationId xmlns:a16="http://schemas.microsoft.com/office/drawing/2014/main" id="{FB8283A6-F010-D384-68EF-ECCE96DB0E4E}"/>
              </a:ext>
            </a:extLst>
          </p:cNvPr>
          <p:cNvSpPr>
            <a:spLocks noChangeAspect="1"/>
          </p:cNvSpPr>
          <p:nvPr/>
        </p:nvSpPr>
        <p:spPr>
          <a:xfrm rot="10800000">
            <a:off x="7543361" y="2610072"/>
            <a:ext cx="590400" cy="590400"/>
          </a:xfrm>
          <a:prstGeom prst="chord">
            <a:avLst>
              <a:gd name="adj1" fmla="val 11988362"/>
              <a:gd name="adj2" fmla="val 20407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D23A494-A039-2377-3018-A8F305B308BB}"/>
              </a:ext>
            </a:extLst>
          </p:cNvPr>
          <p:cNvSpPr/>
          <p:nvPr/>
        </p:nvSpPr>
        <p:spPr>
          <a:xfrm>
            <a:off x="7543361" y="2614474"/>
            <a:ext cx="591127" cy="591127"/>
          </a:xfrm>
          <a:prstGeom prst="ellipse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00B84A1-41D3-9380-536F-FD50BC8E4E6D}"/>
              </a:ext>
            </a:extLst>
          </p:cNvPr>
          <p:cNvSpPr/>
          <p:nvPr/>
        </p:nvSpPr>
        <p:spPr>
          <a:xfrm>
            <a:off x="7543357" y="3415368"/>
            <a:ext cx="591127" cy="591127"/>
          </a:xfrm>
          <a:prstGeom prst="ellipse">
            <a:avLst/>
          </a:prstGeom>
          <a:solidFill>
            <a:srgbClr val="009CD5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3C62C4F-7602-FB15-DCB1-6AFED79B8382}"/>
              </a:ext>
            </a:extLst>
          </p:cNvPr>
          <p:cNvSpPr/>
          <p:nvPr/>
        </p:nvSpPr>
        <p:spPr>
          <a:xfrm>
            <a:off x="7552590" y="3607187"/>
            <a:ext cx="591127" cy="19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Chord 78">
            <a:extLst>
              <a:ext uri="{FF2B5EF4-FFF2-40B4-BE49-F238E27FC236}">
                <a16:creationId xmlns:a16="http://schemas.microsoft.com/office/drawing/2014/main" id="{D56D4644-04D4-2AB7-513B-8B45D2745A98}"/>
              </a:ext>
            </a:extLst>
          </p:cNvPr>
          <p:cNvSpPr>
            <a:spLocks noChangeAspect="1"/>
          </p:cNvSpPr>
          <p:nvPr/>
        </p:nvSpPr>
        <p:spPr>
          <a:xfrm>
            <a:off x="7548698" y="3417948"/>
            <a:ext cx="590400" cy="590400"/>
          </a:xfrm>
          <a:prstGeom prst="chord">
            <a:avLst>
              <a:gd name="adj1" fmla="val 11988362"/>
              <a:gd name="adj2" fmla="val 20407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hord 79">
            <a:extLst>
              <a:ext uri="{FF2B5EF4-FFF2-40B4-BE49-F238E27FC236}">
                <a16:creationId xmlns:a16="http://schemas.microsoft.com/office/drawing/2014/main" id="{A80141FB-0E5C-D9E3-2F9F-6E785E0362E1}"/>
              </a:ext>
            </a:extLst>
          </p:cNvPr>
          <p:cNvSpPr>
            <a:spLocks noChangeAspect="1"/>
          </p:cNvSpPr>
          <p:nvPr/>
        </p:nvSpPr>
        <p:spPr>
          <a:xfrm rot="10800000">
            <a:off x="7545184" y="3407933"/>
            <a:ext cx="590400" cy="590400"/>
          </a:xfrm>
          <a:prstGeom prst="chord">
            <a:avLst>
              <a:gd name="adj1" fmla="val 11988362"/>
              <a:gd name="adj2" fmla="val 20407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A7C11795-1DF9-13E8-EB43-E9BA72B1D025}"/>
              </a:ext>
            </a:extLst>
          </p:cNvPr>
          <p:cNvSpPr/>
          <p:nvPr/>
        </p:nvSpPr>
        <p:spPr>
          <a:xfrm>
            <a:off x="7545184" y="3412335"/>
            <a:ext cx="591127" cy="591127"/>
          </a:xfrm>
          <a:prstGeom prst="ellipse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B65718BD-4B70-67C0-6D69-084B9F224C32}"/>
              </a:ext>
            </a:extLst>
          </p:cNvPr>
          <p:cNvSpPr/>
          <p:nvPr/>
        </p:nvSpPr>
        <p:spPr>
          <a:xfrm>
            <a:off x="7548698" y="4197126"/>
            <a:ext cx="591127" cy="591127"/>
          </a:xfrm>
          <a:prstGeom prst="ellipse">
            <a:avLst/>
          </a:prstGeom>
          <a:solidFill>
            <a:srgbClr val="009CD5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B0ABF8F-324A-76EF-D1B4-7FDEE873A4A9}"/>
              </a:ext>
            </a:extLst>
          </p:cNvPr>
          <p:cNvSpPr/>
          <p:nvPr/>
        </p:nvSpPr>
        <p:spPr>
          <a:xfrm>
            <a:off x="7557931" y="4388945"/>
            <a:ext cx="591127" cy="19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hord 83">
            <a:extLst>
              <a:ext uri="{FF2B5EF4-FFF2-40B4-BE49-F238E27FC236}">
                <a16:creationId xmlns:a16="http://schemas.microsoft.com/office/drawing/2014/main" id="{B09F48A8-F405-0958-FAFF-FD071EA09456}"/>
              </a:ext>
            </a:extLst>
          </p:cNvPr>
          <p:cNvSpPr>
            <a:spLocks noChangeAspect="1"/>
          </p:cNvSpPr>
          <p:nvPr/>
        </p:nvSpPr>
        <p:spPr>
          <a:xfrm>
            <a:off x="7554039" y="4199706"/>
            <a:ext cx="590400" cy="590400"/>
          </a:xfrm>
          <a:prstGeom prst="chord">
            <a:avLst>
              <a:gd name="adj1" fmla="val 11988362"/>
              <a:gd name="adj2" fmla="val 20407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hord 84">
            <a:extLst>
              <a:ext uri="{FF2B5EF4-FFF2-40B4-BE49-F238E27FC236}">
                <a16:creationId xmlns:a16="http://schemas.microsoft.com/office/drawing/2014/main" id="{3CEA6441-D167-8ECF-EF97-3F22B50CF29B}"/>
              </a:ext>
            </a:extLst>
          </p:cNvPr>
          <p:cNvSpPr>
            <a:spLocks noChangeAspect="1"/>
          </p:cNvSpPr>
          <p:nvPr/>
        </p:nvSpPr>
        <p:spPr>
          <a:xfrm rot="10800000">
            <a:off x="7550525" y="4189691"/>
            <a:ext cx="590400" cy="590400"/>
          </a:xfrm>
          <a:prstGeom prst="chord">
            <a:avLst>
              <a:gd name="adj1" fmla="val 11988362"/>
              <a:gd name="adj2" fmla="val 20407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8AA8E568-1BF8-9CD8-383C-CCACA9F40D07}"/>
              </a:ext>
            </a:extLst>
          </p:cNvPr>
          <p:cNvSpPr/>
          <p:nvPr/>
        </p:nvSpPr>
        <p:spPr>
          <a:xfrm>
            <a:off x="7550525" y="4194093"/>
            <a:ext cx="591127" cy="591127"/>
          </a:xfrm>
          <a:prstGeom prst="ellipse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604629BC-D863-44A7-F579-732CC4E905B4}"/>
              </a:ext>
            </a:extLst>
          </p:cNvPr>
          <p:cNvSpPr/>
          <p:nvPr/>
        </p:nvSpPr>
        <p:spPr>
          <a:xfrm>
            <a:off x="7548698" y="5002119"/>
            <a:ext cx="591127" cy="591127"/>
          </a:xfrm>
          <a:prstGeom prst="ellipse">
            <a:avLst/>
          </a:prstGeom>
          <a:solidFill>
            <a:srgbClr val="009CD5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2A0560B-A455-3E94-57CE-D83BF77CEBE0}"/>
              </a:ext>
            </a:extLst>
          </p:cNvPr>
          <p:cNvSpPr/>
          <p:nvPr/>
        </p:nvSpPr>
        <p:spPr>
          <a:xfrm>
            <a:off x="7557931" y="5193938"/>
            <a:ext cx="591127" cy="19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hord 88">
            <a:extLst>
              <a:ext uri="{FF2B5EF4-FFF2-40B4-BE49-F238E27FC236}">
                <a16:creationId xmlns:a16="http://schemas.microsoft.com/office/drawing/2014/main" id="{18B9D09B-9481-D66E-D32D-63BEDF36123B}"/>
              </a:ext>
            </a:extLst>
          </p:cNvPr>
          <p:cNvSpPr>
            <a:spLocks noChangeAspect="1"/>
          </p:cNvSpPr>
          <p:nvPr/>
        </p:nvSpPr>
        <p:spPr>
          <a:xfrm>
            <a:off x="7554039" y="5004699"/>
            <a:ext cx="590400" cy="590400"/>
          </a:xfrm>
          <a:prstGeom prst="chord">
            <a:avLst>
              <a:gd name="adj1" fmla="val 11988362"/>
              <a:gd name="adj2" fmla="val 20407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Chord 89">
            <a:extLst>
              <a:ext uri="{FF2B5EF4-FFF2-40B4-BE49-F238E27FC236}">
                <a16:creationId xmlns:a16="http://schemas.microsoft.com/office/drawing/2014/main" id="{1019734B-3D09-858F-8910-D13A012BF5EB}"/>
              </a:ext>
            </a:extLst>
          </p:cNvPr>
          <p:cNvSpPr>
            <a:spLocks noChangeAspect="1"/>
          </p:cNvSpPr>
          <p:nvPr/>
        </p:nvSpPr>
        <p:spPr>
          <a:xfrm rot="10800000">
            <a:off x="7550525" y="4994684"/>
            <a:ext cx="590400" cy="590400"/>
          </a:xfrm>
          <a:prstGeom prst="chord">
            <a:avLst>
              <a:gd name="adj1" fmla="val 11988362"/>
              <a:gd name="adj2" fmla="val 20407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74FDBEC7-D196-E1CB-AF30-50E1F70248EA}"/>
              </a:ext>
            </a:extLst>
          </p:cNvPr>
          <p:cNvSpPr/>
          <p:nvPr/>
        </p:nvSpPr>
        <p:spPr>
          <a:xfrm>
            <a:off x="7550525" y="4999086"/>
            <a:ext cx="591127" cy="591127"/>
          </a:xfrm>
          <a:prstGeom prst="ellipse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7C6E19F-01E5-FF6E-0D3A-1EDF82A90C73}"/>
              </a:ext>
            </a:extLst>
          </p:cNvPr>
          <p:cNvSpPr/>
          <p:nvPr/>
        </p:nvSpPr>
        <p:spPr>
          <a:xfrm>
            <a:off x="9898774" y="2623795"/>
            <a:ext cx="591127" cy="59112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4081DA4-95B8-DD0C-452A-8E05535CD676}"/>
              </a:ext>
            </a:extLst>
          </p:cNvPr>
          <p:cNvSpPr/>
          <p:nvPr/>
        </p:nvSpPr>
        <p:spPr>
          <a:xfrm>
            <a:off x="9895618" y="3421844"/>
            <a:ext cx="591127" cy="59112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EBDA621-F8D3-3F19-A1A2-D407C6D35808}"/>
              </a:ext>
            </a:extLst>
          </p:cNvPr>
          <p:cNvSpPr/>
          <p:nvPr/>
        </p:nvSpPr>
        <p:spPr>
          <a:xfrm>
            <a:off x="9897444" y="4203500"/>
            <a:ext cx="591127" cy="59112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86CF095B-4CE9-62B1-7DFC-C52BBC0E36AF}"/>
              </a:ext>
            </a:extLst>
          </p:cNvPr>
          <p:cNvSpPr/>
          <p:nvPr/>
        </p:nvSpPr>
        <p:spPr>
          <a:xfrm>
            <a:off x="9900462" y="5007898"/>
            <a:ext cx="591127" cy="59112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9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5" grpId="0" animBg="1"/>
      <p:bldP spid="70" grpId="0" animBg="1"/>
      <p:bldP spid="71" grpId="0" animBg="1"/>
      <p:bldP spid="57" grpId="0" animBg="1"/>
      <p:bldP spid="57" grpId="1" animBg="1"/>
      <p:bldP spid="73" grpId="0" animBg="1"/>
      <p:bldP spid="75" grpId="1" animBg="1"/>
      <p:bldP spid="78" grpId="0" animBg="1"/>
      <p:bldP spid="79" grpId="0" animBg="1"/>
      <p:bldP spid="80" grpId="1" animBg="1"/>
      <p:bldP spid="83" grpId="0" animBg="1"/>
      <p:bldP spid="84" grpId="0" animBg="1"/>
      <p:bldP spid="85" grpId="1" animBg="1"/>
      <p:bldP spid="88" grpId="0" animBg="1"/>
      <p:bldP spid="89" grpId="0" animBg="1"/>
      <p:bldP spid="90" grpId="0" animBg="1"/>
      <p:bldP spid="102" grpId="1" animBg="1"/>
      <p:bldP spid="102" grpId="2" animBg="1"/>
      <p:bldP spid="110" grpId="0" animBg="1"/>
      <p:bldP spid="110" grpId="1" animBg="1"/>
      <p:bldP spid="116" grpId="0" animBg="1"/>
      <p:bldP spid="116" grpId="1" animBg="1"/>
      <p:bldP spid="121" grpId="0" animBg="1"/>
      <p:bldP spid="1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110EC-5CF3-5B5C-3150-94674ACF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Generalizations of Online Bipartite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47183-C50A-54E6-4C3C-9207BE527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Unweighted</a:t>
            </a:r>
          </a:p>
          <a:p>
            <a:pPr>
              <a:spcAft>
                <a:spcPts val="2400"/>
              </a:spcAft>
            </a:pPr>
            <a:r>
              <a:rPr lang="en-US" dirty="0"/>
              <a:t>Vertex-weighted</a:t>
            </a:r>
            <a:br>
              <a:rPr lang="en-US" dirty="0"/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different advertisers pay differently</a:t>
            </a:r>
          </a:p>
          <a:p>
            <a:pPr>
              <a:spcAft>
                <a:spcPts val="2400"/>
              </a:spcAft>
            </a:pPr>
            <a:r>
              <a:rPr lang="en-US" dirty="0"/>
              <a:t>Edge-weighted</a:t>
            </a:r>
            <a:br>
              <a:rPr lang="en-US" dirty="0"/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advertisers pay differently for different impressions</a:t>
            </a:r>
          </a:p>
          <a:p>
            <a:pPr>
              <a:spcAft>
                <a:spcPts val="2400"/>
              </a:spcAft>
            </a:pPr>
            <a:r>
              <a:rPr lang="en-US" dirty="0"/>
              <a:t>AdWords</a:t>
            </a:r>
            <a:br>
              <a:rPr lang="en-US" dirty="0"/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advertisers’ payments are budget-additive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93BC5B4-5544-4D9E-04DD-85D6ABE2BE4E}"/>
                  </a:ext>
                </a:extLst>
              </p:cNvPr>
              <p:cNvSpPr/>
              <p:nvPr/>
            </p:nvSpPr>
            <p:spPr>
              <a:xfrm>
                <a:off x="740230" y="1690688"/>
                <a:ext cx="10613570" cy="1738312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1−1/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Palatino Linotype" panose="02040502050505030304" pitchFamily="18" charset="0"/>
                  </a:rPr>
                  <a:t> competitive algorithm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93BC5B4-5544-4D9E-04DD-85D6ABE2B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30" y="1690688"/>
                <a:ext cx="10613570" cy="1738312"/>
              </a:xfrm>
              <a:prstGeom prst="rect">
                <a:avLst/>
              </a:prstGeom>
              <a:blipFill>
                <a:blip r:embed="rId2"/>
                <a:stretch>
                  <a:fillRect r="-715"/>
                </a:stretch>
              </a:blipFill>
              <a:ln w="28575">
                <a:solidFill>
                  <a:schemeClr val="accent3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71F0F84-C18F-8655-C876-48388D219CE2}"/>
                  </a:ext>
                </a:extLst>
              </p:cNvPr>
              <p:cNvSpPr/>
              <p:nvPr/>
            </p:nvSpPr>
            <p:spPr>
              <a:xfrm>
                <a:off x="740230" y="3645761"/>
                <a:ext cx="10613570" cy="2032226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b="0" dirty="0">
                    <a:solidFill>
                      <a:schemeClr val="accent2"/>
                    </a:solidFill>
                    <a:latin typeface="Palatino Linotype" panose="02040502050505030304" pitchFamily="18" charset="0"/>
                  </a:rPr>
                  <a:t>alternating path </a:t>
                </a:r>
                <a:br>
                  <a:rPr lang="en-US" sz="2400" b="0" dirty="0">
                    <a:solidFill>
                      <a:schemeClr val="accent2"/>
                    </a:solidFill>
                    <a:latin typeface="Palatino Linotype" panose="02040502050505030304" pitchFamily="18" charset="0"/>
                  </a:rPr>
                </a:br>
                <a:r>
                  <a:rPr lang="en-US" sz="2400" b="0" dirty="0">
                    <a:solidFill>
                      <a:schemeClr val="accent2"/>
                    </a:solidFill>
                    <a:latin typeface="Palatino Linotype" panose="02040502050505030304" pitchFamily="18" charset="0"/>
                  </a:rPr>
                  <a:t>argument fails</a:t>
                </a:r>
              </a:p>
              <a:p>
                <a:pPr algn="r"/>
                <a:endParaRPr lang="en-US" sz="2400" dirty="0">
                  <a:solidFill>
                    <a:schemeClr val="accent2"/>
                  </a:solidFill>
                  <a:latin typeface="Palatino Linotype" panose="02040502050505030304" pitchFamily="18" charset="0"/>
                </a:endParaRPr>
              </a:p>
              <a:p>
                <a:pPr algn="r"/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1−1/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Palatino Linotype" panose="02040502050505030304" pitchFamily="18" charset="0"/>
                  </a:rPr>
                  <a:t> competitive </a:t>
                </a:r>
                <a:br>
                  <a:rPr lang="en-US" sz="2400" dirty="0">
                    <a:solidFill>
                      <a:schemeClr val="accent3"/>
                    </a:solidFill>
                    <a:latin typeface="Palatino Linotype" panose="02040502050505030304" pitchFamily="18" charset="0"/>
                  </a:rPr>
                </a:br>
                <a:r>
                  <a:rPr lang="en-US" sz="2400" dirty="0">
                    <a:solidFill>
                      <a:schemeClr val="accent3"/>
                    </a:solidFill>
                    <a:latin typeface="Palatino Linotype" panose="02040502050505030304" pitchFamily="18" charset="0"/>
                  </a:rPr>
                  <a:t>Water Level algorithm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71F0F84-C18F-8655-C876-48388D219C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30" y="3645761"/>
                <a:ext cx="10613570" cy="2032226"/>
              </a:xfrm>
              <a:prstGeom prst="rect">
                <a:avLst/>
              </a:prstGeom>
              <a:blipFill>
                <a:blip r:embed="rId3"/>
                <a:stretch>
                  <a:fillRect r="-1430" b="-3067"/>
                </a:stretch>
              </a:blipFill>
              <a:ln w="285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72F35AA-39B5-DA3C-E8E5-E8FCF2654FFC}"/>
              </a:ext>
            </a:extLst>
          </p:cNvPr>
          <p:cNvSpPr txBox="1"/>
          <p:nvPr/>
        </p:nvSpPr>
        <p:spPr>
          <a:xfrm>
            <a:off x="2390502" y="5964785"/>
            <a:ext cx="74109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How about Water Level + online rounding?</a:t>
            </a:r>
          </a:p>
        </p:txBody>
      </p:sp>
    </p:spTree>
    <p:extLst>
      <p:ext uri="{BB962C8B-B14F-4D97-AF65-F5344CB8AC3E}">
        <p14:creationId xmlns:p14="http://schemas.microsoft.com/office/powerpoint/2010/main" val="60649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DE489A2-B9B8-9E87-CCCB-502D032E8D2A}"/>
              </a:ext>
            </a:extLst>
          </p:cNvPr>
          <p:cNvGrpSpPr/>
          <p:nvPr/>
        </p:nvGrpSpPr>
        <p:grpSpPr>
          <a:xfrm>
            <a:off x="917904" y="5004596"/>
            <a:ext cx="1560042" cy="1120146"/>
            <a:chOff x="796784" y="4374114"/>
            <a:chExt cx="1560042" cy="11201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28EA037-116A-D479-ED8F-1351C4468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959" y="4374114"/>
              <a:ext cx="1080215" cy="76998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63AD9B-1982-B685-7C43-9634321B0924}"/>
                </a:ext>
              </a:extLst>
            </p:cNvPr>
            <p:cNvSpPr txBox="1"/>
            <p:nvPr/>
          </p:nvSpPr>
          <p:spPr>
            <a:xfrm>
              <a:off x="796784" y="5186483"/>
              <a:ext cx="1560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Palatino Linotype" panose="02040502050505030304" pitchFamily="18" charset="0"/>
                </a:rPr>
                <a:t>randomized OCS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186A103-44F6-9ED9-CB5C-2A32DE30A69E}"/>
              </a:ext>
            </a:extLst>
          </p:cNvPr>
          <p:cNvSpPr txBox="1"/>
          <p:nvPr/>
        </p:nvSpPr>
        <p:spPr>
          <a:xfrm>
            <a:off x="797644" y="3801654"/>
            <a:ext cx="1757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Palatino Linotype" panose="02040502050505030304" pitchFamily="18" charset="0"/>
              </a:rPr>
              <a:t>oblivious adversary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5616CE-06E8-464C-23BF-390A251E763F}"/>
              </a:ext>
            </a:extLst>
          </p:cNvPr>
          <p:cNvGrpSpPr/>
          <p:nvPr/>
        </p:nvGrpSpPr>
        <p:grpSpPr>
          <a:xfrm>
            <a:off x="3067652" y="1938510"/>
            <a:ext cx="1810575" cy="3878456"/>
            <a:chOff x="3067652" y="1308028"/>
            <a:chExt cx="1810575" cy="3878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980763-E377-D46D-75D0-ACAFEC8ACD9B}"/>
                    </a:ext>
                  </a:extLst>
                </p:cNvPr>
                <p:cNvSpPr/>
                <p:nvPr/>
              </p:nvSpPr>
              <p:spPr>
                <a:xfrm>
                  <a:off x="3067652" y="1308028"/>
                  <a:ext cx="1810575" cy="3878456"/>
                </a:xfrm>
                <a:prstGeom prst="rect">
                  <a:avLst/>
                </a:prstGeom>
                <a:solidFill>
                  <a:schemeClr val="bg1">
                    <a:lumMod val="95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BEBBBF3-C094-284F-B26E-CC7A2E36A4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7652" y="1308028"/>
                  <a:ext cx="1810575" cy="387845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ABCE9EA-ECE7-B049-5D5A-0285F3B06389}"/>
                </a:ext>
              </a:extLst>
            </p:cNvPr>
            <p:cNvGrpSpPr/>
            <p:nvPr/>
          </p:nvGrpSpPr>
          <p:grpSpPr>
            <a:xfrm>
              <a:off x="3260727" y="1834438"/>
              <a:ext cx="1224063" cy="1769994"/>
              <a:chOff x="1602179" y="1593265"/>
              <a:chExt cx="1224063" cy="1769994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8CD6B69-C76F-EB49-82E9-3634FD968F2E}"/>
                  </a:ext>
                </a:extLst>
              </p:cNvPr>
              <p:cNvCxnSpPr>
                <a:cxnSpLocks/>
                <a:stCxn id="20" idx="6"/>
                <a:endCxn id="17" idx="2"/>
              </p:cNvCxnSpPr>
              <p:nvPr/>
            </p:nvCxnSpPr>
            <p:spPr>
              <a:xfrm>
                <a:off x="1890179" y="1737265"/>
                <a:ext cx="93606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E187F17-97A1-7A0F-BD85-C2BFA7ACE46D}"/>
                  </a:ext>
                </a:extLst>
              </p:cNvPr>
              <p:cNvCxnSpPr>
                <a:cxnSpLocks/>
                <a:stCxn id="21" idx="6"/>
                <a:endCxn id="17" idx="2"/>
              </p:cNvCxnSpPr>
              <p:nvPr/>
            </p:nvCxnSpPr>
            <p:spPr>
              <a:xfrm flipV="1">
                <a:off x="1890179" y="1737265"/>
                <a:ext cx="936063" cy="49399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07CA3E3-FBA2-6710-B731-0CA8D40522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02179" y="1593265"/>
                <a:ext cx="288000" cy="288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a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440FD593-2C11-2D30-76D1-86AA02066D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02179" y="2087263"/>
                <a:ext cx="288000" cy="2880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b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4CCAFF2-A14E-5D4D-F543-92AE147191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02179" y="2581261"/>
                <a:ext cx="288000" cy="288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c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8AEC2FA-D6F9-03D1-C162-F8A7D17ECF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02179" y="3075259"/>
                <a:ext cx="288000" cy="28800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d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460C0C4-4599-2AF2-80EA-201FAC620C7C}"/>
                  </a:ext>
                </a:extLst>
              </p:cNvPr>
              <p:cNvCxnSpPr>
                <a:cxnSpLocks/>
                <a:stCxn id="22" idx="6"/>
                <a:endCxn id="17" idx="2"/>
              </p:cNvCxnSpPr>
              <p:nvPr/>
            </p:nvCxnSpPr>
            <p:spPr>
              <a:xfrm flipV="1">
                <a:off x="1890179" y="1737265"/>
                <a:ext cx="936063" cy="98799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8D16A50-8044-D366-623D-D21B7A7E70CC}"/>
                  </a:ext>
                </a:extLst>
              </p:cNvPr>
              <p:cNvCxnSpPr>
                <a:cxnSpLocks/>
                <a:stCxn id="23" idx="6"/>
                <a:endCxn id="17" idx="2"/>
              </p:cNvCxnSpPr>
              <p:nvPr/>
            </p:nvCxnSpPr>
            <p:spPr>
              <a:xfrm flipV="1">
                <a:off x="1890179" y="1737265"/>
                <a:ext cx="936063" cy="148199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F634945-E118-13F4-1782-187E3A732207}"/>
                    </a:ext>
                  </a:extLst>
                </p:cNvPr>
                <p:cNvSpPr txBox="1"/>
                <p:nvPr/>
              </p:nvSpPr>
              <p:spPr>
                <a:xfrm>
                  <a:off x="3923957" y="1712831"/>
                  <a:ext cx="32060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0.2</m:t>
                        </m:r>
                      </m:oMath>
                    </m:oMathPara>
                  </a14:m>
                  <a:endParaRPr lang="en-US" sz="1600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F634945-E118-13F4-1782-187E3A7322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3957" y="1712831"/>
                  <a:ext cx="320601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15385" r="-11538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F20A7EE-9D23-6FA3-913C-D5E3132B96DE}"/>
                    </a:ext>
                  </a:extLst>
                </p:cNvPr>
                <p:cNvSpPr txBox="1"/>
                <p:nvPr/>
              </p:nvSpPr>
              <p:spPr>
                <a:xfrm>
                  <a:off x="3747555" y="2003291"/>
                  <a:ext cx="32060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0.4</m:t>
                        </m:r>
                      </m:oMath>
                    </m:oMathPara>
                  </a14:m>
                  <a:endParaRPr lang="en-US" sz="1600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F20A7EE-9D23-6FA3-913C-D5E3132B96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7555" y="2003291"/>
                  <a:ext cx="320601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15385" r="-11538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B9E994D-090A-06DD-989D-9ADAD24C80D5}"/>
                    </a:ext>
                  </a:extLst>
                </p:cNvPr>
                <p:cNvSpPr txBox="1"/>
                <p:nvPr/>
              </p:nvSpPr>
              <p:spPr>
                <a:xfrm>
                  <a:off x="3740789" y="2325496"/>
                  <a:ext cx="32060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0.3</m:t>
                        </m:r>
                      </m:oMath>
                    </m:oMathPara>
                  </a14:m>
                  <a:endParaRPr lang="en-US" sz="1600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B9E994D-090A-06DD-989D-9ADAD24C80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0789" y="2325496"/>
                  <a:ext cx="320601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15385" r="-15385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0984A9E-58AD-EA3F-7864-E2B6ECF65125}"/>
                    </a:ext>
                  </a:extLst>
                </p:cNvPr>
                <p:cNvSpPr txBox="1"/>
                <p:nvPr/>
              </p:nvSpPr>
              <p:spPr>
                <a:xfrm>
                  <a:off x="4029802" y="2668772"/>
                  <a:ext cx="32060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0.1</m:t>
                        </m:r>
                      </m:oMath>
                    </m:oMathPara>
                  </a14:m>
                  <a:endParaRPr lang="en-US" sz="1600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0984A9E-58AD-EA3F-7864-E2B6ECF651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9802" y="2668772"/>
                  <a:ext cx="320601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15385" r="-15385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20AE265-DA5E-A359-DA79-5A0045EB2E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4790" y="1834438"/>
              <a:ext cx="288000" cy="28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B6E8989-1A07-29EA-B1F5-CABCCBE4D4AF}"/>
              </a:ext>
            </a:extLst>
          </p:cNvPr>
          <p:cNvGrpSpPr/>
          <p:nvPr/>
        </p:nvGrpSpPr>
        <p:grpSpPr>
          <a:xfrm>
            <a:off x="5359302" y="1938510"/>
            <a:ext cx="1810575" cy="3878456"/>
            <a:chOff x="3067652" y="1308028"/>
            <a:chExt cx="1810575" cy="3878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9E197852-5218-A01D-D1EE-DC1C1AD80BFB}"/>
                    </a:ext>
                  </a:extLst>
                </p:cNvPr>
                <p:cNvSpPr/>
                <p:nvPr/>
              </p:nvSpPr>
              <p:spPr>
                <a:xfrm>
                  <a:off x="3067652" y="1308028"/>
                  <a:ext cx="1810575" cy="3878456"/>
                </a:xfrm>
                <a:prstGeom prst="rect">
                  <a:avLst/>
                </a:prstGeom>
                <a:solidFill>
                  <a:schemeClr val="bg1">
                    <a:lumMod val="95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CACF363C-088D-2B45-BC4C-EEE1A3EF0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7652" y="1308028"/>
                  <a:ext cx="1810575" cy="387845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A97B793-B98D-E9FD-E970-CF03B5532EC1}"/>
                </a:ext>
              </a:extLst>
            </p:cNvPr>
            <p:cNvGrpSpPr/>
            <p:nvPr/>
          </p:nvGrpSpPr>
          <p:grpSpPr>
            <a:xfrm>
              <a:off x="3260727" y="1834438"/>
              <a:ext cx="1224063" cy="1769994"/>
              <a:chOff x="1602179" y="1593265"/>
              <a:chExt cx="1224063" cy="1769994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1F9BECB-B226-CAA4-8A59-8ED3AE98555B}"/>
                  </a:ext>
                </a:extLst>
              </p:cNvPr>
              <p:cNvCxnSpPr>
                <a:cxnSpLocks/>
                <a:stCxn id="36" idx="6"/>
                <a:endCxn id="33" idx="2"/>
              </p:cNvCxnSpPr>
              <p:nvPr/>
            </p:nvCxnSpPr>
            <p:spPr>
              <a:xfrm>
                <a:off x="1890179" y="1737265"/>
                <a:ext cx="936063" cy="40325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9AF051A-FCB6-9BEE-D90C-6C059DA7639B}"/>
                  </a:ext>
                </a:extLst>
              </p:cNvPr>
              <p:cNvCxnSpPr>
                <a:cxnSpLocks/>
                <a:stCxn id="37" idx="6"/>
                <a:endCxn id="33" idx="2"/>
              </p:cNvCxnSpPr>
              <p:nvPr/>
            </p:nvCxnSpPr>
            <p:spPr>
              <a:xfrm flipV="1">
                <a:off x="1890179" y="2140521"/>
                <a:ext cx="936063" cy="9074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2D23075-0B63-116B-84A2-03CB844289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02179" y="1593265"/>
                <a:ext cx="288000" cy="288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a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38923A9-F364-8277-21F9-C329F5860B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02179" y="2087263"/>
                <a:ext cx="288000" cy="2880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b</a:t>
                </a: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4684066-7A12-9D67-B1CA-4D6C639E10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02179" y="2581261"/>
                <a:ext cx="288000" cy="288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c</a:t>
                </a: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6B8D750-505B-2B6F-151B-E27226FFC4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02179" y="3075259"/>
                <a:ext cx="288000" cy="28800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d</a:t>
                </a: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AD77CED-7889-D369-D73F-BC7F3C61FC3C}"/>
                  </a:ext>
                </a:extLst>
              </p:cNvPr>
              <p:cNvCxnSpPr>
                <a:cxnSpLocks/>
                <a:stCxn id="38" idx="6"/>
                <a:endCxn id="33" idx="2"/>
              </p:cNvCxnSpPr>
              <p:nvPr/>
            </p:nvCxnSpPr>
            <p:spPr>
              <a:xfrm flipV="1">
                <a:off x="1890179" y="2140521"/>
                <a:ext cx="936063" cy="58474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9CE340F-6481-5C11-B181-23EBAEC7B518}"/>
                  </a:ext>
                </a:extLst>
              </p:cNvPr>
              <p:cNvCxnSpPr>
                <a:cxnSpLocks/>
                <a:stCxn id="39" idx="6"/>
                <a:endCxn id="33" idx="2"/>
              </p:cNvCxnSpPr>
              <p:nvPr/>
            </p:nvCxnSpPr>
            <p:spPr>
              <a:xfrm flipV="1">
                <a:off x="1890179" y="2140521"/>
                <a:ext cx="936063" cy="107873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967E2C6-8E7F-20F3-D4C1-EF1FFEA2D09B}"/>
                    </a:ext>
                  </a:extLst>
                </p:cNvPr>
                <p:cNvSpPr txBox="1"/>
                <p:nvPr/>
              </p:nvSpPr>
              <p:spPr>
                <a:xfrm>
                  <a:off x="3923957" y="1880884"/>
                  <a:ext cx="32060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0.6</m:t>
                        </m:r>
                      </m:oMath>
                    </m:oMathPara>
                  </a14:m>
                  <a:endParaRPr lang="en-US" sz="1600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967E2C6-8E7F-20F3-D4C1-EF1FFEA2D0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3957" y="1880884"/>
                  <a:ext cx="320601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15385" r="-15385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0D8755C-87DC-1421-96E1-4EA2A4359C25}"/>
                    </a:ext>
                  </a:extLst>
                </p:cNvPr>
                <p:cNvSpPr txBox="1"/>
                <p:nvPr/>
              </p:nvSpPr>
              <p:spPr>
                <a:xfrm>
                  <a:off x="3625853" y="2194851"/>
                  <a:ext cx="32060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0.1</m:t>
                        </m:r>
                      </m:oMath>
                    </m:oMathPara>
                  </a14:m>
                  <a:endParaRPr lang="en-US" sz="1600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0D8755C-87DC-1421-96E1-4EA2A4359C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5853" y="2194851"/>
                  <a:ext cx="320601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15385" r="-11538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FC17394-0C23-A6F3-0047-F480AC285046}"/>
                    </a:ext>
                  </a:extLst>
                </p:cNvPr>
                <p:cNvSpPr txBox="1"/>
                <p:nvPr/>
              </p:nvSpPr>
              <p:spPr>
                <a:xfrm>
                  <a:off x="3625853" y="2518985"/>
                  <a:ext cx="32060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0.1</m:t>
                        </m:r>
                      </m:oMath>
                    </m:oMathPara>
                  </a14:m>
                  <a:endParaRPr lang="en-US" sz="1600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FC17394-0C23-A6F3-0047-F480AC2850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5853" y="2518985"/>
                  <a:ext cx="320601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15385" r="-11538"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1081329-B5FA-0524-9D3F-560ADA145E07}"/>
                    </a:ext>
                  </a:extLst>
                </p:cNvPr>
                <p:cNvSpPr txBox="1"/>
                <p:nvPr/>
              </p:nvSpPr>
              <p:spPr>
                <a:xfrm>
                  <a:off x="3967507" y="2895211"/>
                  <a:ext cx="32060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0.2</m:t>
                        </m:r>
                      </m:oMath>
                    </m:oMathPara>
                  </a14:m>
                  <a:endParaRPr lang="en-US" sz="1600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1081329-B5FA-0524-9D3F-560ADA145E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507" y="2895211"/>
                  <a:ext cx="320601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11538" r="-15385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9160871-1717-2709-1412-1098DCE980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4790" y="2237694"/>
              <a:ext cx="288000" cy="28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6FDD32A-D698-5075-2257-39EB8400D9F1}"/>
              </a:ext>
            </a:extLst>
          </p:cNvPr>
          <p:cNvGrpSpPr/>
          <p:nvPr/>
        </p:nvGrpSpPr>
        <p:grpSpPr>
          <a:xfrm>
            <a:off x="7650952" y="1938510"/>
            <a:ext cx="1810575" cy="3878455"/>
            <a:chOff x="3067652" y="1308028"/>
            <a:chExt cx="1810575" cy="38784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BAFFA930-4E6A-9309-BD2C-6193EC100F6D}"/>
                    </a:ext>
                  </a:extLst>
                </p:cNvPr>
                <p:cNvSpPr/>
                <p:nvPr/>
              </p:nvSpPr>
              <p:spPr>
                <a:xfrm>
                  <a:off x="3067652" y="1308028"/>
                  <a:ext cx="1810575" cy="3878455"/>
                </a:xfrm>
                <a:prstGeom prst="rect">
                  <a:avLst/>
                </a:prstGeom>
                <a:solidFill>
                  <a:schemeClr val="bg1">
                    <a:lumMod val="95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20C55BF4-27B9-494F-925B-F8DB75125E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7652" y="1308028"/>
                  <a:ext cx="1810575" cy="387845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8DD5858-9F25-1992-3744-16379F0E6878}"/>
                </a:ext>
              </a:extLst>
            </p:cNvPr>
            <p:cNvGrpSpPr/>
            <p:nvPr/>
          </p:nvGrpSpPr>
          <p:grpSpPr>
            <a:xfrm>
              <a:off x="3260727" y="1834438"/>
              <a:ext cx="1224063" cy="1769994"/>
              <a:chOff x="1602179" y="1593265"/>
              <a:chExt cx="1224063" cy="1769994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F4C6751-8108-C62B-6CF1-C890F7B9EB8A}"/>
                  </a:ext>
                </a:extLst>
              </p:cNvPr>
              <p:cNvCxnSpPr>
                <a:cxnSpLocks/>
                <a:stCxn id="52" idx="6"/>
                <a:endCxn id="49" idx="2"/>
              </p:cNvCxnSpPr>
              <p:nvPr/>
            </p:nvCxnSpPr>
            <p:spPr>
              <a:xfrm>
                <a:off x="1890179" y="1737265"/>
                <a:ext cx="936063" cy="83291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4F80CA1B-F42B-20D1-598A-6F73684B97C4}"/>
                  </a:ext>
                </a:extLst>
              </p:cNvPr>
              <p:cNvCxnSpPr>
                <a:cxnSpLocks/>
                <a:stCxn id="53" idx="6"/>
                <a:endCxn id="49" idx="2"/>
              </p:cNvCxnSpPr>
              <p:nvPr/>
            </p:nvCxnSpPr>
            <p:spPr>
              <a:xfrm>
                <a:off x="1890179" y="2231263"/>
                <a:ext cx="936063" cy="33891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8C7BE090-1552-2239-857D-CCEF387F7E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02179" y="1593265"/>
                <a:ext cx="288000" cy="288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a</a:t>
                </a: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DFEE9A5-0817-AC67-1FF1-2ABB9E4B3E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02179" y="2087263"/>
                <a:ext cx="288000" cy="2880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b</a:t>
                </a: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68942FB-6ABF-FE53-7CE6-CF7A783923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02179" y="2581261"/>
                <a:ext cx="288000" cy="2880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c</a:t>
                </a: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F792ABEE-8CEC-F308-5154-2732AAA214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02179" y="3075259"/>
                <a:ext cx="288000" cy="28800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d</a:t>
                </a:r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2C2DC18-4E68-B854-5C28-5E5A4B2D31BE}"/>
                  </a:ext>
                </a:extLst>
              </p:cNvPr>
              <p:cNvCxnSpPr>
                <a:cxnSpLocks/>
                <a:stCxn id="54" idx="6"/>
                <a:endCxn id="49" idx="2"/>
              </p:cNvCxnSpPr>
              <p:nvPr/>
            </p:nvCxnSpPr>
            <p:spPr>
              <a:xfrm flipV="1">
                <a:off x="1890179" y="2570180"/>
                <a:ext cx="936063" cy="155081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07B1CED-4EBA-EF12-185B-2AC33740857A}"/>
                  </a:ext>
                </a:extLst>
              </p:cNvPr>
              <p:cNvCxnSpPr>
                <a:cxnSpLocks/>
                <a:stCxn id="55" idx="6"/>
                <a:endCxn id="49" idx="2"/>
              </p:cNvCxnSpPr>
              <p:nvPr/>
            </p:nvCxnSpPr>
            <p:spPr>
              <a:xfrm flipV="1">
                <a:off x="1890179" y="2570180"/>
                <a:ext cx="936063" cy="649079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FC3BF47-5D53-151B-3CFE-71351B922FA0}"/>
                    </a:ext>
                  </a:extLst>
                </p:cNvPr>
                <p:cNvSpPr txBox="1"/>
                <p:nvPr/>
              </p:nvSpPr>
              <p:spPr>
                <a:xfrm>
                  <a:off x="3911579" y="2053642"/>
                  <a:ext cx="16511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600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FC3BF47-5D53-151B-3CFE-71351B922F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1579" y="2053642"/>
                  <a:ext cx="165110" cy="246221"/>
                </a:xfrm>
                <a:prstGeom prst="rect">
                  <a:avLst/>
                </a:prstGeom>
                <a:blipFill>
                  <a:blip r:embed="rId15"/>
                  <a:stretch>
                    <a:fillRect l="-28571" r="-21429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A45E2CD-47DF-3662-7934-D289316D4D81}"/>
                    </a:ext>
                  </a:extLst>
                </p:cNvPr>
                <p:cNvSpPr txBox="1"/>
                <p:nvPr/>
              </p:nvSpPr>
              <p:spPr>
                <a:xfrm>
                  <a:off x="3662429" y="2323197"/>
                  <a:ext cx="32060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0.1</m:t>
                        </m:r>
                      </m:oMath>
                    </m:oMathPara>
                  </a14:m>
                  <a:endParaRPr lang="en-US" sz="1600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A45E2CD-47DF-3662-7934-D289316D4D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2429" y="2323197"/>
                  <a:ext cx="320601" cy="246221"/>
                </a:xfrm>
                <a:prstGeom prst="rect">
                  <a:avLst/>
                </a:prstGeom>
                <a:blipFill>
                  <a:blip r:embed="rId16"/>
                  <a:stretch>
                    <a:fillRect l="-15385" r="-15385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D9341E44-F491-EC5C-3DDC-BB9F319C3693}"/>
                    </a:ext>
                  </a:extLst>
                </p:cNvPr>
                <p:cNvSpPr txBox="1"/>
                <p:nvPr/>
              </p:nvSpPr>
              <p:spPr>
                <a:xfrm>
                  <a:off x="3662429" y="2682454"/>
                  <a:ext cx="32060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0.6</m:t>
                        </m:r>
                      </m:oMath>
                    </m:oMathPara>
                  </a14:m>
                  <a:endParaRPr lang="en-US" sz="1600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D9341E44-F491-EC5C-3DDC-BB9F319C36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2429" y="2682454"/>
                  <a:ext cx="320601" cy="246221"/>
                </a:xfrm>
                <a:prstGeom prst="rect">
                  <a:avLst/>
                </a:prstGeom>
                <a:blipFill>
                  <a:blip r:embed="rId17"/>
                  <a:stretch>
                    <a:fillRect l="-15385" r="-15385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5D05322-DCA8-D3BF-89B1-3D843C6E125E}"/>
                    </a:ext>
                  </a:extLst>
                </p:cNvPr>
                <p:cNvSpPr txBox="1"/>
                <p:nvPr/>
              </p:nvSpPr>
              <p:spPr>
                <a:xfrm>
                  <a:off x="3967507" y="3132955"/>
                  <a:ext cx="32060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0.3</m:t>
                        </m:r>
                      </m:oMath>
                    </m:oMathPara>
                  </a14:m>
                  <a:endParaRPr lang="en-US" sz="1600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5D05322-DCA8-D3BF-89B1-3D843C6E12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507" y="3132955"/>
                  <a:ext cx="320601" cy="246221"/>
                </a:xfrm>
                <a:prstGeom prst="rect">
                  <a:avLst/>
                </a:prstGeom>
                <a:blipFill>
                  <a:blip r:embed="rId18"/>
                  <a:stretch>
                    <a:fillRect l="-15385" r="-15385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3AA0DAA-3F19-8D51-A3A6-C9B7E60B12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4790" y="2667353"/>
              <a:ext cx="288000" cy="28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EF9FAA4-F084-1A2C-B995-FE26AF5D3857}"/>
              </a:ext>
            </a:extLst>
          </p:cNvPr>
          <p:cNvGrpSpPr/>
          <p:nvPr/>
        </p:nvGrpSpPr>
        <p:grpSpPr>
          <a:xfrm>
            <a:off x="3481718" y="5204920"/>
            <a:ext cx="884478" cy="369332"/>
            <a:chOff x="3643271" y="4570820"/>
            <a:chExt cx="884478" cy="369332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44715CE-2CD3-5F58-3CB5-711B2B470C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749" y="4615104"/>
              <a:ext cx="288000" cy="28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b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878A2A4-AD3C-4951-5272-1927F467FF43}"/>
                </a:ext>
              </a:extLst>
            </p:cNvPr>
            <p:cNvSpPr txBox="1"/>
            <p:nvPr/>
          </p:nvSpPr>
          <p:spPr>
            <a:xfrm>
              <a:off x="3643271" y="4570820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Palatino Linotype" panose="02040502050505030304" pitchFamily="18" charset="0"/>
                </a:rPr>
                <a:t>pick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6A5AD34-E3A6-DE82-036D-B30EB81D0CE9}"/>
              </a:ext>
            </a:extLst>
          </p:cNvPr>
          <p:cNvGrpSpPr/>
          <p:nvPr/>
        </p:nvGrpSpPr>
        <p:grpSpPr>
          <a:xfrm>
            <a:off x="5773368" y="5204920"/>
            <a:ext cx="884478" cy="369332"/>
            <a:chOff x="3643271" y="4570820"/>
            <a:chExt cx="884478" cy="369332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0BAD390-7980-680E-ACA7-12F3C3FA84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749" y="4615104"/>
              <a:ext cx="288000" cy="288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a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6C3A219-87BA-1430-B72C-DD1954BF3641}"/>
                </a:ext>
              </a:extLst>
            </p:cNvPr>
            <p:cNvSpPr txBox="1"/>
            <p:nvPr/>
          </p:nvSpPr>
          <p:spPr>
            <a:xfrm>
              <a:off x="3643271" y="4570820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Palatino Linotype" panose="02040502050505030304" pitchFamily="18" charset="0"/>
                </a:rPr>
                <a:t>pick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D6F444C-C2D5-AAD0-02B2-E9ED65F9C121}"/>
              </a:ext>
            </a:extLst>
          </p:cNvPr>
          <p:cNvGrpSpPr/>
          <p:nvPr/>
        </p:nvGrpSpPr>
        <p:grpSpPr>
          <a:xfrm>
            <a:off x="8064704" y="5204920"/>
            <a:ext cx="884478" cy="369332"/>
            <a:chOff x="3643271" y="4570820"/>
            <a:chExt cx="884478" cy="369332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6007FA1-EEB4-565A-0F67-9AB7EF7D24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749" y="4615104"/>
              <a:ext cx="288000" cy="288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c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856E0B9-3853-3B3D-BE26-813E6D805F46}"/>
                </a:ext>
              </a:extLst>
            </p:cNvPr>
            <p:cNvSpPr txBox="1"/>
            <p:nvPr/>
          </p:nvSpPr>
          <p:spPr>
            <a:xfrm>
              <a:off x="3643271" y="4570820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Palatino Linotype" panose="02040502050505030304" pitchFamily="18" charset="0"/>
                </a:rPr>
                <a:t>pick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5F6CCFE-FAE7-1E76-368A-E6378D6DA062}"/>
              </a:ext>
            </a:extLst>
          </p:cNvPr>
          <p:cNvGrpSpPr/>
          <p:nvPr/>
        </p:nvGrpSpPr>
        <p:grpSpPr>
          <a:xfrm>
            <a:off x="9938282" y="2918634"/>
            <a:ext cx="881483" cy="2618570"/>
            <a:chOff x="9938282" y="2288152"/>
            <a:chExt cx="881483" cy="2618570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B9C37A5-EA98-08C7-DF40-7813BD3B27CC}"/>
                </a:ext>
              </a:extLst>
            </p:cNvPr>
            <p:cNvSpPr txBox="1"/>
            <p:nvPr/>
          </p:nvSpPr>
          <p:spPr>
            <a:xfrm>
              <a:off x="9942602" y="2288152"/>
              <a:ext cx="8771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Palatino Linotype" panose="02040502050505030304" pitchFamily="18" charset="0"/>
                </a:rPr>
                <a:t>… …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AC916A9-A3F1-242A-1A09-8EEADCEC992F}"/>
                </a:ext>
              </a:extLst>
            </p:cNvPr>
            <p:cNvSpPr txBox="1"/>
            <p:nvPr/>
          </p:nvSpPr>
          <p:spPr>
            <a:xfrm>
              <a:off x="9938282" y="4445057"/>
              <a:ext cx="8771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Palatino Linotype" panose="02040502050505030304" pitchFamily="18" charset="0"/>
                </a:rPr>
                <a:t>… …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C4F6836E-671D-F537-1F44-BA02376586CB}"/>
              </a:ext>
            </a:extLst>
          </p:cNvPr>
          <p:cNvSpPr txBox="1"/>
          <p:nvPr/>
        </p:nvSpPr>
        <p:spPr>
          <a:xfrm>
            <a:off x="4064033" y="6464729"/>
            <a:ext cx="406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(credit of this slide goes to Guy Blanc)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DF20B00-D816-C588-AD24-DBB3429BABEE}"/>
              </a:ext>
            </a:extLst>
          </p:cNvPr>
          <p:cNvSpPr txBox="1"/>
          <p:nvPr/>
        </p:nvSpPr>
        <p:spPr>
          <a:xfrm>
            <a:off x="3035777" y="4389740"/>
            <a:ext cx="1871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Palatino Linotype" panose="02040502050505030304" pitchFamily="18" charset="0"/>
              </a:rPr>
              <a:t>roughly follows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the marginal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75570A6-C367-B55E-19EC-FB669BB0369B}"/>
              </a:ext>
            </a:extLst>
          </p:cNvPr>
          <p:cNvGrpSpPr/>
          <p:nvPr/>
        </p:nvGrpSpPr>
        <p:grpSpPr>
          <a:xfrm>
            <a:off x="2987209" y="5090928"/>
            <a:ext cx="7907532" cy="1237527"/>
            <a:chOff x="2078865" y="3244997"/>
            <a:chExt cx="7907532" cy="1237527"/>
          </a:xfrm>
        </p:grpSpPr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4EE7D4CB-B6F4-56CC-7803-F1B83A02082A}"/>
                </a:ext>
              </a:extLst>
            </p:cNvPr>
            <p:cNvSpPr/>
            <p:nvPr/>
          </p:nvSpPr>
          <p:spPr>
            <a:xfrm>
              <a:off x="2078865" y="3244997"/>
              <a:ext cx="7907532" cy="1237527"/>
            </a:xfrm>
            <a:prstGeom prst="roundRect">
              <a:avLst/>
            </a:prstGeom>
            <a:noFill/>
            <a:ln w="28575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alatino Linotype" panose="02040502050505030304" pitchFamily="18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67E1A61-E38A-5009-050E-F38F5C531921}"/>
                </a:ext>
              </a:extLst>
            </p:cNvPr>
            <p:cNvSpPr txBox="1"/>
            <p:nvPr/>
          </p:nvSpPr>
          <p:spPr>
            <a:xfrm>
              <a:off x="4897595" y="4040341"/>
              <a:ext cx="2396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Palatino Linotype" panose="02040502050505030304" pitchFamily="18" charset="0"/>
                </a:rPr>
                <a:t>negatively correlated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C0B4D08-C917-8227-01BB-5116EFB4C041}"/>
              </a:ext>
            </a:extLst>
          </p:cNvPr>
          <p:cNvGrpSpPr/>
          <p:nvPr/>
        </p:nvGrpSpPr>
        <p:grpSpPr>
          <a:xfrm>
            <a:off x="1484991" y="5047617"/>
            <a:ext cx="312604" cy="322256"/>
            <a:chOff x="1491635" y="4847074"/>
            <a:chExt cx="312604" cy="322256"/>
          </a:xfrm>
        </p:grpSpPr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8CDF43B3-9B04-5239-73A6-F6B57FA3CDFE}"/>
                </a:ext>
              </a:extLst>
            </p:cNvPr>
            <p:cNvSpPr/>
            <p:nvPr/>
          </p:nvSpPr>
          <p:spPr>
            <a:xfrm rot="15019489">
              <a:off x="1486947" y="4851762"/>
              <a:ext cx="321979" cy="312604"/>
            </a:xfrm>
            <a:custGeom>
              <a:avLst/>
              <a:gdLst>
                <a:gd name="connsiteX0" fmla="*/ 393616 w 393616"/>
                <a:gd name="connsiteY0" fmla="*/ 0 h 254378"/>
                <a:gd name="connsiteX1" fmla="*/ 308837 w 393616"/>
                <a:gd name="connsiteY1" fmla="*/ 151390 h 254378"/>
                <a:gd name="connsiteX2" fmla="*/ 151391 w 393616"/>
                <a:gd name="connsiteY2" fmla="*/ 248281 h 254378"/>
                <a:gd name="connsiteX3" fmla="*/ 0 w 393616"/>
                <a:gd name="connsiteY3" fmla="*/ 236169 h 254378"/>
                <a:gd name="connsiteX0" fmla="*/ 335800 w 335800"/>
                <a:gd name="connsiteY0" fmla="*/ 0 h 310179"/>
                <a:gd name="connsiteX1" fmla="*/ 251021 w 335800"/>
                <a:gd name="connsiteY1" fmla="*/ 151390 h 310179"/>
                <a:gd name="connsiteX2" fmla="*/ 93575 w 335800"/>
                <a:gd name="connsiteY2" fmla="*/ 248281 h 310179"/>
                <a:gd name="connsiteX3" fmla="*/ 0 w 335800"/>
                <a:gd name="connsiteY3" fmla="*/ 308290 h 310179"/>
                <a:gd name="connsiteX0" fmla="*/ 335800 w 335800"/>
                <a:gd name="connsiteY0" fmla="*/ 0 h 309367"/>
                <a:gd name="connsiteX1" fmla="*/ 251021 w 335800"/>
                <a:gd name="connsiteY1" fmla="*/ 151390 h 309367"/>
                <a:gd name="connsiteX2" fmla="*/ 92780 w 335800"/>
                <a:gd name="connsiteY2" fmla="*/ 196548 h 309367"/>
                <a:gd name="connsiteX3" fmla="*/ 0 w 335800"/>
                <a:gd name="connsiteY3" fmla="*/ 308290 h 309367"/>
                <a:gd name="connsiteX0" fmla="*/ 335800 w 335800"/>
                <a:gd name="connsiteY0" fmla="*/ 0 h 309367"/>
                <a:gd name="connsiteX1" fmla="*/ 242900 w 335800"/>
                <a:gd name="connsiteY1" fmla="*/ 84174 h 309367"/>
                <a:gd name="connsiteX2" fmla="*/ 92780 w 335800"/>
                <a:gd name="connsiteY2" fmla="*/ 196548 h 309367"/>
                <a:gd name="connsiteX3" fmla="*/ 0 w 335800"/>
                <a:gd name="connsiteY3" fmla="*/ 308290 h 309367"/>
                <a:gd name="connsiteX0" fmla="*/ 374090 w 374090"/>
                <a:gd name="connsiteY0" fmla="*/ 0 h 308537"/>
                <a:gd name="connsiteX1" fmla="*/ 242900 w 374090"/>
                <a:gd name="connsiteY1" fmla="*/ 83344 h 308537"/>
                <a:gd name="connsiteX2" fmla="*/ 92780 w 374090"/>
                <a:gd name="connsiteY2" fmla="*/ 195718 h 308537"/>
                <a:gd name="connsiteX3" fmla="*/ 0 w 374090"/>
                <a:gd name="connsiteY3" fmla="*/ 307460 h 308537"/>
                <a:gd name="connsiteX0" fmla="*/ 374090 w 374090"/>
                <a:gd name="connsiteY0" fmla="*/ 0 h 308537"/>
                <a:gd name="connsiteX1" fmla="*/ 224170 w 374090"/>
                <a:gd name="connsiteY1" fmla="*/ 63784 h 308537"/>
                <a:gd name="connsiteX2" fmla="*/ 92780 w 374090"/>
                <a:gd name="connsiteY2" fmla="*/ 195718 h 308537"/>
                <a:gd name="connsiteX3" fmla="*/ 0 w 374090"/>
                <a:gd name="connsiteY3" fmla="*/ 307460 h 308537"/>
                <a:gd name="connsiteX0" fmla="*/ 374090 w 374090"/>
                <a:gd name="connsiteY0" fmla="*/ 0 h 307460"/>
                <a:gd name="connsiteX1" fmla="*/ 224170 w 374090"/>
                <a:gd name="connsiteY1" fmla="*/ 63784 h 307460"/>
                <a:gd name="connsiteX2" fmla="*/ 92780 w 374090"/>
                <a:gd name="connsiteY2" fmla="*/ 195718 h 307460"/>
                <a:gd name="connsiteX3" fmla="*/ 0 w 374090"/>
                <a:gd name="connsiteY3" fmla="*/ 307460 h 307460"/>
                <a:gd name="connsiteX0" fmla="*/ 350173 w 350173"/>
                <a:gd name="connsiteY0" fmla="*/ 0 h 316011"/>
                <a:gd name="connsiteX1" fmla="*/ 200253 w 350173"/>
                <a:gd name="connsiteY1" fmla="*/ 63784 h 316011"/>
                <a:gd name="connsiteX2" fmla="*/ 68863 w 350173"/>
                <a:gd name="connsiteY2" fmla="*/ 195718 h 316011"/>
                <a:gd name="connsiteX3" fmla="*/ 0 w 350173"/>
                <a:gd name="connsiteY3" fmla="*/ 316011 h 316011"/>
                <a:gd name="connsiteX0" fmla="*/ 350173 w 350173"/>
                <a:gd name="connsiteY0" fmla="*/ 0 h 316011"/>
                <a:gd name="connsiteX1" fmla="*/ 200253 w 350173"/>
                <a:gd name="connsiteY1" fmla="*/ 63784 h 316011"/>
                <a:gd name="connsiteX2" fmla="*/ 68863 w 350173"/>
                <a:gd name="connsiteY2" fmla="*/ 195718 h 316011"/>
                <a:gd name="connsiteX3" fmla="*/ 0 w 350173"/>
                <a:gd name="connsiteY3" fmla="*/ 316011 h 316011"/>
                <a:gd name="connsiteX0" fmla="*/ 350173 w 350173"/>
                <a:gd name="connsiteY0" fmla="*/ 0 h 316011"/>
                <a:gd name="connsiteX1" fmla="*/ 200253 w 350173"/>
                <a:gd name="connsiteY1" fmla="*/ 63784 h 316011"/>
                <a:gd name="connsiteX2" fmla="*/ 68863 w 350173"/>
                <a:gd name="connsiteY2" fmla="*/ 195718 h 316011"/>
                <a:gd name="connsiteX3" fmla="*/ 0 w 350173"/>
                <a:gd name="connsiteY3" fmla="*/ 316011 h 316011"/>
                <a:gd name="connsiteX0" fmla="*/ 350173 w 350173"/>
                <a:gd name="connsiteY0" fmla="*/ 0 h 316011"/>
                <a:gd name="connsiteX1" fmla="*/ 200253 w 350173"/>
                <a:gd name="connsiteY1" fmla="*/ 63784 h 316011"/>
                <a:gd name="connsiteX2" fmla="*/ 68863 w 350173"/>
                <a:gd name="connsiteY2" fmla="*/ 195718 h 316011"/>
                <a:gd name="connsiteX3" fmla="*/ 0 w 350173"/>
                <a:gd name="connsiteY3" fmla="*/ 316011 h 316011"/>
                <a:gd name="connsiteX0" fmla="*/ 350173 w 350173"/>
                <a:gd name="connsiteY0" fmla="*/ 0 h 316011"/>
                <a:gd name="connsiteX1" fmla="*/ 200253 w 350173"/>
                <a:gd name="connsiteY1" fmla="*/ 63784 h 316011"/>
                <a:gd name="connsiteX2" fmla="*/ 68863 w 350173"/>
                <a:gd name="connsiteY2" fmla="*/ 195718 h 316011"/>
                <a:gd name="connsiteX3" fmla="*/ 0 w 350173"/>
                <a:gd name="connsiteY3" fmla="*/ 316011 h 316011"/>
                <a:gd name="connsiteX0" fmla="*/ 321979 w 321979"/>
                <a:gd name="connsiteY0" fmla="*/ 0 h 312604"/>
                <a:gd name="connsiteX1" fmla="*/ 200253 w 321979"/>
                <a:gd name="connsiteY1" fmla="*/ 60377 h 312604"/>
                <a:gd name="connsiteX2" fmla="*/ 68863 w 321979"/>
                <a:gd name="connsiteY2" fmla="*/ 192311 h 312604"/>
                <a:gd name="connsiteX3" fmla="*/ 0 w 321979"/>
                <a:gd name="connsiteY3" fmla="*/ 312604 h 31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979" h="312604">
                  <a:moveTo>
                    <a:pt x="321979" y="0"/>
                  </a:moveTo>
                  <a:cubicBezTo>
                    <a:pt x="249169" y="26795"/>
                    <a:pt x="242439" y="28325"/>
                    <a:pt x="200253" y="60377"/>
                  </a:cubicBezTo>
                  <a:cubicBezTo>
                    <a:pt x="158067" y="92429"/>
                    <a:pt x="96853" y="149553"/>
                    <a:pt x="68863" y="192311"/>
                  </a:cubicBezTo>
                  <a:cubicBezTo>
                    <a:pt x="30834" y="234851"/>
                    <a:pt x="10041" y="267618"/>
                    <a:pt x="0" y="31260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alatino Linotype" panose="02040502050505030304" pitchFamily="18" charset="0"/>
              </a:endParaRPr>
            </a:p>
          </p:txBody>
        </p:sp>
        <p:sp>
          <p:nvSpPr>
            <p:cNvPr id="85" name="Oval 113">
              <a:extLst>
                <a:ext uri="{FF2B5EF4-FFF2-40B4-BE49-F238E27FC236}">
                  <a16:creationId xmlns:a16="http://schemas.microsoft.com/office/drawing/2014/main" id="{33283C0B-A113-3F5C-FF95-D650864BD597}"/>
                </a:ext>
              </a:extLst>
            </p:cNvPr>
            <p:cNvSpPr>
              <a:spLocks noChangeAspect="1"/>
            </p:cNvSpPr>
            <p:nvPr/>
          </p:nvSpPr>
          <p:spPr>
            <a:xfrm rot="13005787">
              <a:off x="1631332" y="5007330"/>
              <a:ext cx="144653" cy="162000"/>
            </a:xfrm>
            <a:custGeom>
              <a:avLst/>
              <a:gdLst>
                <a:gd name="connsiteX0" fmla="*/ 0 w 188654"/>
                <a:gd name="connsiteY0" fmla="*/ 94327 h 188654"/>
                <a:gd name="connsiteX1" fmla="*/ 94327 w 188654"/>
                <a:gd name="connsiteY1" fmla="*/ 0 h 188654"/>
                <a:gd name="connsiteX2" fmla="*/ 188654 w 188654"/>
                <a:gd name="connsiteY2" fmla="*/ 94327 h 188654"/>
                <a:gd name="connsiteX3" fmla="*/ 94327 w 188654"/>
                <a:gd name="connsiteY3" fmla="*/ 188654 h 188654"/>
                <a:gd name="connsiteX4" fmla="*/ 0 w 188654"/>
                <a:gd name="connsiteY4" fmla="*/ 94327 h 188654"/>
                <a:gd name="connsiteX0" fmla="*/ 0 w 218932"/>
                <a:gd name="connsiteY0" fmla="*/ 94344 h 188691"/>
                <a:gd name="connsiteX1" fmla="*/ 94327 w 218932"/>
                <a:gd name="connsiteY1" fmla="*/ 17 h 188691"/>
                <a:gd name="connsiteX2" fmla="*/ 218932 w 218932"/>
                <a:gd name="connsiteY2" fmla="*/ 100400 h 188691"/>
                <a:gd name="connsiteX3" fmla="*/ 94327 w 218932"/>
                <a:gd name="connsiteY3" fmla="*/ 188671 h 188691"/>
                <a:gd name="connsiteX4" fmla="*/ 0 w 218932"/>
                <a:gd name="connsiteY4" fmla="*/ 94344 h 18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932" h="188691">
                  <a:moveTo>
                    <a:pt x="0" y="94344"/>
                  </a:moveTo>
                  <a:cubicBezTo>
                    <a:pt x="0" y="42249"/>
                    <a:pt x="57838" y="-992"/>
                    <a:pt x="94327" y="17"/>
                  </a:cubicBezTo>
                  <a:cubicBezTo>
                    <a:pt x="130816" y="1026"/>
                    <a:pt x="218932" y="48305"/>
                    <a:pt x="218932" y="100400"/>
                  </a:cubicBezTo>
                  <a:cubicBezTo>
                    <a:pt x="218932" y="152495"/>
                    <a:pt x="130816" y="189680"/>
                    <a:pt x="94327" y="188671"/>
                  </a:cubicBezTo>
                  <a:cubicBezTo>
                    <a:pt x="57838" y="187662"/>
                    <a:pt x="0" y="146439"/>
                    <a:pt x="0" y="9434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alatino Linotype" panose="02040502050505030304" pitchFamily="18" charset="0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F75D63B8-9411-89AF-6EA0-5E07AD15EDA4}"/>
              </a:ext>
            </a:extLst>
          </p:cNvPr>
          <p:cNvSpPr txBox="1"/>
          <p:nvPr/>
        </p:nvSpPr>
        <p:spPr>
          <a:xfrm>
            <a:off x="403613" y="4511809"/>
            <a:ext cx="247535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only see the marginals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437009C-753E-88D8-AE55-0B1CEDA92B19}"/>
              </a:ext>
            </a:extLst>
          </p:cNvPr>
          <p:cNvSpPr txBox="1"/>
          <p:nvPr/>
        </p:nvSpPr>
        <p:spPr>
          <a:xfrm>
            <a:off x="403613" y="2102205"/>
            <a:ext cx="247535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does </a:t>
            </a:r>
            <a:r>
              <a:rPr lang="en-US" b="1" dirty="0">
                <a:latin typeface="Palatino Linotype" panose="02040502050505030304" pitchFamily="18" charset="0"/>
              </a:rPr>
              <a:t>not</a:t>
            </a:r>
            <a:r>
              <a:rPr lang="en-US" dirty="0">
                <a:latin typeface="Palatino Linotype" panose="02040502050505030304" pitchFamily="18" charset="0"/>
              </a:rPr>
              <a:t> see the picks</a:t>
            </a:r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08A58B23-00F4-4837-B825-9D301C92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Online Correlated Selection (OCS)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How to Draw a Pirate - Really Easy Drawing Tutorial">
            <a:extLst>
              <a:ext uri="{FF2B5EF4-FFF2-40B4-BE49-F238E27FC236}">
                <a16:creationId xmlns:a16="http://schemas.microsoft.com/office/drawing/2014/main" id="{59F1F945-5F27-06BC-3C6D-23F88B71B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872" y="2650481"/>
            <a:ext cx="1115442" cy="111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37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1632A-FA95-3142-AFCC-E6DC9BBB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Half-Integral OCS (for Unweighted Matching)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3"/>
                </a:solidFill>
              </a:rPr>
              <a:t>Fahrbach, Huang, Tao, and Zadimorghaddam (2020)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22539-1B0F-F845-AD6B-9347D1AC1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4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Select from a sequence of pairs of vertices, one pair at a time:</a:t>
            </a:r>
          </a:p>
          <a:p>
            <a:r>
              <a:rPr lang="en-US" sz="2400" dirty="0"/>
              <a:t>The marginal distribution is 50-50 for each pair</a:t>
            </a:r>
          </a:p>
          <a:p>
            <a:r>
              <a:rPr lang="en-US" sz="2400" dirty="0"/>
              <a:t>Fixed any vertex, the randomness is “negatively correlated”</a:t>
            </a:r>
            <a:br>
              <a:rPr lang="en-US" sz="2400" dirty="0"/>
            </a:br>
            <a:r>
              <a:rPr lang="en-US" sz="2400" i="1" dirty="0"/>
              <a:t>if it is not selected this time, it gets a higher chance next time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3667E5-1EF6-204C-88A3-84E937C39253}"/>
                  </a:ext>
                </a:extLst>
              </p:cNvPr>
              <p:cNvSpPr txBox="1"/>
              <p:nvPr/>
            </p:nvSpPr>
            <p:spPr>
              <a:xfrm>
                <a:off x="1520825" y="4001294"/>
                <a:ext cx="9150350" cy="155433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marL="184150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sz="2400" b="1" dirty="0">
                    <a:latin typeface="Palatino Linotype" panose="02040502050505030304" pitchFamily="18" charset="0"/>
                  </a:rPr>
                  <a:t>-OCS: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  For a vertex that appears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Palatino Linotype" panose="02040502050505030304" pitchFamily="18" charset="0"/>
                  </a:rPr>
                  <a:t> pairs, the probability that it is never selected is at most: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zh-CN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3667E5-1EF6-204C-88A3-84E937C39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825" y="4001294"/>
                <a:ext cx="9150350" cy="15543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78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83AC7-94B9-6A4B-86C5-0C11626A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Edge-Weighted Matching (a.k.a., Display Ads)</a:t>
            </a:r>
            <a:br>
              <a:rPr lang="en-US" dirty="0"/>
            </a:br>
            <a:r>
              <a:rPr lang="en-US" sz="2400" dirty="0">
                <a:solidFill>
                  <a:schemeClr val="accent3"/>
                </a:solidFill>
              </a:rPr>
              <a:t>Feldman, </a:t>
            </a:r>
            <a:r>
              <a:rPr lang="en-US" sz="2400" dirty="0" err="1">
                <a:solidFill>
                  <a:schemeClr val="accent3"/>
                </a:solidFill>
              </a:rPr>
              <a:t>Korula</a:t>
            </a:r>
            <a:r>
              <a:rPr lang="en-US" sz="2400" dirty="0">
                <a:solidFill>
                  <a:schemeClr val="accent3"/>
                </a:solidFill>
              </a:rPr>
              <a:t>, </a:t>
            </a:r>
            <a:r>
              <a:rPr lang="en-US" sz="2400" dirty="0" err="1">
                <a:solidFill>
                  <a:schemeClr val="accent3"/>
                </a:solidFill>
              </a:rPr>
              <a:t>Mirrokni</a:t>
            </a:r>
            <a:r>
              <a:rPr lang="en-US" sz="2400" dirty="0">
                <a:solidFill>
                  <a:schemeClr val="accent3"/>
                </a:solidFill>
              </a:rPr>
              <a:t>, </a:t>
            </a:r>
            <a:r>
              <a:rPr lang="en-US" sz="2400" dirty="0" err="1">
                <a:solidFill>
                  <a:schemeClr val="accent3"/>
                </a:solidFill>
              </a:rPr>
              <a:t>Muthukrishnan</a:t>
            </a:r>
            <a:r>
              <a:rPr lang="en-US" sz="2400" dirty="0">
                <a:solidFill>
                  <a:schemeClr val="accent3"/>
                </a:solidFill>
              </a:rPr>
              <a:t>, and </a:t>
            </a:r>
            <a:r>
              <a:rPr lang="en-US" sz="2400" dirty="0" err="1">
                <a:solidFill>
                  <a:schemeClr val="accent3"/>
                </a:solidFill>
              </a:rPr>
              <a:t>Pál</a:t>
            </a:r>
            <a:r>
              <a:rPr lang="en-US" sz="2400" dirty="0">
                <a:solidFill>
                  <a:schemeClr val="accent3"/>
                </a:solidFill>
              </a:rPr>
              <a:t> (2009)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F650BE-75F6-3545-A5D0-825FDABD12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Offline vertex can be rematched; only </a:t>
                </a:r>
                <a:r>
                  <a:rPr lang="en-US" sz="2400" b="1" dirty="0"/>
                  <a:t>heaviest edge</a:t>
                </a:r>
                <a:r>
                  <a:rPr lang="en-US" sz="2400" dirty="0"/>
                  <a:t> counts</a:t>
                </a:r>
                <a:br>
                  <a:rPr lang="en-US" sz="2400" dirty="0"/>
                </a:br>
                <a:r>
                  <a:rPr lang="en-US" sz="2400" dirty="0"/>
                  <a:t>(i.e., disposing previous lower-weight edge for free)</a:t>
                </a:r>
              </a:p>
              <a:p>
                <a:pPr marL="0" indent="0">
                  <a:spcBef>
                    <a:spcPts val="3000"/>
                  </a:spcBef>
                  <a:buNone/>
                </a:pPr>
                <a:r>
                  <a:rPr lang="en-US" sz="2400" b="1" dirty="0"/>
                  <a:t>Until </a:t>
                </a:r>
                <a:r>
                  <a:rPr lang="en-US" altLang="zh-CN" sz="2400" b="1" dirty="0"/>
                  <a:t>2020</a:t>
                </a:r>
                <a:r>
                  <a:rPr lang="en-US" sz="2400" b="1" dirty="0"/>
                  <a:t>:</a:t>
                </a:r>
              </a:p>
              <a:p>
                <a:r>
                  <a:rPr lang="en-US" sz="2400" dirty="0"/>
                  <a:t>Greedy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</a:t>
                </a:r>
                <a:r>
                  <a:rPr lang="en-US" sz="2400" dirty="0"/>
                  <a:t>competitive</a:t>
                </a:r>
              </a:p>
              <a:p>
                <a:r>
                  <a:rPr lang="en-US" sz="2400" dirty="0"/>
                  <a:t>Fractional Water Level algorithm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sz="2400" dirty="0"/>
                  <a:t> competitive</a:t>
                </a:r>
                <a:endParaRPr lang="en-US" sz="2400" dirty="0">
                  <a:solidFill>
                    <a:schemeClr val="accent3"/>
                  </a:solidFill>
                </a:endParaRPr>
              </a:p>
              <a:p>
                <a:r>
                  <a:rPr lang="en-US" sz="2400" dirty="0"/>
                  <a:t>No better integral algorithm was known for the general case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F650BE-75F6-3545-A5D0-825FDABD12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965" t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8D93D82-FA3A-307E-1AC4-8CE0054CC4A8}"/>
                  </a:ext>
                </a:extLst>
              </p:cNvPr>
              <p:cNvSpPr/>
              <p:nvPr/>
            </p:nvSpPr>
            <p:spPr>
              <a:xfrm>
                <a:off x="1596000" y="5159828"/>
                <a:ext cx="9000000" cy="10450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82563"/>
                <a:r>
                  <a:rPr lang="en-HK" sz="2400" b="1" dirty="0">
                    <a:solidFill>
                      <a:schemeClr val="tx1"/>
                    </a:solidFill>
                    <a:effectLst/>
                    <a:latin typeface="Palatino Linotype" panose="02040502050505030304" pitchFamily="18" charset="0"/>
                  </a:rPr>
                  <a:t>Mehta’s Open Question 9.</a:t>
                </a:r>
                <a:r>
                  <a:rPr lang="en-HK" sz="2400" dirty="0">
                    <a:solidFill>
                      <a:schemeClr val="tx1"/>
                    </a:solidFill>
                    <a:effectLst/>
                    <a:latin typeface="Palatino Linotype" panose="02040502050505030304" pitchFamily="18" charset="0"/>
                  </a:rPr>
                  <a:t>  Find an algorithm which achieves </a:t>
                </a:r>
                <a:br>
                  <a:rPr lang="en-HK" sz="2400" dirty="0">
                    <a:solidFill>
                      <a:schemeClr val="tx1"/>
                    </a:solidFill>
                    <a:effectLst/>
                    <a:latin typeface="Palatino Linotype" panose="02040502050505030304" pitchFamily="18" charset="0"/>
                  </a:rPr>
                </a:br>
                <a:r>
                  <a:rPr lang="en-HK" sz="2400" dirty="0">
                    <a:solidFill>
                      <a:schemeClr val="tx1"/>
                    </a:solidFill>
                    <a:effectLst/>
                    <a:latin typeface="Palatino Linotype" panose="02040502050505030304" pitchFamily="18" charset="0"/>
                  </a:rPr>
                  <a:t>a ratio better than </a:t>
                </a:r>
                <a14:m>
                  <m:oMath xmlns:m="http://schemas.openxmlformats.org/officeDocument/2006/math">
                    <m:r>
                      <a:rPr lang="en-HK" sz="2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HK" sz="2400" dirty="0">
                    <a:solidFill>
                      <a:schemeClr val="tx1"/>
                    </a:solidFill>
                    <a:effectLst/>
                    <a:latin typeface="Palatino Linotype" panose="02040502050505030304" pitchFamily="18" charset="0"/>
                  </a:rPr>
                  <a:t> for Display Ads.</a:t>
                </a:r>
                <a:endParaRPr lang="en-HK" sz="2400" dirty="0">
                  <a:solidFill>
                    <a:schemeClr val="tx1"/>
                  </a:solidFill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8D93D82-FA3A-307E-1AC4-8CE0054CC4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000" y="5159828"/>
                <a:ext cx="9000000" cy="10450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57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DADD6C0-977E-9DA4-4B7B-F13E55520872}"/>
              </a:ext>
            </a:extLst>
          </p:cNvPr>
          <p:cNvCxnSpPr/>
          <p:nvPr/>
        </p:nvCxnSpPr>
        <p:spPr>
          <a:xfrm flipV="1">
            <a:off x="8859176" y="4173870"/>
            <a:ext cx="2373746" cy="76221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04E0D0A-E1D1-84C3-CB9B-B3173B3D9537}"/>
              </a:ext>
            </a:extLst>
          </p:cNvPr>
          <p:cNvGrpSpPr/>
          <p:nvPr/>
        </p:nvGrpSpPr>
        <p:grpSpPr>
          <a:xfrm>
            <a:off x="8844676" y="3871963"/>
            <a:ext cx="2692399" cy="1892156"/>
            <a:chOff x="7974882" y="3871963"/>
            <a:chExt cx="2692399" cy="189215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3789B787-CF86-33E4-0686-992D5F618880}"/>
                </a:ext>
              </a:extLst>
            </p:cNvPr>
            <p:cNvGrpSpPr/>
            <p:nvPr/>
          </p:nvGrpSpPr>
          <p:grpSpPr>
            <a:xfrm>
              <a:off x="7974882" y="3871963"/>
              <a:ext cx="2692399" cy="1892156"/>
              <a:chOff x="2262909" y="3464941"/>
              <a:chExt cx="2692399" cy="1892156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2C18E39A-F415-4D61-9E5A-8F39E7BEB254}"/>
                  </a:ext>
                </a:extLst>
              </p:cNvPr>
              <p:cNvCxnSpPr/>
              <p:nvPr/>
            </p:nvCxnSpPr>
            <p:spPr>
              <a:xfrm flipV="1">
                <a:off x="2262909" y="3760503"/>
                <a:ext cx="2373746" cy="159659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EA470C1D-0356-FBBE-CF6A-C93EBFE32063}"/>
                  </a:ext>
                </a:extLst>
              </p:cNvPr>
              <p:cNvCxnSpPr/>
              <p:nvPr/>
            </p:nvCxnSpPr>
            <p:spPr>
              <a:xfrm flipV="1">
                <a:off x="2262909" y="3760504"/>
                <a:ext cx="2373746" cy="762213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CB4DD4EE-26ED-1736-5978-3048F5DB8260}"/>
                  </a:ext>
                </a:extLst>
              </p:cNvPr>
              <p:cNvSpPr/>
              <p:nvPr/>
            </p:nvSpPr>
            <p:spPr>
              <a:xfrm>
                <a:off x="4364181" y="3464941"/>
                <a:ext cx="591127" cy="591127"/>
              </a:xfrm>
              <a:prstGeom prst="ellipse">
                <a:avLst/>
              </a:prstGeom>
              <a:solidFill>
                <a:schemeClr val="accent4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9046AB73-7337-9FBD-F424-82A9B4417A8B}"/>
                </a:ext>
              </a:extLst>
            </p:cNvPr>
            <p:cNvGrpSpPr/>
            <p:nvPr/>
          </p:nvGrpSpPr>
          <p:grpSpPr>
            <a:xfrm>
              <a:off x="9680399" y="4033945"/>
              <a:ext cx="396631" cy="750659"/>
              <a:chOff x="9680399" y="4033945"/>
              <a:chExt cx="396631" cy="75065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FCB347B6-0E8A-E02A-46E2-B102995E9DB3}"/>
                      </a:ext>
                    </a:extLst>
                  </p:cNvPr>
                  <p:cNvSpPr txBox="1"/>
                  <p:nvPr/>
                </p:nvSpPr>
                <p:spPr>
                  <a:xfrm>
                    <a:off x="9680399" y="4033945"/>
                    <a:ext cx="20037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FCB347B6-0E8A-E02A-46E2-B102995E9D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80399" y="4033945"/>
                    <a:ext cx="200376" cy="30777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23529" r="-29412"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A828437A-2987-15CF-8129-4249733B9DEC}"/>
                      </a:ext>
                    </a:extLst>
                  </p:cNvPr>
                  <p:cNvSpPr txBox="1"/>
                  <p:nvPr/>
                </p:nvSpPr>
                <p:spPr>
                  <a:xfrm>
                    <a:off x="9876654" y="4476827"/>
                    <a:ext cx="20037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A828437A-2987-15CF-8129-4249733B9D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76654" y="4476827"/>
                    <a:ext cx="200376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9412" r="-23529"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024C912-EBCD-5CE1-DCEE-B1AA44BED373}"/>
              </a:ext>
            </a:extLst>
          </p:cNvPr>
          <p:cNvCxnSpPr/>
          <p:nvPr/>
        </p:nvCxnSpPr>
        <p:spPr>
          <a:xfrm flipV="1">
            <a:off x="8850879" y="3396430"/>
            <a:ext cx="2373746" cy="1552353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EB7BAF3-CC11-6DB3-BE3D-F9162830D83E}"/>
              </a:ext>
            </a:extLst>
          </p:cNvPr>
          <p:cNvGrpSpPr/>
          <p:nvPr/>
        </p:nvGrpSpPr>
        <p:grpSpPr>
          <a:xfrm>
            <a:off x="8839335" y="3088167"/>
            <a:ext cx="2692400" cy="1847916"/>
            <a:chOff x="7969541" y="3088167"/>
            <a:chExt cx="2692400" cy="184791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FB702C9-5C8D-E375-9122-462F9551878B}"/>
                </a:ext>
              </a:extLst>
            </p:cNvPr>
            <p:cNvGrpSpPr/>
            <p:nvPr/>
          </p:nvGrpSpPr>
          <p:grpSpPr>
            <a:xfrm>
              <a:off x="7969541" y="3088167"/>
              <a:ext cx="2692400" cy="1847916"/>
              <a:chOff x="2262909" y="2674801"/>
              <a:chExt cx="2692400" cy="1847916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6705A9B-1770-7199-27E5-0D8B0E68F1F2}"/>
                  </a:ext>
                </a:extLst>
              </p:cNvPr>
              <p:cNvCxnSpPr/>
              <p:nvPr/>
            </p:nvCxnSpPr>
            <p:spPr>
              <a:xfrm>
                <a:off x="2262909" y="2942440"/>
                <a:ext cx="2373746" cy="27925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11C649E-5FEB-0CCE-8ADC-F31076461D9E}"/>
                  </a:ext>
                </a:extLst>
              </p:cNvPr>
              <p:cNvCxnSpPr/>
              <p:nvPr/>
            </p:nvCxnSpPr>
            <p:spPr>
              <a:xfrm flipV="1">
                <a:off x="2262909" y="2970364"/>
                <a:ext cx="2373746" cy="155235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DF097FF-D13A-C78E-168F-70201D8E4C35}"/>
                  </a:ext>
                </a:extLst>
              </p:cNvPr>
              <p:cNvSpPr/>
              <p:nvPr/>
            </p:nvSpPr>
            <p:spPr>
              <a:xfrm>
                <a:off x="4364182" y="2674801"/>
                <a:ext cx="591127" cy="591127"/>
              </a:xfrm>
              <a:prstGeom prst="ellipse">
                <a:avLst/>
              </a:prstGeom>
              <a:solidFill>
                <a:schemeClr val="accent2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45B2353-2135-BA32-A9B6-EC865EA133FC}"/>
                </a:ext>
              </a:extLst>
            </p:cNvPr>
            <p:cNvGrpSpPr/>
            <p:nvPr/>
          </p:nvGrpSpPr>
          <p:grpSpPr>
            <a:xfrm>
              <a:off x="9642849" y="3377624"/>
              <a:ext cx="512520" cy="600830"/>
              <a:chOff x="9642849" y="3377624"/>
              <a:chExt cx="512520" cy="6008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0C2F255E-27FB-E09A-152A-7122457C9B47}"/>
                      </a:ext>
                    </a:extLst>
                  </p:cNvPr>
                  <p:cNvSpPr txBox="1"/>
                  <p:nvPr/>
                </p:nvSpPr>
                <p:spPr>
                  <a:xfrm>
                    <a:off x="9642849" y="3377624"/>
                    <a:ext cx="20037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0C2F255E-27FB-E09A-152A-7122457C9B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42849" y="3377624"/>
                    <a:ext cx="200376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1250" r="-31250" b="-38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7EB222FB-3565-1A44-EC00-F434F4408BE0}"/>
                      </a:ext>
                    </a:extLst>
                  </p:cNvPr>
                  <p:cNvSpPr txBox="1"/>
                  <p:nvPr/>
                </p:nvSpPr>
                <p:spPr>
                  <a:xfrm>
                    <a:off x="9954993" y="3670677"/>
                    <a:ext cx="20037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7EB222FB-3565-1A44-EC00-F434F4408B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4993" y="3670677"/>
                    <a:ext cx="200376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9412" r="-23529" b="-38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E6AC165-E20D-D469-0627-FC9361CD3D7A}"/>
              </a:ext>
            </a:extLst>
          </p:cNvPr>
          <p:cNvCxnSpPr/>
          <p:nvPr/>
        </p:nvCxnSpPr>
        <p:spPr>
          <a:xfrm flipV="1">
            <a:off x="8862422" y="2584973"/>
            <a:ext cx="2373746" cy="1580278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CE81CFA-2473-6026-81D2-56F331CC0E89}"/>
              </a:ext>
            </a:extLst>
          </p:cNvPr>
          <p:cNvGrpSpPr/>
          <p:nvPr/>
        </p:nvGrpSpPr>
        <p:grpSpPr>
          <a:xfrm>
            <a:off x="8839335" y="2283875"/>
            <a:ext cx="2692400" cy="2680137"/>
            <a:chOff x="7969541" y="2283875"/>
            <a:chExt cx="2692400" cy="268013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9E06BCC-FE1C-FD40-2A34-AA19123331ED}"/>
                </a:ext>
              </a:extLst>
            </p:cNvPr>
            <p:cNvGrpSpPr/>
            <p:nvPr/>
          </p:nvGrpSpPr>
          <p:grpSpPr>
            <a:xfrm>
              <a:off x="7969541" y="2298027"/>
              <a:ext cx="2692400" cy="2665985"/>
              <a:chOff x="2262909" y="1884661"/>
              <a:chExt cx="2692400" cy="2665985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14FE9AC8-64B1-CC78-6939-9CF13C4DA710}"/>
                  </a:ext>
                </a:extLst>
              </p:cNvPr>
              <p:cNvCxnSpPr/>
              <p:nvPr/>
            </p:nvCxnSpPr>
            <p:spPr>
              <a:xfrm>
                <a:off x="2262909" y="2180225"/>
                <a:ext cx="2373746" cy="0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70FC6874-1CFA-4A28-05A2-A7D2445049DE}"/>
                  </a:ext>
                </a:extLst>
              </p:cNvPr>
              <p:cNvCxnSpPr/>
              <p:nvPr/>
            </p:nvCxnSpPr>
            <p:spPr>
              <a:xfrm flipV="1">
                <a:off x="2262909" y="2180225"/>
                <a:ext cx="2373746" cy="1580278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9BA6127-7BC0-5A50-532A-B2F7C3ADE54C}"/>
                  </a:ext>
                </a:extLst>
              </p:cNvPr>
              <p:cNvCxnSpPr/>
              <p:nvPr/>
            </p:nvCxnSpPr>
            <p:spPr>
              <a:xfrm flipV="1">
                <a:off x="2262909" y="2180225"/>
                <a:ext cx="2373746" cy="2370421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543AA6E-D673-2D71-1176-830C3B8A8AFE}"/>
                  </a:ext>
                </a:extLst>
              </p:cNvPr>
              <p:cNvSpPr/>
              <p:nvPr/>
            </p:nvSpPr>
            <p:spPr>
              <a:xfrm>
                <a:off x="4364182" y="1884661"/>
                <a:ext cx="591127" cy="591127"/>
              </a:xfrm>
              <a:prstGeom prst="ellipse">
                <a:avLst/>
              </a:prstGeom>
              <a:solidFill>
                <a:srgbClr val="009CD5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7F48397F-FA48-903A-B9A9-786C56096DB3}"/>
                    </a:ext>
                  </a:extLst>
                </p:cNvPr>
                <p:cNvSpPr txBox="1"/>
                <p:nvPr/>
              </p:nvSpPr>
              <p:spPr>
                <a:xfrm>
                  <a:off x="9542661" y="2283875"/>
                  <a:ext cx="2003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7F48397F-FA48-903A-B9A9-786C56096D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2661" y="2283875"/>
                  <a:ext cx="200376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23529" r="-29412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0E27B9D5-C9F0-9358-2C50-D48ECE2A08EF}"/>
                    </a:ext>
                  </a:extLst>
                </p:cNvPr>
                <p:cNvSpPr txBox="1"/>
                <p:nvPr/>
              </p:nvSpPr>
              <p:spPr>
                <a:xfrm>
                  <a:off x="9546252" y="2678948"/>
                  <a:ext cx="2003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0E27B9D5-C9F0-9358-2C50-D48ECE2A08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6252" y="2678948"/>
                  <a:ext cx="200376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29412" r="-23529" b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CD0F1162-2BEA-6371-6ADB-6425EA9DB407}"/>
                    </a:ext>
                  </a:extLst>
                </p:cNvPr>
                <p:cNvSpPr txBox="1"/>
                <p:nvPr/>
              </p:nvSpPr>
              <p:spPr>
                <a:xfrm>
                  <a:off x="10023719" y="2880538"/>
                  <a:ext cx="2003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CD0F1162-2BEA-6371-6ADB-6425EA9DB4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3719" y="2880538"/>
                  <a:ext cx="200376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23529" r="-23529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7C6E10-CDE4-7E59-CCA7-76D1389C3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Edge-Weighted Matching with OCS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F42A80-2642-57B6-25AC-6E06077B6F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5331813" cy="15301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Interpret as a coverage function over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∞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F42A80-2642-57B6-25AC-6E06077B6F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5331813" cy="1530178"/>
              </a:xfrm>
              <a:blipFill>
                <a:blip r:embed="rId9"/>
                <a:stretch>
                  <a:fillRect l="-2138" t="-6612" r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4773B5B8-B372-C17C-49BE-EB5DFEF4CD0A}"/>
              </a:ext>
            </a:extLst>
          </p:cNvPr>
          <p:cNvSpPr/>
          <p:nvPr/>
        </p:nvSpPr>
        <p:spPr>
          <a:xfrm>
            <a:off x="10394009" y="1182856"/>
            <a:ext cx="16843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Palatino Linotype" panose="02040502050505030304" pitchFamily="18" charset="0"/>
              </a:rPr>
              <a:t>Online</a:t>
            </a:r>
          </a:p>
          <a:p>
            <a:pPr algn="ctr"/>
            <a:r>
              <a:rPr lang="en-US" altLang="zh-CN" sz="2000" dirty="0">
                <a:latin typeface="Palatino Linotype" panose="02040502050505030304" pitchFamily="18" charset="0"/>
              </a:rPr>
              <a:t>Vertices</a:t>
            </a:r>
            <a:br>
              <a:rPr lang="en-US" altLang="zh-CN" sz="2000" dirty="0">
                <a:latin typeface="Palatino Linotype" panose="02040502050505030304" pitchFamily="18" charset="0"/>
              </a:rPr>
            </a:br>
            <a:r>
              <a:rPr lang="en-US" altLang="zh-CN" sz="2000" dirty="0">
                <a:latin typeface="Palatino Linotype" panose="02040502050505030304" pitchFamily="18" charset="0"/>
              </a:rPr>
              <a:t>(impressions)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C8394E-4C15-E3AB-C647-E2FA7E3120A6}"/>
              </a:ext>
            </a:extLst>
          </p:cNvPr>
          <p:cNvSpPr/>
          <p:nvPr/>
        </p:nvSpPr>
        <p:spPr>
          <a:xfrm>
            <a:off x="8102733" y="1182857"/>
            <a:ext cx="1510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Palatino Linotype" panose="02040502050505030304" pitchFamily="18" charset="0"/>
              </a:rPr>
              <a:t>Offline</a:t>
            </a:r>
          </a:p>
          <a:p>
            <a:pPr algn="ctr"/>
            <a:r>
              <a:rPr lang="en-US" altLang="zh-CN" sz="2000" dirty="0">
                <a:latin typeface="Palatino Linotype" panose="02040502050505030304" pitchFamily="18" charset="0"/>
              </a:rPr>
              <a:t>Vertices</a:t>
            </a:r>
            <a:br>
              <a:rPr lang="en-US" altLang="zh-CN" sz="2000" dirty="0">
                <a:latin typeface="Palatino Linotype" panose="02040502050505030304" pitchFamily="18" charset="0"/>
              </a:rPr>
            </a:br>
            <a:r>
              <a:rPr lang="en-US" altLang="zh-CN" sz="2000" dirty="0">
                <a:latin typeface="Palatino Linotype" panose="02040502050505030304" pitchFamily="18" charset="0"/>
              </a:rPr>
              <a:t>(advertisers)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B1667B2-C577-6C40-4CB0-591BD4751AA3}"/>
              </a:ext>
            </a:extLst>
          </p:cNvPr>
          <p:cNvGrpSpPr/>
          <p:nvPr/>
        </p:nvGrpSpPr>
        <p:grpSpPr>
          <a:xfrm>
            <a:off x="8562242" y="2298027"/>
            <a:ext cx="591129" cy="3751687"/>
            <a:chOff x="1985816" y="1884661"/>
            <a:chExt cx="591129" cy="375168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340BE68-BF57-F75C-55CC-620B884432F4}"/>
                </a:ext>
              </a:extLst>
            </p:cNvPr>
            <p:cNvSpPr/>
            <p:nvPr/>
          </p:nvSpPr>
          <p:spPr>
            <a:xfrm>
              <a:off x="1985818" y="2674801"/>
              <a:ext cx="591127" cy="59112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28C475F-6DDF-611E-EED8-44C62316362F}"/>
                </a:ext>
              </a:extLst>
            </p:cNvPr>
            <p:cNvSpPr/>
            <p:nvPr/>
          </p:nvSpPr>
          <p:spPr>
            <a:xfrm>
              <a:off x="1985817" y="3464941"/>
              <a:ext cx="591127" cy="59112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D5C3073-E871-5388-D55F-0866F07A4327}"/>
                </a:ext>
              </a:extLst>
            </p:cNvPr>
            <p:cNvSpPr/>
            <p:nvPr/>
          </p:nvSpPr>
          <p:spPr>
            <a:xfrm>
              <a:off x="1985816" y="4255081"/>
              <a:ext cx="591127" cy="59112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F6F8B80-59E9-C30E-6369-25E663E995E3}"/>
                </a:ext>
              </a:extLst>
            </p:cNvPr>
            <p:cNvSpPr/>
            <p:nvPr/>
          </p:nvSpPr>
          <p:spPr>
            <a:xfrm>
              <a:off x="1985816" y="5045221"/>
              <a:ext cx="591127" cy="59112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BDDF121-B01C-29E3-A250-4D6343EB74A1}"/>
                </a:ext>
              </a:extLst>
            </p:cNvPr>
            <p:cNvSpPr/>
            <p:nvPr/>
          </p:nvSpPr>
          <p:spPr>
            <a:xfrm>
              <a:off x="1985818" y="1884661"/>
              <a:ext cx="591127" cy="59112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F31E32-3128-DBE1-F2AE-F5DD6E1F0AC6}"/>
              </a:ext>
            </a:extLst>
          </p:cNvPr>
          <p:cNvGrpSpPr/>
          <p:nvPr/>
        </p:nvGrpSpPr>
        <p:grpSpPr>
          <a:xfrm>
            <a:off x="6768789" y="2498948"/>
            <a:ext cx="1639229" cy="180000"/>
            <a:chOff x="5898995" y="2498948"/>
            <a:chExt cx="1639229" cy="180000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765BD17-8E90-6AA2-4788-75294D1C9363}"/>
                </a:ext>
              </a:extLst>
            </p:cNvPr>
            <p:cNvCxnSpPr/>
            <p:nvPr/>
          </p:nvCxnSpPr>
          <p:spPr>
            <a:xfrm>
              <a:off x="5898995" y="2588948"/>
              <a:ext cx="163922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46A08FC-E2F6-BA6A-7094-0FF22DC9BF81}"/>
                </a:ext>
              </a:extLst>
            </p:cNvPr>
            <p:cNvCxnSpPr/>
            <p:nvPr/>
          </p:nvCxnSpPr>
          <p:spPr>
            <a:xfrm>
              <a:off x="5898995" y="2498948"/>
              <a:ext cx="0" cy="1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7B075D5-3DB6-4667-4177-2C6B8BDA0280}"/>
              </a:ext>
            </a:extLst>
          </p:cNvPr>
          <p:cNvGrpSpPr/>
          <p:nvPr/>
        </p:nvGrpSpPr>
        <p:grpSpPr>
          <a:xfrm>
            <a:off x="6768789" y="3279768"/>
            <a:ext cx="1639229" cy="180000"/>
            <a:chOff x="5898995" y="2498948"/>
            <a:chExt cx="1639229" cy="180000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1D0446E-195E-51FA-A638-27BFF288C35F}"/>
                </a:ext>
              </a:extLst>
            </p:cNvPr>
            <p:cNvCxnSpPr/>
            <p:nvPr/>
          </p:nvCxnSpPr>
          <p:spPr>
            <a:xfrm>
              <a:off x="5898995" y="2588948"/>
              <a:ext cx="163922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84F0ACC-0D66-5A3F-CA56-54F84A0EE163}"/>
                </a:ext>
              </a:extLst>
            </p:cNvPr>
            <p:cNvCxnSpPr/>
            <p:nvPr/>
          </p:nvCxnSpPr>
          <p:spPr>
            <a:xfrm>
              <a:off x="5898995" y="2498948"/>
              <a:ext cx="0" cy="1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C566A9A-B057-035F-F62B-162522B51553}"/>
              </a:ext>
            </a:extLst>
          </p:cNvPr>
          <p:cNvGrpSpPr/>
          <p:nvPr/>
        </p:nvGrpSpPr>
        <p:grpSpPr>
          <a:xfrm>
            <a:off x="6768789" y="4083869"/>
            <a:ext cx="1639229" cy="180000"/>
            <a:chOff x="5898995" y="2498948"/>
            <a:chExt cx="1639229" cy="180000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9144D85-41F0-01BD-B576-FC98400B1B06}"/>
                </a:ext>
              </a:extLst>
            </p:cNvPr>
            <p:cNvCxnSpPr/>
            <p:nvPr/>
          </p:nvCxnSpPr>
          <p:spPr>
            <a:xfrm>
              <a:off x="5898995" y="2588948"/>
              <a:ext cx="163922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BB69C60-47EE-2060-D6E0-BDED6B81A7DA}"/>
                </a:ext>
              </a:extLst>
            </p:cNvPr>
            <p:cNvCxnSpPr/>
            <p:nvPr/>
          </p:nvCxnSpPr>
          <p:spPr>
            <a:xfrm>
              <a:off x="5898995" y="2498948"/>
              <a:ext cx="0" cy="1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5F92598-D252-522D-6154-4835E5A9096F}"/>
              </a:ext>
            </a:extLst>
          </p:cNvPr>
          <p:cNvGrpSpPr/>
          <p:nvPr/>
        </p:nvGrpSpPr>
        <p:grpSpPr>
          <a:xfrm>
            <a:off x="6768788" y="4887970"/>
            <a:ext cx="1639229" cy="180000"/>
            <a:chOff x="5898995" y="2498948"/>
            <a:chExt cx="1639229" cy="180000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C84E776-0895-35A0-A4BB-8353C89BA43D}"/>
                </a:ext>
              </a:extLst>
            </p:cNvPr>
            <p:cNvCxnSpPr/>
            <p:nvPr/>
          </p:nvCxnSpPr>
          <p:spPr>
            <a:xfrm>
              <a:off x="5898995" y="2588948"/>
              <a:ext cx="163922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388E05A-6DD3-1A28-8B76-262455315941}"/>
                </a:ext>
              </a:extLst>
            </p:cNvPr>
            <p:cNvCxnSpPr/>
            <p:nvPr/>
          </p:nvCxnSpPr>
          <p:spPr>
            <a:xfrm>
              <a:off x="5898995" y="2498948"/>
              <a:ext cx="0" cy="1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DA13372-232A-28FE-47F1-E71AF3E1F5E6}"/>
              </a:ext>
            </a:extLst>
          </p:cNvPr>
          <p:cNvGrpSpPr/>
          <p:nvPr/>
        </p:nvGrpSpPr>
        <p:grpSpPr>
          <a:xfrm>
            <a:off x="6768787" y="5675143"/>
            <a:ext cx="1639229" cy="180000"/>
            <a:chOff x="5898995" y="2498948"/>
            <a:chExt cx="1639229" cy="180000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346EB5E-C6C7-E940-1F1B-A9D2F84722E5}"/>
                </a:ext>
              </a:extLst>
            </p:cNvPr>
            <p:cNvCxnSpPr/>
            <p:nvPr/>
          </p:nvCxnSpPr>
          <p:spPr>
            <a:xfrm>
              <a:off x="5898995" y="2588948"/>
              <a:ext cx="163922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2163673-4023-61D2-96D1-FEB158E1E2B7}"/>
                </a:ext>
              </a:extLst>
            </p:cNvPr>
            <p:cNvCxnSpPr/>
            <p:nvPr/>
          </p:nvCxnSpPr>
          <p:spPr>
            <a:xfrm>
              <a:off x="5898995" y="2498948"/>
              <a:ext cx="0" cy="1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DFEA5B8-1C0C-907F-224A-C51201A51D34}"/>
              </a:ext>
            </a:extLst>
          </p:cNvPr>
          <p:cNvGrpSpPr/>
          <p:nvPr/>
        </p:nvGrpSpPr>
        <p:grpSpPr>
          <a:xfrm>
            <a:off x="6668599" y="2714447"/>
            <a:ext cx="1877275" cy="307777"/>
            <a:chOff x="5798805" y="2714447"/>
            <a:chExt cx="1877275" cy="3077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2A3C140-D449-492B-FA01-262B8FF70640}"/>
                    </a:ext>
                  </a:extLst>
                </p:cNvPr>
                <p:cNvSpPr txBox="1"/>
                <p:nvPr/>
              </p:nvSpPr>
              <p:spPr>
                <a:xfrm>
                  <a:off x="5798805" y="2714447"/>
                  <a:ext cx="2003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2A3C140-D449-492B-FA01-262B8FF706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8805" y="2714447"/>
                  <a:ext cx="200376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31250" r="-31250" b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9D8A519-A6A9-E3AD-DD22-6EE8DC0FF268}"/>
                    </a:ext>
                  </a:extLst>
                </p:cNvPr>
                <p:cNvSpPr txBox="1"/>
                <p:nvPr/>
              </p:nvSpPr>
              <p:spPr>
                <a:xfrm>
                  <a:off x="7400363" y="2714447"/>
                  <a:ext cx="27571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9D8A519-A6A9-E3AD-DD22-6EE8DC0FF2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0363" y="2714447"/>
                  <a:ext cx="275717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13636" r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965F7B8-B350-F7D1-471A-D0A6BB678272}"/>
              </a:ext>
            </a:extLst>
          </p:cNvPr>
          <p:cNvGrpSpPr/>
          <p:nvPr/>
        </p:nvGrpSpPr>
        <p:grpSpPr>
          <a:xfrm>
            <a:off x="6668599" y="3492436"/>
            <a:ext cx="1877275" cy="307777"/>
            <a:chOff x="5798805" y="2714447"/>
            <a:chExt cx="1877275" cy="3077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657145D-C7AA-475C-A68D-44DEE3B7FE89}"/>
                    </a:ext>
                  </a:extLst>
                </p:cNvPr>
                <p:cNvSpPr txBox="1"/>
                <p:nvPr/>
              </p:nvSpPr>
              <p:spPr>
                <a:xfrm>
                  <a:off x="5798805" y="2714447"/>
                  <a:ext cx="2003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657145D-C7AA-475C-A68D-44DEE3B7FE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8805" y="2714447"/>
                  <a:ext cx="200376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31250" r="-31250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C88E51DA-EF84-6EF3-334E-2FFF58AC477B}"/>
                    </a:ext>
                  </a:extLst>
                </p:cNvPr>
                <p:cNvSpPr txBox="1"/>
                <p:nvPr/>
              </p:nvSpPr>
              <p:spPr>
                <a:xfrm>
                  <a:off x="7400363" y="2714447"/>
                  <a:ext cx="27571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C88E51DA-EF84-6EF3-334E-2FFF58AC47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0363" y="2714447"/>
                  <a:ext cx="275717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13636" r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A3C1C62-D52F-49A5-4065-01EB13593EEE}"/>
              </a:ext>
            </a:extLst>
          </p:cNvPr>
          <p:cNvGrpSpPr/>
          <p:nvPr/>
        </p:nvGrpSpPr>
        <p:grpSpPr>
          <a:xfrm>
            <a:off x="6668599" y="4273103"/>
            <a:ext cx="1877275" cy="307777"/>
            <a:chOff x="5798805" y="2714447"/>
            <a:chExt cx="1877275" cy="3077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3719D836-E228-D13A-57DB-E92F60809480}"/>
                    </a:ext>
                  </a:extLst>
                </p:cNvPr>
                <p:cNvSpPr txBox="1"/>
                <p:nvPr/>
              </p:nvSpPr>
              <p:spPr>
                <a:xfrm>
                  <a:off x="5798805" y="2714447"/>
                  <a:ext cx="2003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3719D836-E228-D13A-57DB-E92F608094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8805" y="2714447"/>
                  <a:ext cx="200376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31250" r="-31250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2998923-3140-F27B-A2DB-965AE8C4F522}"/>
                    </a:ext>
                  </a:extLst>
                </p:cNvPr>
                <p:cNvSpPr txBox="1"/>
                <p:nvPr/>
              </p:nvSpPr>
              <p:spPr>
                <a:xfrm>
                  <a:off x="7400363" y="2714447"/>
                  <a:ext cx="27571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2998923-3140-F27B-A2DB-965AE8C4F5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0363" y="2714447"/>
                  <a:ext cx="275717" cy="307777"/>
                </a:xfrm>
                <a:prstGeom prst="rect">
                  <a:avLst/>
                </a:prstGeom>
                <a:blipFill>
                  <a:blip r:embed="rId14"/>
                  <a:stretch>
                    <a:fillRect l="-13636" r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A693B27-56EB-F395-ABCB-9CF8456C6556}"/>
              </a:ext>
            </a:extLst>
          </p:cNvPr>
          <p:cNvGrpSpPr/>
          <p:nvPr/>
        </p:nvGrpSpPr>
        <p:grpSpPr>
          <a:xfrm>
            <a:off x="6668599" y="5104654"/>
            <a:ext cx="1877275" cy="307777"/>
            <a:chOff x="5798805" y="2714447"/>
            <a:chExt cx="1877275" cy="3077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274A0ED-49A4-9EF4-B474-DA4B15186D2F}"/>
                    </a:ext>
                  </a:extLst>
                </p:cNvPr>
                <p:cNvSpPr txBox="1"/>
                <p:nvPr/>
              </p:nvSpPr>
              <p:spPr>
                <a:xfrm>
                  <a:off x="5798805" y="2714447"/>
                  <a:ext cx="2003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274A0ED-49A4-9EF4-B474-DA4B15186D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8805" y="2714447"/>
                  <a:ext cx="200376" cy="307777"/>
                </a:xfrm>
                <a:prstGeom prst="rect">
                  <a:avLst/>
                </a:prstGeom>
                <a:blipFill>
                  <a:blip r:embed="rId15"/>
                  <a:stretch>
                    <a:fillRect l="-31250" r="-31250" b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DCDD1C2-0A25-A9EA-81BE-7D8927CC0892}"/>
                    </a:ext>
                  </a:extLst>
                </p:cNvPr>
                <p:cNvSpPr txBox="1"/>
                <p:nvPr/>
              </p:nvSpPr>
              <p:spPr>
                <a:xfrm>
                  <a:off x="7400363" y="2714447"/>
                  <a:ext cx="27571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DCDD1C2-0A25-A9EA-81BE-7D8927CC08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0363" y="2714447"/>
                  <a:ext cx="275717" cy="307777"/>
                </a:xfrm>
                <a:prstGeom prst="rect">
                  <a:avLst/>
                </a:prstGeom>
                <a:blipFill>
                  <a:blip r:embed="rId16"/>
                  <a:stretch>
                    <a:fillRect l="-13636" r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703CA80-92E4-6BCC-FDC1-9AD12A92FB8E}"/>
              </a:ext>
            </a:extLst>
          </p:cNvPr>
          <p:cNvGrpSpPr/>
          <p:nvPr/>
        </p:nvGrpSpPr>
        <p:grpSpPr>
          <a:xfrm>
            <a:off x="6668599" y="5893427"/>
            <a:ext cx="1877275" cy="307777"/>
            <a:chOff x="5798805" y="2714447"/>
            <a:chExt cx="1877275" cy="3077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E05F590F-F7FE-2655-3AB9-E077C89C88C7}"/>
                    </a:ext>
                  </a:extLst>
                </p:cNvPr>
                <p:cNvSpPr txBox="1"/>
                <p:nvPr/>
              </p:nvSpPr>
              <p:spPr>
                <a:xfrm>
                  <a:off x="5798805" y="2714447"/>
                  <a:ext cx="2003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E05F590F-F7FE-2655-3AB9-E077C89C88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8805" y="2714447"/>
                  <a:ext cx="200376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31250" r="-31250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02A508D-8222-E79A-7773-B0B3EC08DBC0}"/>
                    </a:ext>
                  </a:extLst>
                </p:cNvPr>
                <p:cNvSpPr txBox="1"/>
                <p:nvPr/>
              </p:nvSpPr>
              <p:spPr>
                <a:xfrm>
                  <a:off x="7400363" y="2714447"/>
                  <a:ext cx="27571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02A508D-8222-E79A-7773-B0B3EC08DB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0363" y="2714447"/>
                  <a:ext cx="275717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13636" r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0E424EAD-9419-9145-9011-853B92C86CFD}"/>
              </a:ext>
            </a:extLst>
          </p:cNvPr>
          <p:cNvSpPr/>
          <p:nvPr/>
        </p:nvSpPr>
        <p:spPr>
          <a:xfrm>
            <a:off x="6791409" y="2496253"/>
            <a:ext cx="360000" cy="180000"/>
          </a:xfrm>
          <a:prstGeom prst="rect">
            <a:avLst/>
          </a:prstGeom>
          <a:solidFill>
            <a:srgbClr val="009C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71CB3BE-D4E5-E62D-4A69-9BDF7D857165}"/>
              </a:ext>
            </a:extLst>
          </p:cNvPr>
          <p:cNvSpPr/>
          <p:nvPr/>
        </p:nvSpPr>
        <p:spPr>
          <a:xfrm>
            <a:off x="6784362" y="4087180"/>
            <a:ext cx="1080000" cy="180000"/>
          </a:xfrm>
          <a:prstGeom prst="rect">
            <a:avLst/>
          </a:prstGeom>
          <a:solidFill>
            <a:srgbClr val="009C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C0E2C25-F03E-8B3F-1587-BE45195DBBF3}"/>
              </a:ext>
            </a:extLst>
          </p:cNvPr>
          <p:cNvSpPr/>
          <p:nvPr/>
        </p:nvSpPr>
        <p:spPr>
          <a:xfrm>
            <a:off x="6791409" y="4897522"/>
            <a:ext cx="720000" cy="180000"/>
          </a:xfrm>
          <a:prstGeom prst="rect">
            <a:avLst/>
          </a:prstGeom>
          <a:solidFill>
            <a:srgbClr val="009C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7B924D-6AC3-1FD4-E3EE-4B06151AD452}"/>
              </a:ext>
            </a:extLst>
          </p:cNvPr>
          <p:cNvSpPr/>
          <p:nvPr/>
        </p:nvSpPr>
        <p:spPr>
          <a:xfrm>
            <a:off x="6783477" y="4897522"/>
            <a:ext cx="720000" cy="180000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F0B741E-BA1F-52DE-E11C-540B4E199309}"/>
              </a:ext>
            </a:extLst>
          </p:cNvPr>
          <p:cNvSpPr/>
          <p:nvPr/>
        </p:nvSpPr>
        <p:spPr>
          <a:xfrm>
            <a:off x="6783477" y="3274953"/>
            <a:ext cx="360000" cy="180000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8CD6D63-6094-2FC6-6B13-33E91A74708D}"/>
              </a:ext>
            </a:extLst>
          </p:cNvPr>
          <p:cNvSpPr/>
          <p:nvPr/>
        </p:nvSpPr>
        <p:spPr>
          <a:xfrm>
            <a:off x="6785375" y="4897522"/>
            <a:ext cx="1440000" cy="183600"/>
          </a:xfrm>
          <a:prstGeom prst="rect">
            <a:avLst/>
          </a:prstGeom>
          <a:solidFill>
            <a:schemeClr val="accent4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5382675-D633-C56C-0C86-0574C249A5D1}"/>
              </a:ext>
            </a:extLst>
          </p:cNvPr>
          <p:cNvSpPr/>
          <p:nvPr/>
        </p:nvSpPr>
        <p:spPr>
          <a:xfrm>
            <a:off x="6783477" y="5674206"/>
            <a:ext cx="360000" cy="183600"/>
          </a:xfrm>
          <a:prstGeom prst="rect">
            <a:avLst/>
          </a:prstGeom>
          <a:solidFill>
            <a:schemeClr val="accent4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BF6E6900-114D-26BC-CFF7-BB1DCFCCEA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6" y="3176533"/>
                <a:ext cx="5286737" cy="29083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450850" indent="-45085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3"/>
                  </a:buClr>
                  <a:buFont typeface="Wingdings" pitchFamily="2" charset="2"/>
                  <a:buChar char="q"/>
                  <a:tabLst/>
                  <a:defRPr sz="2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800100" indent="-3429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3"/>
                  </a:buClr>
                  <a:buFont typeface="Wingdings" pitchFamily="2" charset="2"/>
                  <a:buChar char="§"/>
                  <a:tabLst/>
                  <a:defRPr sz="2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1252538" indent="-3381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80000"/>
                  <a:buFont typeface="Wingdings" pitchFamily="2" charset="2"/>
                  <a:buChar char="q"/>
                  <a:tabLst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8900" indent="0">
                  <a:buNone/>
                </a:pPr>
                <a:r>
                  <a:rPr lang="en-US" sz="2400" b="1" dirty="0"/>
                  <a:t>Half-Integral Edge-Weighted OCS</a:t>
                </a:r>
                <a:br>
                  <a:rPr lang="en-US" sz="2400" b="1" dirty="0"/>
                </a:br>
                <a:r>
                  <a:rPr lang="en-US" sz="2000" dirty="0">
                    <a:solidFill>
                      <a:schemeClr val="accent3"/>
                    </a:solidFill>
                  </a:rPr>
                  <a:t>Fahrbach et al. (2020)</a:t>
                </a:r>
                <a:endParaRPr lang="en-US" sz="1800" dirty="0"/>
              </a:p>
              <a:p>
                <a:pPr marL="100012" indent="0">
                  <a:buNone/>
                </a:pPr>
                <a:r>
                  <a:rPr lang="en-US" sz="2400" dirty="0"/>
                  <a:t>For any offline vertex,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 ∞</m:t>
                        </m:r>
                      </m:e>
                    </m:d>
                  </m:oMath>
                </a14:m>
                <a:r>
                  <a:rPr lang="en-US" sz="2400" dirty="0"/>
                  <a:t> appears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steps, </a:t>
                </a:r>
                <a:r>
                  <a:rPr lang="en-US" sz="2400" b="1" dirty="0">
                    <a:solidFill>
                      <a:schemeClr val="accent2"/>
                    </a:solidFill>
                  </a:rPr>
                  <a:t>but has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400" b="1" dirty="0">
                    <a:solidFill>
                      <a:schemeClr val="accent2"/>
                    </a:solidFill>
                  </a:rPr>
                  <a:t> “gaps”, </a:t>
                </a:r>
                <a:r>
                  <a:rPr lang="en-US" sz="2400" dirty="0"/>
                  <a:t>it is covered w.p. at least</a:t>
                </a:r>
              </a:p>
              <a:p>
                <a:pPr marL="100012" indent="0">
                  <a:buNone/>
                </a:pPr>
                <a:endParaRPr lang="en-US" sz="1200" dirty="0"/>
              </a:p>
              <a:p>
                <a:pPr marL="10001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BF6E6900-114D-26BC-CFF7-BB1DCFCCE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6" y="3176533"/>
                <a:ext cx="5286737" cy="2908364"/>
              </a:xfrm>
              <a:prstGeom prst="rect">
                <a:avLst/>
              </a:prstGeom>
              <a:blipFill>
                <a:blip r:embed="rId17"/>
                <a:stretch>
                  <a:fillRect r="-2381"/>
                </a:stretch>
              </a:blipFill>
              <a:ln w="3810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00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1" grpId="0" animBg="1"/>
      <p:bldP spid="72" grpId="0" animBg="1"/>
      <p:bldP spid="72" grpId="1" animBg="1"/>
      <p:bldP spid="77" grpId="0" animBg="1"/>
      <p:bldP spid="79" grpId="2" animBg="1"/>
      <p:bldP spid="79" grpId="3" animBg="1"/>
      <p:bldP spid="90" grpId="0" animBg="1"/>
      <p:bldP spid="91" grpId="0" animBg="1"/>
      <p:bldP spid="91" grpId="1" animBg="1"/>
      <p:bldP spid="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362D7-F6BF-5ED6-9798-52FCD1637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Edge-Weighted Matching with OCS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38B86A-FD9A-4394-B337-4D49132033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Half-Integral Edge-Weighted OCS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General Edge-Weighted OCS</a:t>
                </a:r>
              </a:p>
              <a:p>
                <a:pPr lvl="1"/>
                <a:r>
                  <a:rPr lang="en-US" dirty="0">
                    <a:solidFill>
                      <a:schemeClr val="accent3"/>
                    </a:solidFill>
                  </a:rPr>
                  <a:t>Shin and An (2021):</a:t>
                </a:r>
                <a:r>
                  <a:rPr lang="en-US" dirty="0"/>
                  <a:t>  Three-way,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-competitive</a:t>
                </a:r>
              </a:p>
              <a:p>
                <a:pPr lvl="1"/>
                <a:r>
                  <a:rPr lang="en-US" dirty="0">
                    <a:solidFill>
                      <a:schemeClr val="accent3"/>
                    </a:solidFill>
                  </a:rPr>
                  <a:t>Blanc and Charikar (2021):</a:t>
                </a:r>
                <a:r>
                  <a:rPr lang="en-US" dirty="0"/>
                  <a:t>  General,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en-US" dirty="0"/>
                  <a:t>-competitive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38B86A-FD9A-4394-B337-4D49132033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86" t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40BAE3-A771-43D7-ACD2-EB13945C7CA6}"/>
                  </a:ext>
                </a:extLst>
              </p:cNvPr>
              <p:cNvSpPr txBox="1"/>
              <p:nvPr/>
            </p:nvSpPr>
            <p:spPr>
              <a:xfrm>
                <a:off x="10744243" y="346901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40BAE3-A771-43D7-ACD2-EB13945C7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43" y="3469018"/>
                <a:ext cx="42351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7CF29C42-B1CC-585F-7FB0-5E204030EC4E}"/>
              </a:ext>
            </a:extLst>
          </p:cNvPr>
          <p:cNvGrpSpPr/>
          <p:nvPr/>
        </p:nvGrpSpPr>
        <p:grpSpPr>
          <a:xfrm>
            <a:off x="10236000" y="3176238"/>
            <a:ext cx="720000" cy="252761"/>
            <a:chOff x="10236000" y="3176238"/>
            <a:chExt cx="720000" cy="25276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2F35C17-AE04-D512-2E86-DB7378F0DD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56000" y="3176238"/>
              <a:ext cx="0" cy="2527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9482F9D-8800-13E6-1CE1-2106200DED28}"/>
                </a:ext>
              </a:extLst>
            </p:cNvPr>
            <p:cNvCxnSpPr/>
            <p:nvPr/>
          </p:nvCxnSpPr>
          <p:spPr>
            <a:xfrm>
              <a:off x="10236000" y="3302618"/>
              <a:ext cx="7200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D63A35C-9BC8-2D2C-DAAC-C9AD9F339261}"/>
              </a:ext>
            </a:extLst>
          </p:cNvPr>
          <p:cNvGrpSpPr/>
          <p:nvPr/>
        </p:nvGrpSpPr>
        <p:grpSpPr>
          <a:xfrm>
            <a:off x="9902251" y="3176238"/>
            <a:ext cx="655949" cy="754445"/>
            <a:chOff x="9902251" y="3176238"/>
            <a:chExt cx="655949" cy="75444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4FBAD3C-6B77-819D-EC69-EBCF0307E9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36000" y="3176238"/>
              <a:ext cx="0" cy="2527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D3D373C-136C-B51C-7CD7-5C90E19B2ADF}"/>
                    </a:ext>
                  </a:extLst>
                </p:cNvPr>
                <p:cNvSpPr txBox="1"/>
                <p:nvPr/>
              </p:nvSpPr>
              <p:spPr>
                <a:xfrm>
                  <a:off x="9902251" y="3469018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D3D373C-136C-B51C-7CD7-5C90E19B2A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2251" y="3469018"/>
                  <a:ext cx="65594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B0EF624-50D7-747B-7BDE-FD6EAC4D825A}"/>
              </a:ext>
            </a:extLst>
          </p:cNvPr>
          <p:cNvGrpSpPr/>
          <p:nvPr/>
        </p:nvGrpSpPr>
        <p:grpSpPr>
          <a:xfrm>
            <a:off x="775903" y="2379958"/>
            <a:ext cx="2692096" cy="1550725"/>
            <a:chOff x="775903" y="2379958"/>
            <a:chExt cx="2692096" cy="155072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7C529AC-68CF-45F4-8A21-8A3BF4F136C0}"/>
                </a:ext>
              </a:extLst>
            </p:cNvPr>
            <p:cNvGrpSpPr/>
            <p:nvPr/>
          </p:nvGrpSpPr>
          <p:grpSpPr>
            <a:xfrm>
              <a:off x="1596000" y="3176239"/>
              <a:ext cx="1871999" cy="252761"/>
              <a:chOff x="1596000" y="3176239"/>
              <a:chExt cx="1871999" cy="252761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F954F17E-4420-0780-230E-22D37A5F22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6000" y="3302620"/>
                <a:ext cx="187199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DF33E8D3-9F51-F2AC-760D-8CDBDF9ECE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04811" y="3176239"/>
                <a:ext cx="0" cy="25276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7316BFC-A458-78F5-0FED-413723E121D5}"/>
                    </a:ext>
                  </a:extLst>
                </p:cNvPr>
                <p:cNvSpPr txBox="1"/>
                <p:nvPr/>
              </p:nvSpPr>
              <p:spPr>
                <a:xfrm>
                  <a:off x="1384243" y="3469018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7316BFC-A458-78F5-0FED-413723E121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4243" y="3469018"/>
                  <a:ext cx="423514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F1C9B3-C50A-2703-78B2-F9F18EB4C3F5}"/>
                </a:ext>
              </a:extLst>
            </p:cNvPr>
            <p:cNvSpPr txBox="1"/>
            <p:nvPr/>
          </p:nvSpPr>
          <p:spPr>
            <a:xfrm>
              <a:off x="775903" y="2379958"/>
              <a:ext cx="164019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Palatino Linotype" panose="02040502050505030304" pitchFamily="18" charset="0"/>
                </a:rPr>
                <a:t>Independent</a:t>
              </a:r>
            </a:p>
            <a:p>
              <a:pPr algn="ctr"/>
              <a:r>
                <a:rPr lang="en-US" sz="2000" dirty="0">
                  <a:latin typeface="Palatino Linotype" panose="02040502050505030304" pitchFamily="18" charset="0"/>
                </a:rPr>
                <a:t>Sample</a:t>
              </a: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7AE179-F90D-3451-C5E6-C79FD2C06C31}"/>
              </a:ext>
            </a:extLst>
          </p:cNvPr>
          <p:cNvCxnSpPr>
            <a:cxnSpLocks/>
          </p:cNvCxnSpPr>
          <p:nvPr/>
        </p:nvCxnSpPr>
        <p:spPr>
          <a:xfrm>
            <a:off x="3456848" y="3302618"/>
            <a:ext cx="1033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C2D2B03-9DCD-F45E-9AC2-938F27026368}"/>
              </a:ext>
            </a:extLst>
          </p:cNvPr>
          <p:cNvCxnSpPr>
            <a:cxnSpLocks/>
          </p:cNvCxnSpPr>
          <p:nvPr/>
        </p:nvCxnSpPr>
        <p:spPr>
          <a:xfrm>
            <a:off x="4485711" y="3303236"/>
            <a:ext cx="14302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2F1ACFE-FE5A-FC0D-7676-B3E040B05273}"/>
              </a:ext>
            </a:extLst>
          </p:cNvPr>
          <p:cNvCxnSpPr>
            <a:cxnSpLocks/>
          </p:cNvCxnSpPr>
          <p:nvPr/>
        </p:nvCxnSpPr>
        <p:spPr>
          <a:xfrm>
            <a:off x="5916000" y="3302618"/>
            <a:ext cx="43142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FAA81FA-7119-452E-0DA0-CBA5E7F1B949}"/>
              </a:ext>
            </a:extLst>
          </p:cNvPr>
          <p:cNvGrpSpPr/>
          <p:nvPr/>
        </p:nvGrpSpPr>
        <p:grpSpPr>
          <a:xfrm>
            <a:off x="3468000" y="2343538"/>
            <a:ext cx="6762227" cy="679292"/>
            <a:chOff x="3468000" y="2343538"/>
            <a:chExt cx="6762227" cy="67929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4A2F265-65FE-B0E6-CCCF-6F6FE8F38050}"/>
                </a:ext>
              </a:extLst>
            </p:cNvPr>
            <p:cNvSpPr txBox="1"/>
            <p:nvPr/>
          </p:nvSpPr>
          <p:spPr>
            <a:xfrm>
              <a:off x="5264381" y="2343538"/>
              <a:ext cx="316946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3"/>
                  </a:solidFill>
                  <a:latin typeface="Palatino Linotype" panose="02040502050505030304" pitchFamily="18" charset="0"/>
                </a:rPr>
                <a:t>Fahrbach et al. (2020)</a:t>
              </a:r>
              <a:endParaRPr lang="en-US" sz="2400" dirty="0">
                <a:latin typeface="Palatino Linotype" panose="02040502050505030304" pitchFamily="18" charset="0"/>
              </a:endParaRPr>
            </a:p>
          </p:txBody>
        </p:sp>
        <p:sp>
          <p:nvSpPr>
            <p:cNvPr id="45" name="Right Brace 44">
              <a:extLst>
                <a:ext uri="{FF2B5EF4-FFF2-40B4-BE49-F238E27FC236}">
                  <a16:creationId xmlns:a16="http://schemas.microsoft.com/office/drawing/2014/main" id="{66971479-2C5A-335A-9CA0-E648B80110DB}"/>
                </a:ext>
              </a:extLst>
            </p:cNvPr>
            <p:cNvSpPr/>
            <p:nvPr/>
          </p:nvSpPr>
          <p:spPr>
            <a:xfrm rot="16200000">
              <a:off x="6755079" y="-452319"/>
              <a:ext cx="188070" cy="6762227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D833597-2152-1FE4-ED05-6459EB4C3003}"/>
              </a:ext>
            </a:extLst>
          </p:cNvPr>
          <p:cNvGrpSpPr/>
          <p:nvPr/>
        </p:nvGrpSpPr>
        <p:grpSpPr>
          <a:xfrm>
            <a:off x="1640603" y="3167317"/>
            <a:ext cx="2329297" cy="1092629"/>
            <a:chOff x="1640603" y="3167317"/>
            <a:chExt cx="2329297" cy="109262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BD3963F-D25B-7ED7-B99B-52F98690E2C8}"/>
                </a:ext>
              </a:extLst>
            </p:cNvPr>
            <p:cNvGrpSpPr/>
            <p:nvPr/>
          </p:nvGrpSpPr>
          <p:grpSpPr>
            <a:xfrm>
              <a:off x="2966099" y="3167317"/>
              <a:ext cx="1003801" cy="763366"/>
              <a:chOff x="2966099" y="3167317"/>
              <a:chExt cx="1003801" cy="763366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AEAD4EC-0687-34F5-24B7-A1EA76FE92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68000" y="3167317"/>
                <a:ext cx="0" cy="25276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A4213DA8-8B65-8B72-CC5F-8C22E8F6B843}"/>
                      </a:ext>
                    </a:extLst>
                  </p:cNvPr>
                  <p:cNvSpPr txBox="1"/>
                  <p:nvPr/>
                </p:nvSpPr>
                <p:spPr>
                  <a:xfrm>
                    <a:off x="2966099" y="3469018"/>
                    <a:ext cx="1003801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.109</m:t>
                          </m:r>
                        </m:oMath>
                      </m:oMathPara>
                    </a14:m>
                    <a:endParaRPr lang="en-US" sz="2400" dirty="0">
                      <a:latin typeface="Palatino Linotype" panose="0204050205050503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A4213DA8-8B65-8B72-CC5F-8C22E8F6B8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6099" y="3469018"/>
                    <a:ext cx="1003801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2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A8521BF-CE1F-9047-B4C4-F173E772997C}"/>
                    </a:ext>
                  </a:extLst>
                </p:cNvPr>
                <p:cNvSpPr txBox="1"/>
                <p:nvPr/>
              </p:nvSpPr>
              <p:spPr>
                <a:xfrm>
                  <a:off x="1640603" y="3859836"/>
                  <a:ext cx="223054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0.508</m:t>
                      </m:r>
                    </m:oMath>
                  </a14:m>
                  <a:r>
                    <a:rPr lang="en-US" sz="2000" dirty="0">
                      <a:latin typeface="Palatino Linotype" panose="02040502050505030304" pitchFamily="18" charset="0"/>
                    </a:rPr>
                    <a:t>-competitive</a:t>
                  </a: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A8521BF-CE1F-9047-B4C4-F173E77299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0603" y="3859836"/>
                  <a:ext cx="2230546" cy="400110"/>
                </a:xfrm>
                <a:prstGeom prst="rect">
                  <a:avLst/>
                </a:prstGeom>
                <a:blipFill>
                  <a:blip r:embed="rId7"/>
                  <a:stretch>
                    <a:fillRect t="-6061" r="-2841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D348EFA-7439-B494-1382-DD3165CDDC93}"/>
              </a:ext>
            </a:extLst>
          </p:cNvPr>
          <p:cNvGrpSpPr/>
          <p:nvPr/>
        </p:nvGrpSpPr>
        <p:grpSpPr>
          <a:xfrm>
            <a:off x="5494383" y="3176238"/>
            <a:ext cx="833883" cy="751029"/>
            <a:chOff x="5494383" y="3176238"/>
            <a:chExt cx="833883" cy="751029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830257C-4570-D0C9-9876-37033BC634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16000" y="3176238"/>
              <a:ext cx="0" cy="2527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E75F9B5B-825B-0437-EA6B-ADF73D5A37B7}"/>
                    </a:ext>
                  </a:extLst>
                </p:cNvPr>
                <p:cNvSpPr txBox="1"/>
                <p:nvPr/>
              </p:nvSpPr>
              <p:spPr>
                <a:xfrm>
                  <a:off x="5494383" y="3465602"/>
                  <a:ext cx="8338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0.25</m:t>
                        </m:r>
                      </m:oMath>
                    </m:oMathPara>
                  </a14:m>
                  <a:endParaRPr lang="en-US" sz="2400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E75F9B5B-825B-0437-EA6B-ADF73D5A37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4383" y="3465602"/>
                  <a:ext cx="833883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66D6E7D-0BD9-EB14-FD29-80ACE5BEFD5F}"/>
              </a:ext>
            </a:extLst>
          </p:cNvPr>
          <p:cNvGrpSpPr/>
          <p:nvPr/>
        </p:nvGrpSpPr>
        <p:grpSpPr>
          <a:xfrm>
            <a:off x="3979085" y="3167317"/>
            <a:ext cx="2230547" cy="1096044"/>
            <a:chOff x="3979085" y="3167317"/>
            <a:chExt cx="2230547" cy="109604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66A6BDC-1956-D4C0-EB61-36B70DA6B4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85711" y="3167317"/>
              <a:ext cx="0" cy="2527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C15AEE6-3139-F127-ACB9-E56F5748F716}"/>
                    </a:ext>
                  </a:extLst>
                </p:cNvPr>
                <p:cNvSpPr txBox="1"/>
                <p:nvPr/>
              </p:nvSpPr>
              <p:spPr>
                <a:xfrm>
                  <a:off x="3987707" y="3469017"/>
                  <a:ext cx="100380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0.167</m:t>
                        </m:r>
                      </m:oMath>
                    </m:oMathPara>
                  </a14:m>
                  <a:endParaRPr lang="en-US" sz="2400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C15AEE6-3139-F127-ACB9-E56F5748F7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7707" y="3469017"/>
                  <a:ext cx="1003801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4DA92DEC-21C5-E272-D086-9EF8DAB7DA22}"/>
                    </a:ext>
                  </a:extLst>
                </p:cNvPr>
                <p:cNvSpPr txBox="1"/>
                <p:nvPr/>
              </p:nvSpPr>
              <p:spPr>
                <a:xfrm>
                  <a:off x="3979085" y="3863251"/>
                  <a:ext cx="223054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0.519</m:t>
                      </m:r>
                    </m:oMath>
                  </a14:m>
                  <a:r>
                    <a:rPr lang="en-US" sz="2000" dirty="0">
                      <a:latin typeface="Palatino Linotype" panose="02040502050505030304" pitchFamily="18" charset="0"/>
                    </a:rPr>
                    <a:t>-competitive</a:t>
                  </a: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4DA92DEC-21C5-E272-D086-9EF8DAB7DA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9085" y="3863251"/>
                  <a:ext cx="2230547" cy="400110"/>
                </a:xfrm>
                <a:prstGeom prst="rect">
                  <a:avLst/>
                </a:prstGeom>
                <a:blipFill>
                  <a:blip r:embed="rId10"/>
                  <a:stretch>
                    <a:fillRect t="-9375" r="-1695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96D105B-6494-75A3-2FE7-D595BD5A0D31}"/>
              </a:ext>
            </a:extLst>
          </p:cNvPr>
          <p:cNvGrpSpPr/>
          <p:nvPr/>
        </p:nvGrpSpPr>
        <p:grpSpPr>
          <a:xfrm>
            <a:off x="3611266" y="4259946"/>
            <a:ext cx="3169465" cy="653369"/>
            <a:chOff x="3611266" y="4259946"/>
            <a:chExt cx="3169465" cy="653369"/>
          </a:xfrm>
        </p:grpSpPr>
        <p:sp>
          <p:nvSpPr>
            <p:cNvPr id="54" name="Right Brace 53">
              <a:extLst>
                <a:ext uri="{FF2B5EF4-FFF2-40B4-BE49-F238E27FC236}">
                  <a16:creationId xmlns:a16="http://schemas.microsoft.com/office/drawing/2014/main" id="{0C0CEE0E-F9FE-F252-9F57-914EF104B33C}"/>
                </a:ext>
              </a:extLst>
            </p:cNvPr>
            <p:cNvSpPr/>
            <p:nvPr/>
          </p:nvSpPr>
          <p:spPr>
            <a:xfrm rot="5400000">
              <a:off x="5100599" y="3635346"/>
              <a:ext cx="190800" cy="14400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EF49C59-4869-BEEB-7444-F1C900635710}"/>
                </a:ext>
              </a:extLst>
            </p:cNvPr>
            <p:cNvSpPr txBox="1"/>
            <p:nvPr/>
          </p:nvSpPr>
          <p:spPr>
            <a:xfrm>
              <a:off x="3611266" y="4451650"/>
              <a:ext cx="316946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3"/>
                  </a:solidFill>
                  <a:latin typeface="Palatino Linotype" panose="02040502050505030304" pitchFamily="18" charset="0"/>
                </a:rPr>
                <a:t>Gao et al. (2021)</a:t>
              </a:r>
              <a:endParaRPr lang="en-US" sz="2400" dirty="0">
                <a:latin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76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83AC7-94B9-6A4B-86C5-0C11626A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AdWords</a:t>
            </a:r>
            <a:br>
              <a:rPr lang="en-US" dirty="0"/>
            </a:br>
            <a:r>
              <a:rPr lang="en-US" sz="2400" dirty="0">
                <a:solidFill>
                  <a:schemeClr val="accent3"/>
                </a:solidFill>
              </a:rPr>
              <a:t>Mehta, </a:t>
            </a:r>
            <a:r>
              <a:rPr lang="en-US" sz="2400" dirty="0" err="1">
                <a:solidFill>
                  <a:schemeClr val="accent3"/>
                </a:solidFill>
              </a:rPr>
              <a:t>Saberi</a:t>
            </a:r>
            <a:r>
              <a:rPr lang="en-US" sz="2400" dirty="0">
                <a:solidFill>
                  <a:schemeClr val="accent3"/>
                </a:solidFill>
              </a:rPr>
              <a:t>, Vazirani, and Vazirani (2005)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F650BE-75F6-3545-A5D0-825FDABD12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1071302" cy="46672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Offline vertex can match many times with </a:t>
                </a:r>
                <a:r>
                  <a:rPr lang="en-US" sz="2400" b="1" dirty="0"/>
                  <a:t>budget-additive</a:t>
                </a:r>
                <a:r>
                  <a:rPr lang="en-US" sz="2400" dirty="0"/>
                  <a:t> gain</a:t>
                </a:r>
                <a:endParaRPr lang="en-US" sz="12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200" dirty="0"/>
                  <a:t> </a:t>
                </a:r>
              </a:p>
              <a:p>
                <a:pPr marL="0" indent="0">
                  <a:spcBef>
                    <a:spcPts val="3000"/>
                  </a:spcBef>
                  <a:buNone/>
                </a:pPr>
                <a:r>
                  <a:rPr lang="en-US" sz="2400" b="1" dirty="0"/>
                  <a:t>Until </a:t>
                </a:r>
                <a:r>
                  <a:rPr lang="en-US" altLang="zh-CN" sz="2400" b="1" dirty="0"/>
                  <a:t>2020</a:t>
                </a:r>
                <a:r>
                  <a:rPr lang="en-US" sz="2400" b="1" dirty="0"/>
                  <a:t>:</a:t>
                </a:r>
              </a:p>
              <a:p>
                <a:r>
                  <a:rPr lang="en-US" sz="2400" dirty="0"/>
                  <a:t>Greedy </a:t>
                </a:r>
                <a:r>
                  <a:rPr lang="en-US" sz="2400" dirty="0">
                    <a:solidFill>
                      <a:schemeClr val="tx1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-competitive</a:t>
                </a:r>
                <a:endParaRPr lang="en-US" sz="2400" dirty="0"/>
              </a:p>
              <a:p>
                <a:r>
                  <a:rPr lang="en-US" sz="2400" dirty="0"/>
                  <a:t>Fractional Water Level algorithm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sz="2400" dirty="0"/>
                  <a:t> competitive</a:t>
                </a:r>
              </a:p>
              <a:p>
                <a:r>
                  <a:rPr lang="en-US" sz="2400" dirty="0"/>
                  <a:t>No better integral algorithm was known for the general case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F650BE-75F6-3545-A5D0-825FDABD12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1071302" cy="4667251"/>
              </a:xfrm>
              <a:blipFill>
                <a:blip r:embed="rId2"/>
                <a:stretch>
                  <a:fillRect l="-917" t="-2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B04D825-C2C6-A08F-1179-96B9B225A11A}"/>
                  </a:ext>
                </a:extLst>
              </p:cNvPr>
              <p:cNvSpPr/>
              <p:nvPr/>
            </p:nvSpPr>
            <p:spPr>
              <a:xfrm>
                <a:off x="1596000" y="5159828"/>
                <a:ext cx="9000000" cy="10450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82563"/>
                <a:r>
                  <a:rPr lang="en-HK" sz="2400" b="1" dirty="0">
                    <a:solidFill>
                      <a:schemeClr val="tx1"/>
                    </a:solidFill>
                    <a:effectLst/>
                    <a:latin typeface="Palatino Linotype" panose="02040502050505030304" pitchFamily="18" charset="0"/>
                  </a:rPr>
                  <a:t>Mehta’s Open Question 6.</a:t>
                </a:r>
                <a:r>
                  <a:rPr lang="en-HK" sz="2400" dirty="0">
                    <a:solidFill>
                      <a:schemeClr val="tx1"/>
                    </a:solidFill>
                    <a:effectLst/>
                    <a:latin typeface="Palatino Linotype" panose="02040502050505030304" pitchFamily="18" charset="0"/>
                  </a:rPr>
                  <a:t>  Find an algorithm which achieves </a:t>
                </a:r>
                <a:br>
                  <a:rPr lang="en-HK" sz="2400" dirty="0">
                    <a:solidFill>
                      <a:schemeClr val="tx1"/>
                    </a:solidFill>
                    <a:effectLst/>
                    <a:latin typeface="Palatino Linotype" panose="02040502050505030304" pitchFamily="18" charset="0"/>
                  </a:rPr>
                </a:br>
                <a:r>
                  <a:rPr lang="en-HK" sz="2400" dirty="0">
                    <a:solidFill>
                      <a:schemeClr val="tx1"/>
                    </a:solidFill>
                    <a:effectLst/>
                    <a:latin typeface="Palatino Linotype" panose="02040502050505030304" pitchFamily="18" charset="0"/>
                  </a:rPr>
                  <a:t>a ratio better than </a:t>
                </a:r>
                <a14:m>
                  <m:oMath xmlns:m="http://schemas.openxmlformats.org/officeDocument/2006/math">
                    <m:r>
                      <a:rPr lang="en-HK" sz="2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HK" sz="2400" dirty="0">
                    <a:solidFill>
                      <a:schemeClr val="tx1"/>
                    </a:solidFill>
                    <a:effectLst/>
                    <a:latin typeface="Palatino Linotype" panose="02040502050505030304" pitchFamily="18" charset="0"/>
                  </a:rPr>
                  <a:t> for AdWords.</a:t>
                </a:r>
                <a:endParaRPr lang="en-HK" sz="2400" dirty="0">
                  <a:solidFill>
                    <a:schemeClr val="tx1"/>
                  </a:solidFill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B04D825-C2C6-A08F-1179-96B9B225A1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000" y="5159828"/>
                <a:ext cx="9000000" cy="10450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39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F68209F1-073F-9E4B-DAF0-0843AC2D3D09}"/>
              </a:ext>
            </a:extLst>
          </p:cNvPr>
          <p:cNvGrpSpPr/>
          <p:nvPr/>
        </p:nvGrpSpPr>
        <p:grpSpPr>
          <a:xfrm>
            <a:off x="6506555" y="3257213"/>
            <a:ext cx="1750854" cy="532740"/>
            <a:chOff x="6506555" y="2494973"/>
            <a:chExt cx="1750854" cy="532740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8500B97-FF7B-208F-9AB1-BE102D102844}"/>
                </a:ext>
              </a:extLst>
            </p:cNvPr>
            <p:cNvCxnSpPr/>
            <p:nvPr/>
          </p:nvCxnSpPr>
          <p:spPr>
            <a:xfrm>
              <a:off x="6606743" y="2498948"/>
              <a:ext cx="0" cy="1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37389B1F-7700-1072-1A66-864FB3912EF7}"/>
                    </a:ext>
                  </a:extLst>
                </p:cNvPr>
                <p:cNvSpPr txBox="1"/>
                <p:nvPr/>
              </p:nvSpPr>
              <p:spPr>
                <a:xfrm>
                  <a:off x="6506555" y="2719936"/>
                  <a:ext cx="2003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37389B1F-7700-1072-1A66-864FB3912E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6555" y="2719936"/>
                  <a:ext cx="200376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31250" r="-31250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ADF38F2B-AA5E-850F-566F-2681EF9BEFA8}"/>
                    </a:ext>
                  </a:extLst>
                </p:cNvPr>
                <p:cNvSpPr txBox="1"/>
                <p:nvPr/>
              </p:nvSpPr>
              <p:spPr>
                <a:xfrm>
                  <a:off x="7923023" y="2714447"/>
                  <a:ext cx="33438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ADF38F2B-AA5E-850F-566F-2681EF9BEF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3023" y="2714447"/>
                  <a:ext cx="334386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8519" r="-3704" b="-1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E9E9EA6-814B-1DBA-8CA2-D5B6470A945D}"/>
                </a:ext>
              </a:extLst>
            </p:cNvPr>
            <p:cNvCxnSpPr>
              <a:cxnSpLocks/>
            </p:cNvCxnSpPr>
            <p:nvPr/>
          </p:nvCxnSpPr>
          <p:spPr>
            <a:xfrm>
              <a:off x="6600196" y="2591652"/>
              <a:ext cx="14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92EB243-209E-09E5-CAAC-DBF251E74834}"/>
                </a:ext>
              </a:extLst>
            </p:cNvPr>
            <p:cNvCxnSpPr/>
            <p:nvPr/>
          </p:nvCxnSpPr>
          <p:spPr>
            <a:xfrm>
              <a:off x="8053062" y="2494973"/>
              <a:ext cx="0" cy="1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06CBE63-DEE5-5B66-2082-98A788F7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AdWords with OCS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65FEE1-441A-6657-AB41-CAE1BE7C9F25}"/>
              </a:ext>
            </a:extLst>
          </p:cNvPr>
          <p:cNvCxnSpPr/>
          <p:nvPr/>
        </p:nvCxnSpPr>
        <p:spPr>
          <a:xfrm flipV="1">
            <a:off x="8859176" y="4173870"/>
            <a:ext cx="2373746" cy="76221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0984866E-7951-9F1C-640B-E1B3A12B4937}"/>
              </a:ext>
            </a:extLst>
          </p:cNvPr>
          <p:cNvGrpSpPr/>
          <p:nvPr/>
        </p:nvGrpSpPr>
        <p:grpSpPr>
          <a:xfrm>
            <a:off x="8844676" y="3871963"/>
            <a:ext cx="2692399" cy="1892156"/>
            <a:chOff x="7974882" y="3871963"/>
            <a:chExt cx="2692399" cy="189215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D56CE0-41C6-C3E4-8713-5B8922FB8101}"/>
                </a:ext>
              </a:extLst>
            </p:cNvPr>
            <p:cNvGrpSpPr/>
            <p:nvPr/>
          </p:nvGrpSpPr>
          <p:grpSpPr>
            <a:xfrm>
              <a:off x="7974882" y="3871963"/>
              <a:ext cx="2692399" cy="1892156"/>
              <a:chOff x="2262909" y="3464941"/>
              <a:chExt cx="2692399" cy="1892156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0E894CD-A97D-E126-FFFA-DE593FAD0CC4}"/>
                  </a:ext>
                </a:extLst>
              </p:cNvPr>
              <p:cNvCxnSpPr/>
              <p:nvPr/>
            </p:nvCxnSpPr>
            <p:spPr>
              <a:xfrm flipV="1">
                <a:off x="2262909" y="3760503"/>
                <a:ext cx="2373746" cy="159659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7128A78-2E69-4A1E-8DF3-5B5C5F6CB2B8}"/>
                  </a:ext>
                </a:extLst>
              </p:cNvPr>
              <p:cNvCxnSpPr/>
              <p:nvPr/>
            </p:nvCxnSpPr>
            <p:spPr>
              <a:xfrm flipV="1">
                <a:off x="2262909" y="3760504"/>
                <a:ext cx="2373746" cy="762213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263272D-1FF1-D4FF-AB64-590CA74822E9}"/>
                  </a:ext>
                </a:extLst>
              </p:cNvPr>
              <p:cNvSpPr/>
              <p:nvPr/>
            </p:nvSpPr>
            <p:spPr>
              <a:xfrm>
                <a:off x="4364181" y="3464941"/>
                <a:ext cx="591127" cy="591127"/>
              </a:xfrm>
              <a:prstGeom prst="ellipse">
                <a:avLst/>
              </a:prstGeom>
              <a:solidFill>
                <a:schemeClr val="accent4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6C5285-87C3-4AB8-F83A-9A0B772E72DA}"/>
                </a:ext>
              </a:extLst>
            </p:cNvPr>
            <p:cNvGrpSpPr/>
            <p:nvPr/>
          </p:nvGrpSpPr>
          <p:grpSpPr>
            <a:xfrm>
              <a:off x="9680399" y="4033945"/>
              <a:ext cx="396631" cy="750659"/>
              <a:chOff x="9680399" y="4033945"/>
              <a:chExt cx="396631" cy="75065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053AD68D-0E27-FFD1-941C-9D558DBBA8B4}"/>
                      </a:ext>
                    </a:extLst>
                  </p:cNvPr>
                  <p:cNvSpPr txBox="1"/>
                  <p:nvPr/>
                </p:nvSpPr>
                <p:spPr>
                  <a:xfrm>
                    <a:off x="9680399" y="4033945"/>
                    <a:ext cx="200375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053AD68D-0E27-FFD1-941C-9D558DBBA8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80399" y="4033945"/>
                    <a:ext cx="200375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3529" r="-29412"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022A5EDB-4B76-B326-B32C-F53C35494554}"/>
                      </a:ext>
                    </a:extLst>
                  </p:cNvPr>
                  <p:cNvSpPr txBox="1"/>
                  <p:nvPr/>
                </p:nvSpPr>
                <p:spPr>
                  <a:xfrm>
                    <a:off x="9876654" y="4476827"/>
                    <a:ext cx="20037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022A5EDB-4B76-B326-B32C-F53C354945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76654" y="4476827"/>
                    <a:ext cx="200376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9412" r="-23529"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6D03EB-29FA-C54F-DC59-724AA3DDDD6D}"/>
              </a:ext>
            </a:extLst>
          </p:cNvPr>
          <p:cNvCxnSpPr/>
          <p:nvPr/>
        </p:nvCxnSpPr>
        <p:spPr>
          <a:xfrm flipV="1">
            <a:off x="8850879" y="3396430"/>
            <a:ext cx="2373746" cy="1552353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96DEF1-17FB-F206-A85C-635846AF8761}"/>
              </a:ext>
            </a:extLst>
          </p:cNvPr>
          <p:cNvGrpSpPr/>
          <p:nvPr/>
        </p:nvGrpSpPr>
        <p:grpSpPr>
          <a:xfrm>
            <a:off x="8839335" y="3088167"/>
            <a:ext cx="2692400" cy="1847916"/>
            <a:chOff x="7969541" y="3088167"/>
            <a:chExt cx="2692400" cy="184791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05FB461-FEBF-1B91-8604-892778280F0D}"/>
                </a:ext>
              </a:extLst>
            </p:cNvPr>
            <p:cNvGrpSpPr/>
            <p:nvPr/>
          </p:nvGrpSpPr>
          <p:grpSpPr>
            <a:xfrm>
              <a:off x="7969541" y="3088167"/>
              <a:ext cx="2692400" cy="1847916"/>
              <a:chOff x="2262909" y="2674801"/>
              <a:chExt cx="2692400" cy="1847916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686164E-AF23-41EF-C7DC-D98B50E66284}"/>
                  </a:ext>
                </a:extLst>
              </p:cNvPr>
              <p:cNvCxnSpPr/>
              <p:nvPr/>
            </p:nvCxnSpPr>
            <p:spPr>
              <a:xfrm>
                <a:off x="2262909" y="2942440"/>
                <a:ext cx="2373746" cy="27925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4610604-A00E-1FC0-F378-C6EA244FB457}"/>
                  </a:ext>
                </a:extLst>
              </p:cNvPr>
              <p:cNvCxnSpPr/>
              <p:nvPr/>
            </p:nvCxnSpPr>
            <p:spPr>
              <a:xfrm flipV="1">
                <a:off x="2262909" y="2970364"/>
                <a:ext cx="2373746" cy="155235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EEE68A-EB01-6A89-F01C-EAD7D525C6AA}"/>
                  </a:ext>
                </a:extLst>
              </p:cNvPr>
              <p:cNvSpPr/>
              <p:nvPr/>
            </p:nvSpPr>
            <p:spPr>
              <a:xfrm>
                <a:off x="4364182" y="2674801"/>
                <a:ext cx="591127" cy="591127"/>
              </a:xfrm>
              <a:prstGeom prst="ellipse">
                <a:avLst/>
              </a:prstGeom>
              <a:solidFill>
                <a:schemeClr val="accent2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23663D5-0F81-7ADC-FA35-1C337A5CF622}"/>
                </a:ext>
              </a:extLst>
            </p:cNvPr>
            <p:cNvGrpSpPr/>
            <p:nvPr/>
          </p:nvGrpSpPr>
          <p:grpSpPr>
            <a:xfrm>
              <a:off x="9642849" y="3377624"/>
              <a:ext cx="512520" cy="600830"/>
              <a:chOff x="9642849" y="3377624"/>
              <a:chExt cx="512520" cy="6008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17905DC4-F597-D33A-95EA-D3610467E1A5}"/>
                      </a:ext>
                    </a:extLst>
                  </p:cNvPr>
                  <p:cNvSpPr txBox="1"/>
                  <p:nvPr/>
                </p:nvSpPr>
                <p:spPr>
                  <a:xfrm>
                    <a:off x="9642849" y="3377624"/>
                    <a:ext cx="20037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17905DC4-F597-D33A-95EA-D3610467E1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42849" y="3377624"/>
                    <a:ext cx="200376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1250" r="-31250" b="-38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930719C-0210-3468-5548-531AAB1C122F}"/>
                      </a:ext>
                    </a:extLst>
                  </p:cNvPr>
                  <p:cNvSpPr txBox="1"/>
                  <p:nvPr/>
                </p:nvSpPr>
                <p:spPr>
                  <a:xfrm>
                    <a:off x="9954993" y="3670677"/>
                    <a:ext cx="20037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930719C-0210-3468-5548-531AAB1C12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54993" y="3670677"/>
                    <a:ext cx="200376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9412" r="-23529" b="-38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3930C93-7EEE-70E5-0E4F-31323C667F12}"/>
              </a:ext>
            </a:extLst>
          </p:cNvPr>
          <p:cNvCxnSpPr/>
          <p:nvPr/>
        </p:nvCxnSpPr>
        <p:spPr>
          <a:xfrm flipV="1">
            <a:off x="8862422" y="2584973"/>
            <a:ext cx="2373746" cy="1580278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E503D79-8E72-0ADB-5809-45A973093423}"/>
              </a:ext>
            </a:extLst>
          </p:cNvPr>
          <p:cNvGrpSpPr/>
          <p:nvPr/>
        </p:nvGrpSpPr>
        <p:grpSpPr>
          <a:xfrm>
            <a:off x="8839335" y="2283875"/>
            <a:ext cx="2692400" cy="2680137"/>
            <a:chOff x="7969541" y="2283875"/>
            <a:chExt cx="2692400" cy="268013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BD79A60-947C-B91D-1739-48B645397B21}"/>
                </a:ext>
              </a:extLst>
            </p:cNvPr>
            <p:cNvGrpSpPr/>
            <p:nvPr/>
          </p:nvGrpSpPr>
          <p:grpSpPr>
            <a:xfrm>
              <a:off x="7969541" y="2298027"/>
              <a:ext cx="2692400" cy="2665985"/>
              <a:chOff x="2262909" y="1884661"/>
              <a:chExt cx="2692400" cy="2665985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ECD7B96-27CF-1F43-DD08-830FBF0DF7C3}"/>
                  </a:ext>
                </a:extLst>
              </p:cNvPr>
              <p:cNvCxnSpPr/>
              <p:nvPr/>
            </p:nvCxnSpPr>
            <p:spPr>
              <a:xfrm>
                <a:off x="2262909" y="2180225"/>
                <a:ext cx="2373746" cy="0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39E2F88-18A5-5AB7-94B9-04F52BE7F496}"/>
                  </a:ext>
                </a:extLst>
              </p:cNvPr>
              <p:cNvCxnSpPr/>
              <p:nvPr/>
            </p:nvCxnSpPr>
            <p:spPr>
              <a:xfrm flipV="1">
                <a:off x="2262909" y="2180225"/>
                <a:ext cx="2373746" cy="1580278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F49ADA9-9EC5-662D-D980-03234E589921}"/>
                  </a:ext>
                </a:extLst>
              </p:cNvPr>
              <p:cNvCxnSpPr/>
              <p:nvPr/>
            </p:nvCxnSpPr>
            <p:spPr>
              <a:xfrm flipV="1">
                <a:off x="2262909" y="2180225"/>
                <a:ext cx="2373746" cy="2370421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880BF9F-E562-1B72-0132-D4670B8039F1}"/>
                  </a:ext>
                </a:extLst>
              </p:cNvPr>
              <p:cNvSpPr/>
              <p:nvPr/>
            </p:nvSpPr>
            <p:spPr>
              <a:xfrm>
                <a:off x="4364182" y="1884661"/>
                <a:ext cx="591127" cy="591127"/>
              </a:xfrm>
              <a:prstGeom prst="ellipse">
                <a:avLst/>
              </a:prstGeom>
              <a:solidFill>
                <a:srgbClr val="009CD5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0278976-806C-A6FE-0697-E6CE51E26F23}"/>
                    </a:ext>
                  </a:extLst>
                </p:cNvPr>
                <p:cNvSpPr txBox="1"/>
                <p:nvPr/>
              </p:nvSpPr>
              <p:spPr>
                <a:xfrm>
                  <a:off x="9542661" y="2283875"/>
                  <a:ext cx="2003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0278976-806C-A6FE-0697-E6CE51E26F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2661" y="2283875"/>
                  <a:ext cx="200376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23529" r="-29412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4D3719F-7C5E-A3F5-5910-34FCEBFC18B1}"/>
                    </a:ext>
                  </a:extLst>
                </p:cNvPr>
                <p:cNvSpPr txBox="1"/>
                <p:nvPr/>
              </p:nvSpPr>
              <p:spPr>
                <a:xfrm>
                  <a:off x="9546252" y="2678948"/>
                  <a:ext cx="2003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4D3719F-7C5E-A3F5-5910-34FCEBFC18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6252" y="2678948"/>
                  <a:ext cx="200376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29412" r="-23529" b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882E754-4680-012D-B1EF-440867178B6D}"/>
                    </a:ext>
                  </a:extLst>
                </p:cNvPr>
                <p:cNvSpPr txBox="1"/>
                <p:nvPr/>
              </p:nvSpPr>
              <p:spPr>
                <a:xfrm>
                  <a:off x="10023719" y="2880538"/>
                  <a:ext cx="2003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882E754-4680-012D-B1EF-440867178B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3719" y="2880538"/>
                  <a:ext cx="200376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23529" r="-23529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BB700EC-7240-D203-998A-FC35423D554B}"/>
              </a:ext>
            </a:extLst>
          </p:cNvPr>
          <p:cNvSpPr/>
          <p:nvPr/>
        </p:nvSpPr>
        <p:spPr>
          <a:xfrm>
            <a:off x="10394009" y="1182856"/>
            <a:ext cx="16843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Palatino Linotype" panose="02040502050505030304" pitchFamily="18" charset="0"/>
              </a:rPr>
              <a:t>Online</a:t>
            </a:r>
          </a:p>
          <a:p>
            <a:pPr algn="ctr"/>
            <a:r>
              <a:rPr lang="en-US" altLang="zh-CN" sz="2000" dirty="0">
                <a:latin typeface="Palatino Linotype" panose="02040502050505030304" pitchFamily="18" charset="0"/>
              </a:rPr>
              <a:t>Vertices</a:t>
            </a:r>
            <a:br>
              <a:rPr lang="en-US" altLang="zh-CN" sz="2000" dirty="0">
                <a:latin typeface="Palatino Linotype" panose="02040502050505030304" pitchFamily="18" charset="0"/>
              </a:rPr>
            </a:br>
            <a:r>
              <a:rPr lang="en-US" altLang="zh-CN" sz="2000" dirty="0">
                <a:latin typeface="Palatino Linotype" panose="02040502050505030304" pitchFamily="18" charset="0"/>
              </a:rPr>
              <a:t>(impressions)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EA0D69E-3315-6EF0-4C01-168E733C7324}"/>
              </a:ext>
            </a:extLst>
          </p:cNvPr>
          <p:cNvSpPr/>
          <p:nvPr/>
        </p:nvSpPr>
        <p:spPr>
          <a:xfrm>
            <a:off x="8102733" y="1182857"/>
            <a:ext cx="1510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Palatino Linotype" panose="02040502050505030304" pitchFamily="18" charset="0"/>
              </a:rPr>
              <a:t>Offline</a:t>
            </a:r>
          </a:p>
          <a:p>
            <a:pPr algn="ctr"/>
            <a:r>
              <a:rPr lang="en-US" altLang="zh-CN" sz="2000" dirty="0">
                <a:latin typeface="Palatino Linotype" panose="02040502050505030304" pitchFamily="18" charset="0"/>
              </a:rPr>
              <a:t>Vertices</a:t>
            </a:r>
            <a:br>
              <a:rPr lang="en-US" altLang="zh-CN" sz="2000" dirty="0">
                <a:latin typeface="Palatino Linotype" panose="02040502050505030304" pitchFamily="18" charset="0"/>
              </a:rPr>
            </a:br>
            <a:r>
              <a:rPr lang="en-US" altLang="zh-CN" sz="2000" dirty="0">
                <a:latin typeface="Palatino Linotype" panose="02040502050505030304" pitchFamily="18" charset="0"/>
              </a:rPr>
              <a:t>(advertisers)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4510B48-CACC-9CAF-83B7-618F45932411}"/>
              </a:ext>
            </a:extLst>
          </p:cNvPr>
          <p:cNvGrpSpPr/>
          <p:nvPr/>
        </p:nvGrpSpPr>
        <p:grpSpPr>
          <a:xfrm>
            <a:off x="8562242" y="2298027"/>
            <a:ext cx="591129" cy="3751687"/>
            <a:chOff x="1985816" y="1884661"/>
            <a:chExt cx="591129" cy="375168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31BBFFD-515B-9167-386F-2ACCA4E0C997}"/>
                </a:ext>
              </a:extLst>
            </p:cNvPr>
            <p:cNvSpPr/>
            <p:nvPr/>
          </p:nvSpPr>
          <p:spPr>
            <a:xfrm>
              <a:off x="1985818" y="2674801"/>
              <a:ext cx="591127" cy="59112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799A4A2-F1F6-51A3-920C-3661A57AAD56}"/>
                </a:ext>
              </a:extLst>
            </p:cNvPr>
            <p:cNvSpPr/>
            <p:nvPr/>
          </p:nvSpPr>
          <p:spPr>
            <a:xfrm>
              <a:off x="1985817" y="3464941"/>
              <a:ext cx="591127" cy="59112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0054D0E-6EA2-F7AB-9A11-31D64C5B56F9}"/>
                </a:ext>
              </a:extLst>
            </p:cNvPr>
            <p:cNvSpPr/>
            <p:nvPr/>
          </p:nvSpPr>
          <p:spPr>
            <a:xfrm>
              <a:off x="1985816" y="4255081"/>
              <a:ext cx="591127" cy="59112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6414EE7-D062-1757-290F-5E5ADE3DC38E}"/>
                </a:ext>
              </a:extLst>
            </p:cNvPr>
            <p:cNvSpPr/>
            <p:nvPr/>
          </p:nvSpPr>
          <p:spPr>
            <a:xfrm>
              <a:off x="1985816" y="5045221"/>
              <a:ext cx="591127" cy="59112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56AB01E-4398-E69D-78FA-40E770EB0F4D}"/>
                </a:ext>
              </a:extLst>
            </p:cNvPr>
            <p:cNvSpPr/>
            <p:nvPr/>
          </p:nvSpPr>
          <p:spPr>
            <a:xfrm>
              <a:off x="1985818" y="1884661"/>
              <a:ext cx="591127" cy="59112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FA8078A2-13B4-F243-66AD-BCFDC0824578}"/>
              </a:ext>
            </a:extLst>
          </p:cNvPr>
          <p:cNvSpPr/>
          <p:nvPr/>
        </p:nvSpPr>
        <p:spPr>
          <a:xfrm>
            <a:off x="6625600" y="2500016"/>
            <a:ext cx="360000" cy="180000"/>
          </a:xfrm>
          <a:prstGeom prst="rect">
            <a:avLst/>
          </a:prstGeom>
          <a:solidFill>
            <a:srgbClr val="009C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3E19FAC-4B1B-9668-B622-A5ED3A7C240A}"/>
              </a:ext>
            </a:extLst>
          </p:cNvPr>
          <p:cNvSpPr/>
          <p:nvPr/>
        </p:nvSpPr>
        <p:spPr>
          <a:xfrm>
            <a:off x="6618674" y="4079391"/>
            <a:ext cx="1080000" cy="180000"/>
          </a:xfrm>
          <a:prstGeom prst="rect">
            <a:avLst/>
          </a:prstGeom>
          <a:solidFill>
            <a:srgbClr val="009C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B54F12C-3D8B-305A-DAD1-551839F4BEDC}"/>
              </a:ext>
            </a:extLst>
          </p:cNvPr>
          <p:cNvSpPr/>
          <p:nvPr/>
        </p:nvSpPr>
        <p:spPr>
          <a:xfrm>
            <a:off x="6620926" y="4878270"/>
            <a:ext cx="720000" cy="180000"/>
          </a:xfrm>
          <a:prstGeom prst="rect">
            <a:avLst/>
          </a:prstGeom>
          <a:solidFill>
            <a:srgbClr val="009C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05E1F3C-15FE-D8DB-B196-1E9769986AF4}"/>
              </a:ext>
            </a:extLst>
          </p:cNvPr>
          <p:cNvSpPr/>
          <p:nvPr/>
        </p:nvSpPr>
        <p:spPr>
          <a:xfrm>
            <a:off x="6623269" y="4878270"/>
            <a:ext cx="720000" cy="180000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2BE9616-7B9C-2F35-C9DD-C91580D47568}"/>
              </a:ext>
            </a:extLst>
          </p:cNvPr>
          <p:cNvSpPr/>
          <p:nvPr/>
        </p:nvSpPr>
        <p:spPr>
          <a:xfrm>
            <a:off x="6623551" y="3262723"/>
            <a:ext cx="360000" cy="180000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CEC9FD0-9828-2DB8-7457-B5E65311AB58}"/>
              </a:ext>
            </a:extLst>
          </p:cNvPr>
          <p:cNvSpPr/>
          <p:nvPr/>
        </p:nvSpPr>
        <p:spPr>
          <a:xfrm>
            <a:off x="7341025" y="4877881"/>
            <a:ext cx="720000" cy="183600"/>
          </a:xfrm>
          <a:prstGeom prst="rect">
            <a:avLst/>
          </a:prstGeom>
          <a:solidFill>
            <a:schemeClr val="accent4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94358ED-A615-D6CA-6C6D-F2589F25CD08}"/>
              </a:ext>
            </a:extLst>
          </p:cNvPr>
          <p:cNvSpPr/>
          <p:nvPr/>
        </p:nvSpPr>
        <p:spPr>
          <a:xfrm>
            <a:off x="6614917" y="5674206"/>
            <a:ext cx="360000" cy="183600"/>
          </a:xfrm>
          <a:prstGeom prst="rect">
            <a:avLst/>
          </a:prstGeom>
          <a:solidFill>
            <a:schemeClr val="accent4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B6ECF653-A031-4EF1-7502-134BC649BE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5286737" cy="15301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Interpret as a coverage function over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B6ECF653-A031-4EF1-7502-134BC649BE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5286737" cy="1530178"/>
              </a:xfrm>
              <a:blipFill>
                <a:blip r:embed="rId11"/>
                <a:stretch>
                  <a:fillRect l="-2153" t="-6612" r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908A1CC4-69FC-C353-B6C2-C49340AAF981}"/>
              </a:ext>
            </a:extLst>
          </p:cNvPr>
          <p:cNvGrpSpPr/>
          <p:nvPr/>
        </p:nvGrpSpPr>
        <p:grpSpPr>
          <a:xfrm>
            <a:off x="6506555" y="2494973"/>
            <a:ext cx="2092025" cy="532740"/>
            <a:chOff x="6506555" y="2494973"/>
            <a:chExt cx="2092025" cy="53274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1EA5166-584B-8342-4C37-63952852C790}"/>
                </a:ext>
              </a:extLst>
            </p:cNvPr>
            <p:cNvCxnSpPr/>
            <p:nvPr/>
          </p:nvCxnSpPr>
          <p:spPr>
            <a:xfrm>
              <a:off x="6606743" y="2498948"/>
              <a:ext cx="0" cy="1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F1D35534-7486-7E96-C571-A2D4D671C4F2}"/>
                    </a:ext>
                  </a:extLst>
                </p:cNvPr>
                <p:cNvSpPr txBox="1"/>
                <p:nvPr/>
              </p:nvSpPr>
              <p:spPr>
                <a:xfrm>
                  <a:off x="6506555" y="2719936"/>
                  <a:ext cx="2003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F1D35534-7486-7E96-C571-A2D4D671C4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6555" y="2719936"/>
                  <a:ext cx="200376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31250" r="-31250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8860316-30EC-27E8-8B20-44BF1C8B350A}"/>
                    </a:ext>
                  </a:extLst>
                </p:cNvPr>
                <p:cNvSpPr txBox="1"/>
                <p:nvPr/>
              </p:nvSpPr>
              <p:spPr>
                <a:xfrm>
                  <a:off x="8270157" y="2714447"/>
                  <a:ext cx="32842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8860316-30EC-27E8-8B20-44BF1C8B35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0157" y="2714447"/>
                  <a:ext cx="328423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18519" r="-3704" b="-1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2D91E10-A7FF-AA13-3616-F77C5F195DC3}"/>
                </a:ext>
              </a:extLst>
            </p:cNvPr>
            <p:cNvCxnSpPr>
              <a:cxnSpLocks/>
            </p:cNvCxnSpPr>
            <p:nvPr/>
          </p:nvCxnSpPr>
          <p:spPr>
            <a:xfrm>
              <a:off x="6600196" y="2591652"/>
              <a:ext cx="18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63CB15E-69DB-A522-032F-15857D18626B}"/>
                </a:ext>
              </a:extLst>
            </p:cNvPr>
            <p:cNvCxnSpPr/>
            <p:nvPr/>
          </p:nvCxnSpPr>
          <p:spPr>
            <a:xfrm>
              <a:off x="8400196" y="2494973"/>
              <a:ext cx="0" cy="1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691EB58-027E-8D5E-E3D0-9CB7155FCA55}"/>
              </a:ext>
            </a:extLst>
          </p:cNvPr>
          <p:cNvGrpSpPr/>
          <p:nvPr/>
        </p:nvGrpSpPr>
        <p:grpSpPr>
          <a:xfrm>
            <a:off x="6503444" y="4077094"/>
            <a:ext cx="1400566" cy="532740"/>
            <a:chOff x="6506555" y="2494973"/>
            <a:chExt cx="1400566" cy="532740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52A4BFD-525D-4D01-33B1-7CD328EF4C73}"/>
                </a:ext>
              </a:extLst>
            </p:cNvPr>
            <p:cNvCxnSpPr/>
            <p:nvPr/>
          </p:nvCxnSpPr>
          <p:spPr>
            <a:xfrm>
              <a:off x="6606743" y="2498948"/>
              <a:ext cx="0" cy="1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7026C7CF-E479-C0F2-60E7-A97260A34EBC}"/>
                    </a:ext>
                  </a:extLst>
                </p:cNvPr>
                <p:cNvSpPr txBox="1"/>
                <p:nvPr/>
              </p:nvSpPr>
              <p:spPr>
                <a:xfrm>
                  <a:off x="6506555" y="2719936"/>
                  <a:ext cx="2003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7026C7CF-E479-C0F2-60E7-A97260A34E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6555" y="2719936"/>
                  <a:ext cx="200376" cy="307777"/>
                </a:xfrm>
                <a:prstGeom prst="rect">
                  <a:avLst/>
                </a:prstGeom>
                <a:blipFill>
                  <a:blip r:embed="rId14"/>
                  <a:stretch>
                    <a:fillRect l="-31250" r="-31250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33599D46-112B-FE06-2B9E-CDE4B29BB866}"/>
                    </a:ext>
                  </a:extLst>
                </p:cNvPr>
                <p:cNvSpPr txBox="1"/>
                <p:nvPr/>
              </p:nvSpPr>
              <p:spPr>
                <a:xfrm>
                  <a:off x="7572735" y="2714447"/>
                  <a:ext cx="33438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33599D46-112B-FE06-2B9E-CDE4B29BB8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2735" y="2714447"/>
                  <a:ext cx="334386" cy="307777"/>
                </a:xfrm>
                <a:prstGeom prst="rect">
                  <a:avLst/>
                </a:prstGeom>
                <a:blipFill>
                  <a:blip r:embed="rId15"/>
                  <a:stretch>
                    <a:fillRect l="-18519" r="-3704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E94C710-0BB7-E673-E801-857B02A5E10B}"/>
                </a:ext>
              </a:extLst>
            </p:cNvPr>
            <p:cNvCxnSpPr>
              <a:cxnSpLocks/>
            </p:cNvCxnSpPr>
            <p:nvPr/>
          </p:nvCxnSpPr>
          <p:spPr>
            <a:xfrm>
              <a:off x="6600196" y="2591652"/>
              <a:ext cx="10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DA2CCC2-3929-CAFA-97D2-85E5B0966A83}"/>
                </a:ext>
              </a:extLst>
            </p:cNvPr>
            <p:cNvCxnSpPr/>
            <p:nvPr/>
          </p:nvCxnSpPr>
          <p:spPr>
            <a:xfrm>
              <a:off x="7691623" y="2494973"/>
              <a:ext cx="0" cy="1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8B8C26E-12E3-7CA3-1DED-2738206B24A8}"/>
              </a:ext>
            </a:extLst>
          </p:cNvPr>
          <p:cNvGrpSpPr/>
          <p:nvPr/>
        </p:nvGrpSpPr>
        <p:grpSpPr>
          <a:xfrm>
            <a:off x="6505260" y="4872213"/>
            <a:ext cx="2092025" cy="532740"/>
            <a:chOff x="6506555" y="2494973"/>
            <a:chExt cx="2092025" cy="532740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A87244D7-42B8-78B7-31AC-DFB64A8F1A72}"/>
                </a:ext>
              </a:extLst>
            </p:cNvPr>
            <p:cNvCxnSpPr/>
            <p:nvPr/>
          </p:nvCxnSpPr>
          <p:spPr>
            <a:xfrm>
              <a:off x="6606743" y="2498948"/>
              <a:ext cx="0" cy="1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C6F66420-E11D-1BA1-AA1B-86CED7A92800}"/>
                    </a:ext>
                  </a:extLst>
                </p:cNvPr>
                <p:cNvSpPr txBox="1"/>
                <p:nvPr/>
              </p:nvSpPr>
              <p:spPr>
                <a:xfrm>
                  <a:off x="6506555" y="2719936"/>
                  <a:ext cx="2003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C6F66420-E11D-1BA1-AA1B-86CED7A928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6555" y="2719936"/>
                  <a:ext cx="200376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31250" r="-31250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E95CDA3D-E9BE-45F5-7CF5-0700F1E393E4}"/>
                    </a:ext>
                  </a:extLst>
                </p:cNvPr>
                <p:cNvSpPr txBox="1"/>
                <p:nvPr/>
              </p:nvSpPr>
              <p:spPr>
                <a:xfrm>
                  <a:off x="8270157" y="2714447"/>
                  <a:ext cx="32842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E95CDA3D-E9BE-45F5-7CF5-0700F1E393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0157" y="2714447"/>
                  <a:ext cx="328423" cy="307777"/>
                </a:xfrm>
                <a:prstGeom prst="rect">
                  <a:avLst/>
                </a:prstGeom>
                <a:blipFill>
                  <a:blip r:embed="rId16"/>
                  <a:stretch>
                    <a:fillRect l="-11111" r="-7407" b="-1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59F6ACB-E432-B478-55E8-5D4703B127ED}"/>
                </a:ext>
              </a:extLst>
            </p:cNvPr>
            <p:cNvCxnSpPr>
              <a:cxnSpLocks/>
            </p:cNvCxnSpPr>
            <p:nvPr/>
          </p:nvCxnSpPr>
          <p:spPr>
            <a:xfrm>
              <a:off x="6600196" y="2591652"/>
              <a:ext cx="180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CBD3961-5B2A-8040-C5ED-1448C6CF08C5}"/>
                </a:ext>
              </a:extLst>
            </p:cNvPr>
            <p:cNvCxnSpPr/>
            <p:nvPr/>
          </p:nvCxnSpPr>
          <p:spPr>
            <a:xfrm>
              <a:off x="8400196" y="2494973"/>
              <a:ext cx="0" cy="1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42340BA-519D-A73B-D539-6DFE7DCF3ED0}"/>
              </a:ext>
            </a:extLst>
          </p:cNvPr>
          <p:cNvGrpSpPr/>
          <p:nvPr/>
        </p:nvGrpSpPr>
        <p:grpSpPr>
          <a:xfrm>
            <a:off x="6498648" y="5667771"/>
            <a:ext cx="1750854" cy="532740"/>
            <a:chOff x="6506555" y="2494973"/>
            <a:chExt cx="1750854" cy="532740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108BF48-11A0-03EF-67DF-B43BD53408B8}"/>
                </a:ext>
              </a:extLst>
            </p:cNvPr>
            <p:cNvCxnSpPr/>
            <p:nvPr/>
          </p:nvCxnSpPr>
          <p:spPr>
            <a:xfrm>
              <a:off x="6606743" y="2498948"/>
              <a:ext cx="0" cy="1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DE3C3209-12C9-2804-CC66-3152E6179A50}"/>
                    </a:ext>
                  </a:extLst>
                </p:cNvPr>
                <p:cNvSpPr txBox="1"/>
                <p:nvPr/>
              </p:nvSpPr>
              <p:spPr>
                <a:xfrm>
                  <a:off x="6506555" y="2719936"/>
                  <a:ext cx="2003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DE3C3209-12C9-2804-CC66-3152E6179A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6555" y="2719936"/>
                  <a:ext cx="200376" cy="307777"/>
                </a:xfrm>
                <a:prstGeom prst="rect">
                  <a:avLst/>
                </a:prstGeom>
                <a:blipFill>
                  <a:blip r:embed="rId17"/>
                  <a:stretch>
                    <a:fillRect l="-23529" r="-23529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753B8E69-C35B-1D5E-0DDD-004B548D4F79}"/>
                    </a:ext>
                  </a:extLst>
                </p:cNvPr>
                <p:cNvSpPr txBox="1"/>
                <p:nvPr/>
              </p:nvSpPr>
              <p:spPr>
                <a:xfrm>
                  <a:off x="7923023" y="2714447"/>
                  <a:ext cx="33438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753B8E69-C35B-1D5E-0DDD-004B548D4F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3023" y="2714447"/>
                  <a:ext cx="334386" cy="307777"/>
                </a:xfrm>
                <a:prstGeom prst="rect">
                  <a:avLst/>
                </a:prstGeom>
                <a:blipFill>
                  <a:blip r:embed="rId18"/>
                  <a:stretch>
                    <a:fillRect l="-18519" r="-3704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941C786-9BE3-5382-F944-38E7190236EC}"/>
                </a:ext>
              </a:extLst>
            </p:cNvPr>
            <p:cNvCxnSpPr>
              <a:cxnSpLocks/>
            </p:cNvCxnSpPr>
            <p:nvPr/>
          </p:nvCxnSpPr>
          <p:spPr>
            <a:xfrm>
              <a:off x="6600196" y="2591652"/>
              <a:ext cx="14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69742E5-2E0F-7320-E374-DF09A349A8EA}"/>
                </a:ext>
              </a:extLst>
            </p:cNvPr>
            <p:cNvCxnSpPr/>
            <p:nvPr/>
          </p:nvCxnSpPr>
          <p:spPr>
            <a:xfrm>
              <a:off x="8053062" y="2494973"/>
              <a:ext cx="0" cy="1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Content Placeholder 2">
                <a:extLst>
                  <a:ext uri="{FF2B5EF4-FFF2-40B4-BE49-F238E27FC236}">
                    <a16:creationId xmlns:a16="http://schemas.microsoft.com/office/drawing/2014/main" id="{9476EF1B-1C79-16CA-E050-43003E40C6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5634" y="2939407"/>
                <a:ext cx="5286737" cy="29083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450850" indent="-45085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3"/>
                  </a:buClr>
                  <a:buFont typeface="Wingdings" pitchFamily="2" charset="2"/>
                  <a:buChar char="q"/>
                  <a:tabLst/>
                  <a:defRPr sz="2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800100" indent="-3429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3"/>
                  </a:buClr>
                  <a:buFont typeface="Wingdings" pitchFamily="2" charset="2"/>
                  <a:buChar char="§"/>
                  <a:tabLst/>
                  <a:defRPr sz="2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1252538" indent="-3381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80000"/>
                  <a:buFont typeface="Wingdings" pitchFamily="2" charset="2"/>
                  <a:buChar char="q"/>
                  <a:tabLst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8900" indent="0">
                  <a:buNone/>
                </a:pPr>
                <a:r>
                  <a:rPr lang="en-US" sz="2400" b="1" dirty="0"/>
                  <a:t>Half-Integral AdWords OCS</a:t>
                </a:r>
                <a:br>
                  <a:rPr lang="en-US" sz="2400" b="1" dirty="0"/>
                </a:br>
                <a:r>
                  <a:rPr lang="en-US" sz="2000" dirty="0">
                    <a:solidFill>
                      <a:schemeClr val="accent3"/>
                    </a:solidFill>
                  </a:rPr>
                  <a:t>Huang, Zhang, and Zhang (2020)</a:t>
                </a:r>
                <a:endParaRPr lang="en-US" sz="1800" dirty="0"/>
              </a:p>
              <a:p>
                <a:pPr marL="100012" indent="0">
                  <a:buNone/>
                </a:pPr>
                <a:r>
                  <a:rPr lang="en-US" sz="2400" dirty="0"/>
                  <a:t>For any offline vertex,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appears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400" dirty="0"/>
                  <a:t> steps, it is covered w.p. at least</a:t>
                </a:r>
              </a:p>
              <a:p>
                <a:pPr marL="100012" indent="0">
                  <a:buNone/>
                </a:pPr>
                <a:endParaRPr lang="en-US" sz="1200" dirty="0"/>
              </a:p>
              <a:p>
                <a:pPr marL="10001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Content Placeholder 2">
                <a:extLst>
                  <a:ext uri="{FF2B5EF4-FFF2-40B4-BE49-F238E27FC236}">
                    <a16:creationId xmlns:a16="http://schemas.microsoft.com/office/drawing/2014/main" id="{9476EF1B-1C79-16CA-E050-43003E40C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34" y="2939407"/>
                <a:ext cx="5286737" cy="290836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3810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81D4670-D02D-8F45-4B44-A1E8EBDC8BFB}"/>
                  </a:ext>
                </a:extLst>
              </p:cNvPr>
              <p:cNvSpPr txBox="1"/>
              <p:nvPr/>
            </p:nvSpPr>
            <p:spPr>
              <a:xfrm>
                <a:off x="835634" y="6000278"/>
                <a:ext cx="528673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0.501</m:t>
                    </m:r>
                  </m:oMath>
                </a14:m>
                <a:r>
                  <a:rPr lang="en-US" sz="2800" dirty="0">
                    <a:latin typeface="Palatino Linotype" panose="02040502050505030304" pitchFamily="18" charset="0"/>
                  </a:rPr>
                  <a:t>-Competitive algorithm </a:t>
                </a: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81D4670-D02D-8F45-4B44-A1E8EBDC8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34" y="6000278"/>
                <a:ext cx="5286737" cy="523220"/>
              </a:xfrm>
              <a:prstGeom prst="rect">
                <a:avLst/>
              </a:prstGeom>
              <a:blipFill>
                <a:blip r:embed="rId20"/>
                <a:stretch>
                  <a:fillRect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30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1" grpId="0" animBg="1"/>
      <p:bldP spid="72" grpId="0" animBg="1"/>
      <p:bldP spid="72" grpId="1" animBg="1"/>
      <p:bldP spid="73" grpId="0" animBg="1"/>
      <p:bldP spid="74" grpId="0" animBg="1"/>
      <p:bldP spid="74" grpId="1" animBg="1"/>
      <p:bldP spid="75" grpId="0" animBg="1"/>
      <p:bldP spid="76" grpId="0" animBg="1"/>
      <p:bldP spid="76" grpId="1" animBg="1"/>
      <p:bldP spid="1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352E0-A286-DF41-B5C1-867525C4C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Problems Around Us </a:t>
            </a:r>
          </a:p>
        </p:txBody>
      </p:sp>
      <p:pic>
        <p:nvPicPr>
          <p:cNvPr id="4" name="Picture 6" descr="NYC Votes to Cap Uber, Lyft and Other Ride-Hail Vehicles | Hollywood  Reporter">
            <a:extLst>
              <a:ext uri="{FF2B5EF4-FFF2-40B4-BE49-F238E27FC236}">
                <a16:creationId xmlns:a16="http://schemas.microsoft.com/office/drawing/2014/main" id="{B71AF6AA-E82D-AD14-B15E-C4D52F28CD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2502" y="1825625"/>
            <a:ext cx="3840011" cy="21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EE80C9-2666-247D-FCAC-2FAE98EC20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825625"/>
            <a:ext cx="3839999" cy="21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7895CE-FCD2-37D6-67DC-BE1E99621E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313" y="4332875"/>
            <a:ext cx="3841200" cy="21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25 Job Search Sites and Job Boards, Starting With Ours">
            <a:extLst>
              <a:ext uri="{FF2B5EF4-FFF2-40B4-BE49-F238E27FC236}">
                <a16:creationId xmlns:a16="http://schemas.microsoft.com/office/drawing/2014/main" id="{9B2619F0-1DEB-F8AB-C696-4AEE907EC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4332875"/>
            <a:ext cx="3841200" cy="21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42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332A4-4E87-2051-AD2B-2FBA16382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Submodular Welfare Maximization (SWM)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6E0F67-2CED-02D4-9E87-029857B6A8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52967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Offline agents/advertisers</a:t>
                </a:r>
              </a:p>
              <a:p>
                <a:pPr lvl="1"/>
                <a:r>
                  <a:rPr lang="en-US" sz="2000" dirty="0"/>
                  <a:t>Each agent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has a submodular value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400" dirty="0"/>
                  <a:t>Online items/impressions</a:t>
                </a:r>
              </a:p>
              <a:p>
                <a:pPr lvl="1"/>
                <a:r>
                  <a:rPr lang="en-US" sz="2000" dirty="0"/>
                  <a:t>Each item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/>
                  <a:t> must be assigned upon arrival to an agent interested in it</a:t>
                </a:r>
              </a:p>
              <a:p>
                <a:r>
                  <a:rPr lang="en-US" sz="2400" dirty="0"/>
                  <a:t>Maximize social welfare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400" b="0" dirty="0"/>
                  <a:t> </a:t>
                </a:r>
              </a:p>
              <a:p>
                <a:r>
                  <a:rPr lang="en-US" sz="2400" b="1" dirty="0"/>
                  <a:t>Special cases</a:t>
                </a:r>
              </a:p>
              <a:p>
                <a:pPr lvl="1"/>
                <a:r>
                  <a:rPr lang="en-US" sz="2000" dirty="0"/>
                  <a:t>Unweighted/vertex-weighted matching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≠∅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Edge-weighted matching with free disposal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func>
                  </m:oMath>
                </a14:m>
                <a:endParaRPr lang="en-US" sz="2000" b="0" dirty="0"/>
              </a:p>
              <a:p>
                <a:pPr lvl="1"/>
                <a:r>
                  <a:rPr lang="en-US" sz="2000" dirty="0"/>
                  <a:t>AdWords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, 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</m:oMath>
                </a14:m>
                <a:endParaRPr lang="en-US" sz="2000" b="0" dirty="0"/>
              </a:p>
              <a:p>
                <a:pPr lvl="1"/>
                <a:r>
                  <a:rPr lang="en-US" sz="2000" dirty="0"/>
                  <a:t>Coverage function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:pPr marL="765175" lvl="1" indent="0">
                  <a:buNone/>
                </a:pPr>
                <a:r>
                  <a:rPr lang="en-US" sz="1800" dirty="0">
                    <a:solidFill>
                      <a:schemeClr val="accent3"/>
                    </a:solidFill>
                  </a:rPr>
                  <a:t>Kapralov, Post, and </a:t>
                </a:r>
                <a:r>
                  <a:rPr lang="en-US" sz="1800" dirty="0" err="1">
                    <a:solidFill>
                      <a:schemeClr val="accent3"/>
                    </a:solidFill>
                  </a:rPr>
                  <a:t>Vondrák</a:t>
                </a:r>
                <a:r>
                  <a:rPr lang="en-US" sz="1800" dirty="0">
                    <a:solidFill>
                      <a:schemeClr val="accent3"/>
                    </a:solidFill>
                  </a:rPr>
                  <a:t> (2013):</a:t>
                </a:r>
                <a:r>
                  <a:rPr lang="en-US" sz="1800" dirty="0"/>
                  <a:t>  </a:t>
                </a:r>
                <a:br>
                  <a:rPr lang="en-US" sz="1800" dirty="0"/>
                </a:br>
                <a:r>
                  <a:rPr lang="en-US" sz="1800" dirty="0"/>
                  <a:t>No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poly-time</a:t>
                </a:r>
                <a:r>
                  <a:rPr lang="en-US" sz="1800" dirty="0"/>
                  <a:t> algorithm is better than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sz="1800" dirty="0"/>
                  <a:t> competitive in worst-case model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6E0F67-2CED-02D4-9E87-029857B6A8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52967"/>
              </a:xfrm>
              <a:blipFill>
                <a:blip r:embed="rId2"/>
                <a:stretch>
                  <a:fillRect l="-844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106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98849-4247-9149-0DAB-F1C71008B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Online Submodular Welfare Maximization and </a:t>
            </a:r>
            <a:br>
              <a:rPr lang="en-US" sz="3200" dirty="0"/>
            </a:br>
            <a:r>
              <a:rPr lang="en-US" sz="3200" dirty="0"/>
              <a:t>Online Labor Markets</a:t>
            </a:r>
            <a:br>
              <a:rPr lang="en-US" sz="3100" dirty="0"/>
            </a:br>
            <a:r>
              <a:rPr lang="en-US" sz="2400" dirty="0" err="1">
                <a:solidFill>
                  <a:schemeClr val="accent3"/>
                </a:solidFill>
              </a:rPr>
              <a:t>Aouad</a:t>
            </a:r>
            <a:r>
              <a:rPr lang="en-US" sz="2400" dirty="0">
                <a:solidFill>
                  <a:schemeClr val="accent3"/>
                </a:solidFill>
              </a:rPr>
              <a:t> and </a:t>
            </a:r>
            <a:r>
              <a:rPr lang="en-US" sz="2400" dirty="0" err="1">
                <a:solidFill>
                  <a:schemeClr val="accent3"/>
                </a:solidFill>
              </a:rPr>
              <a:t>Saban</a:t>
            </a:r>
            <a:r>
              <a:rPr lang="en-US" sz="2400" dirty="0">
                <a:solidFill>
                  <a:schemeClr val="accent3"/>
                </a:solidFill>
              </a:rPr>
              <a:t> (2023)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A3CF3-2EE2-7532-6ACF-5CFEE7916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0370"/>
          </a:xfrm>
        </p:spPr>
        <p:txBody>
          <a:bodyPr>
            <a:normAutofit/>
          </a:bodyPr>
          <a:lstStyle/>
          <a:p>
            <a:r>
              <a:rPr lang="en-US" sz="2400" dirty="0"/>
              <a:t>Offline vertices are jobs/suppliers</a:t>
            </a:r>
          </a:p>
          <a:p>
            <a:r>
              <a:rPr lang="en-US" sz="2400" dirty="0"/>
              <a:t>Online vertices are free lancers/customers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When a customer arrives, recommended to a supplier</a:t>
            </a:r>
          </a:p>
          <a:p>
            <a:pPr lvl="1"/>
            <a:r>
              <a:rPr lang="en-US" sz="2000" dirty="0"/>
              <a:t>Original paper considers a harder assortment optimization version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At the end, each supplier choose a customer (or staying unmatched) </a:t>
            </a:r>
            <a:br>
              <a:rPr lang="en-US" sz="2400" dirty="0"/>
            </a:br>
            <a:r>
              <a:rPr lang="en-US" sz="2400" dirty="0"/>
              <a:t>by the </a:t>
            </a:r>
            <a:r>
              <a:rPr lang="en-US" sz="2400" dirty="0">
                <a:solidFill>
                  <a:schemeClr val="accent1"/>
                </a:solidFill>
              </a:rPr>
              <a:t>multinomial logit and nested logit choice models</a:t>
            </a:r>
          </a:p>
          <a:p>
            <a:pPr lvl="1"/>
            <a:r>
              <a:rPr lang="en-US" sz="2000" dirty="0"/>
              <a:t>Original paper considers a harder model with suppliers’ departures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Platform aims to </a:t>
            </a:r>
            <a:r>
              <a:rPr lang="en-US" sz="2400" dirty="0">
                <a:solidFill>
                  <a:schemeClr val="accent1"/>
                </a:solidFill>
              </a:rPr>
              <a:t>maximize match size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This is a special case of Submodular Welfare Maximization!</a:t>
            </a:r>
          </a:p>
          <a:p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3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7616F3-9DBA-F966-A328-4210AE15EF52}"/>
              </a:ext>
            </a:extLst>
          </p:cNvPr>
          <p:cNvSpPr/>
          <p:nvPr/>
        </p:nvSpPr>
        <p:spPr>
          <a:xfrm>
            <a:off x="850900" y="771552"/>
            <a:ext cx="9720000" cy="10450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en-HK" sz="2400" b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Open Problem.</a:t>
            </a:r>
            <a:r>
              <a:rPr lang="en-HK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 What is the “correct definition” of edge-weighted OCS? </a:t>
            </a:r>
            <a:r>
              <a:rPr lang="en-HK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Can we remove the notions of gaps?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ED10E0-B89A-FC8F-8982-52ED54C8014B}"/>
              </a:ext>
            </a:extLst>
          </p:cNvPr>
          <p:cNvSpPr/>
          <p:nvPr/>
        </p:nvSpPr>
        <p:spPr>
          <a:xfrm>
            <a:off x="850900" y="2269671"/>
            <a:ext cx="9720000" cy="10450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en-HK" sz="2400" b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Open Problem.</a:t>
            </a:r>
            <a:r>
              <a:rPr lang="en-HK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 What is the “correct definition” of AdWords OCS? </a:t>
            </a:r>
            <a:r>
              <a:rPr lang="en-HK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Can we remove the cap on number of appearances?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8C30D8-9A0C-2E9A-ACA5-D486B4B1EB6B}"/>
              </a:ext>
            </a:extLst>
          </p:cNvPr>
          <p:cNvSpPr/>
          <p:nvPr/>
        </p:nvSpPr>
        <p:spPr>
          <a:xfrm>
            <a:off x="850900" y="3767790"/>
            <a:ext cx="9720000" cy="10450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en-HK" sz="2400" b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Open Problem.</a:t>
            </a:r>
            <a:r>
              <a:rPr lang="en-HK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  Is there be an OCS for general coverage functions, e.g., assuming an oracle that can solve max coverage problem?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4DE68BB-17D6-5C43-D99A-31A95EE96172}"/>
                  </a:ext>
                </a:extLst>
              </p:cNvPr>
              <p:cNvSpPr/>
              <p:nvPr/>
            </p:nvSpPr>
            <p:spPr>
              <a:xfrm>
                <a:off x="850900" y="5265909"/>
                <a:ext cx="9720000" cy="104502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82563"/>
                <a:r>
                  <a:rPr lang="en-HK" sz="2400" b="1" dirty="0">
                    <a:solidFill>
                      <a:schemeClr val="tx1"/>
                    </a:solidFill>
                    <a:effectLst/>
                    <a:latin typeface="Palatino Linotype" panose="02040502050505030304" pitchFamily="18" charset="0"/>
                  </a:rPr>
                  <a:t>Mehta’s Open Problems 10 and 11.</a:t>
                </a:r>
                <a:r>
                  <a:rPr lang="en-HK" sz="24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 Can we get ratios better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HK" sz="24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for special cases of Online SWM? Information theoretic hardness?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4DE68BB-17D6-5C43-D99A-31A95EE961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00" y="5265909"/>
                <a:ext cx="9720000" cy="10450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096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4AAC9-C06F-7F28-36D7-B736EA4C0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Glimpse of Multi-Way OCS</a:t>
            </a:r>
            <a:br>
              <a:rPr lang="en-US" dirty="0"/>
            </a:br>
            <a:r>
              <a:rPr lang="en-US" sz="2400" dirty="0">
                <a:solidFill>
                  <a:schemeClr val="accent3"/>
                </a:solidFill>
                <a:latin typeface="Palatino Linotype" panose="02040502050505030304" pitchFamily="18" charset="0"/>
              </a:rPr>
              <a:t>Gao, He, Huang, </a:t>
            </a:r>
            <a:r>
              <a:rPr lang="en-US" sz="2400" dirty="0" err="1">
                <a:solidFill>
                  <a:schemeClr val="accent3"/>
                </a:solidFill>
                <a:latin typeface="Palatino Linotype" panose="02040502050505030304" pitchFamily="18" charset="0"/>
              </a:rPr>
              <a:t>Nie</a:t>
            </a:r>
            <a:r>
              <a:rPr lang="en-US" sz="2400" dirty="0">
                <a:solidFill>
                  <a:schemeClr val="accent3"/>
                </a:solidFill>
                <a:latin typeface="Palatino Linotype" panose="02040502050505030304" pitchFamily="18" charset="0"/>
              </a:rPr>
              <a:t>, Yuan, and Zhong (2021)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13C46B-F050-8B05-58DA-6DAB3EF4F2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903470"/>
                <a:ext cx="10515600" cy="170433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400" dirty="0"/>
                  <a:t> be the total mass of element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There is a multi-way OCS such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is selected at least once w.p. at least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1−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4−2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13C46B-F050-8B05-58DA-6DAB3EF4F2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903470"/>
                <a:ext cx="10515600" cy="1704339"/>
              </a:xfrm>
              <a:blipFill>
                <a:blip r:embed="rId2"/>
                <a:stretch>
                  <a:fillRect l="-844" t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" name="Picture 79">
            <a:extLst>
              <a:ext uri="{FF2B5EF4-FFF2-40B4-BE49-F238E27FC236}">
                <a16:creationId xmlns:a16="http://schemas.microsoft.com/office/drawing/2014/main" id="{573B0A5A-32EB-4B62-952B-25BD6C3B4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165" y="1656376"/>
            <a:ext cx="7265670" cy="304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9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10FC-C54E-EB56-8A22-F6423E973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Online Correlated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9D06-B509-8EE4-EC77-32BCFC60D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80558" cy="466725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OCS is a more flexible way to design online matching algorithms</a:t>
            </a:r>
          </a:p>
          <a:p>
            <a:pPr lvl="1"/>
            <a:r>
              <a:rPr lang="en-US" dirty="0"/>
              <a:t>Edge-weighted matching with free disposal (a.k.a., Display Ads)</a:t>
            </a:r>
          </a:p>
          <a:p>
            <a:pPr lvl="1"/>
            <a:r>
              <a:rPr lang="en-US" dirty="0"/>
              <a:t>AdWords</a:t>
            </a:r>
          </a:p>
          <a:p>
            <a:pPr lvl="1"/>
            <a:r>
              <a:rPr lang="en-US" dirty="0"/>
              <a:t>Online stochastic matching (see Part II by </a:t>
            </a:r>
            <a:r>
              <a:rPr lang="en-US" dirty="0" err="1"/>
              <a:t>Zhihao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Reusable resources</a:t>
            </a:r>
          </a:p>
          <a:p>
            <a:pPr marL="804863" lvl="1" indent="0">
              <a:buNone/>
            </a:pPr>
            <a:r>
              <a:rPr lang="en-US" sz="2000" dirty="0">
                <a:solidFill>
                  <a:schemeClr val="accent3"/>
                </a:solidFill>
              </a:rPr>
              <a:t>Delong, Farhadi, </a:t>
            </a:r>
            <a:r>
              <a:rPr lang="en-US" sz="2000" dirty="0" err="1">
                <a:solidFill>
                  <a:schemeClr val="accent3"/>
                </a:solidFill>
              </a:rPr>
              <a:t>Niazadeh</a:t>
            </a:r>
            <a:r>
              <a:rPr lang="en-US" sz="2000" dirty="0">
                <a:solidFill>
                  <a:schemeClr val="accent3"/>
                </a:solidFill>
              </a:rPr>
              <a:t>, and Sivan (2022</a:t>
            </a:r>
            <a:r>
              <a:rPr lang="en-US" sz="2000" dirty="0"/>
              <a:t>), see also </a:t>
            </a:r>
            <a:r>
              <a:rPr lang="en-US" sz="2000" dirty="0" err="1">
                <a:solidFill>
                  <a:schemeClr val="accent3"/>
                </a:solidFill>
              </a:rPr>
              <a:t>Udwani</a:t>
            </a:r>
            <a:r>
              <a:rPr lang="en-US" sz="2000" dirty="0">
                <a:solidFill>
                  <a:schemeClr val="accent3"/>
                </a:solidFill>
              </a:rPr>
              <a:t> (2022)</a:t>
            </a:r>
          </a:p>
          <a:p>
            <a:pPr lvl="1"/>
            <a:r>
              <a:rPr lang="en-US" dirty="0"/>
              <a:t>Class fairness in online matching</a:t>
            </a:r>
          </a:p>
          <a:p>
            <a:pPr marL="804863" lvl="1" indent="0">
              <a:buNone/>
            </a:pPr>
            <a:r>
              <a:rPr lang="en-US" sz="2000" dirty="0">
                <a:solidFill>
                  <a:schemeClr val="accent3"/>
                </a:solidFill>
              </a:rPr>
              <a:t>Hosseini, Huang, Igarashi, and Shah (2023)</a:t>
            </a:r>
            <a:endParaRPr lang="en-US" dirty="0">
              <a:solidFill>
                <a:schemeClr val="accent3"/>
              </a:solidFill>
            </a:endParaRPr>
          </a:p>
          <a:p>
            <a:pPr>
              <a:spcBef>
                <a:spcPts val="1500"/>
              </a:spcBef>
            </a:pPr>
            <a:r>
              <a:rPr lang="en-US" sz="2400" dirty="0"/>
              <a:t>Still many open problems, some regarding basic definitions</a:t>
            </a:r>
          </a:p>
          <a:p>
            <a:pPr>
              <a:spcBef>
                <a:spcPts val="1500"/>
              </a:spcBef>
            </a:pPr>
            <a:r>
              <a:rPr lang="en-US" sz="2400" dirty="0"/>
              <a:t>See also another line of rounding algorithms for matching by David </a:t>
            </a:r>
            <a:r>
              <a:rPr lang="en-US" sz="2400" dirty="0" err="1"/>
              <a:t>Wajc</a:t>
            </a:r>
            <a:endParaRPr lang="en-US" sz="2400" dirty="0"/>
          </a:p>
          <a:p>
            <a:pPr marL="452438" indent="0">
              <a:spcBef>
                <a:spcPts val="400"/>
              </a:spcBef>
              <a:buNone/>
            </a:pPr>
            <a:r>
              <a:rPr lang="en-US" sz="2000" dirty="0">
                <a:solidFill>
                  <a:schemeClr val="accent3"/>
                </a:solidFill>
              </a:rPr>
              <a:t>Cohen and </a:t>
            </a:r>
            <a:r>
              <a:rPr lang="en-US" sz="2000" dirty="0" err="1">
                <a:solidFill>
                  <a:schemeClr val="accent3"/>
                </a:solidFill>
              </a:rPr>
              <a:t>Wajc</a:t>
            </a:r>
            <a:r>
              <a:rPr lang="en-US" sz="2000" dirty="0">
                <a:solidFill>
                  <a:schemeClr val="accent3"/>
                </a:solidFill>
              </a:rPr>
              <a:t> (2018)</a:t>
            </a:r>
            <a:endParaRPr lang="en-US" sz="2000" dirty="0"/>
          </a:p>
          <a:p>
            <a:pPr marL="452438" indent="0">
              <a:spcBef>
                <a:spcPts val="400"/>
              </a:spcBef>
              <a:buNone/>
            </a:pPr>
            <a:r>
              <a:rPr lang="en-US" sz="2000" dirty="0">
                <a:solidFill>
                  <a:schemeClr val="accent3"/>
                </a:solidFill>
              </a:rPr>
              <a:t>Buchbinder, </a:t>
            </a:r>
            <a:r>
              <a:rPr lang="en-US" sz="2000" dirty="0" err="1">
                <a:solidFill>
                  <a:schemeClr val="accent3"/>
                </a:solidFill>
              </a:rPr>
              <a:t>Naor</a:t>
            </a:r>
            <a:r>
              <a:rPr lang="en-US" sz="2000" dirty="0">
                <a:solidFill>
                  <a:schemeClr val="accent3"/>
                </a:solidFill>
              </a:rPr>
              <a:t>, and </a:t>
            </a:r>
            <a:r>
              <a:rPr lang="en-US" sz="2000" dirty="0" err="1">
                <a:solidFill>
                  <a:schemeClr val="accent3"/>
                </a:solidFill>
              </a:rPr>
              <a:t>Wajc</a:t>
            </a:r>
            <a:r>
              <a:rPr lang="en-US" sz="2000" dirty="0">
                <a:solidFill>
                  <a:schemeClr val="accent3"/>
                </a:solidFill>
              </a:rPr>
              <a:t> (2023)</a:t>
            </a:r>
          </a:p>
          <a:p>
            <a:pPr marL="452438" indent="0">
              <a:spcBef>
                <a:spcPts val="400"/>
              </a:spcBef>
              <a:buNone/>
            </a:pPr>
            <a:r>
              <a:rPr lang="en-US" sz="2000" dirty="0" err="1">
                <a:solidFill>
                  <a:schemeClr val="accent3"/>
                </a:solidFill>
              </a:rPr>
              <a:t>Naor</a:t>
            </a:r>
            <a:r>
              <a:rPr lang="en-US" sz="2000" dirty="0">
                <a:solidFill>
                  <a:schemeClr val="accent3"/>
                </a:solidFill>
              </a:rPr>
              <a:t>, Srinivasan, and </a:t>
            </a:r>
            <a:r>
              <a:rPr lang="en-US" sz="2000" dirty="0" err="1">
                <a:solidFill>
                  <a:schemeClr val="accent3"/>
                </a:solidFill>
              </a:rPr>
              <a:t>Wajc</a:t>
            </a:r>
            <a:r>
              <a:rPr lang="en-US" sz="2000" dirty="0">
                <a:solidFill>
                  <a:schemeClr val="accent3"/>
                </a:solidFill>
              </a:rPr>
              <a:t> (2023)</a:t>
            </a:r>
          </a:p>
        </p:txBody>
      </p:sp>
    </p:spTree>
    <p:extLst>
      <p:ext uri="{BB962C8B-B14F-4D97-AF65-F5344CB8AC3E}">
        <p14:creationId xmlns:p14="http://schemas.microsoft.com/office/powerpoint/2010/main" val="33200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95102-704A-0F65-6918-24A76218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0F4A-5030-B91D-900F-77BE560A3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85000"/>
                </a:schemeClr>
              </a:buClr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Basics of Online Matching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Online Correlated Selection</a:t>
            </a:r>
          </a:p>
          <a:p>
            <a:r>
              <a:rPr lang="en-US" b="1" dirty="0">
                <a:solidFill>
                  <a:schemeClr val="accent1"/>
                </a:solidFill>
              </a:rPr>
              <a:t>General Arrival Models</a:t>
            </a:r>
          </a:p>
          <a:p>
            <a:r>
              <a:rPr lang="en-US" dirty="0"/>
              <a:t>Other Progress and Outro</a:t>
            </a:r>
          </a:p>
        </p:txBody>
      </p:sp>
    </p:spTree>
    <p:extLst>
      <p:ext uri="{BB962C8B-B14F-4D97-AF65-F5344CB8AC3E}">
        <p14:creationId xmlns:p14="http://schemas.microsoft.com/office/powerpoint/2010/main" val="3713620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643D-DA84-6342-8A67-B97E867D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Ride Hailing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0BFBA18-9BBF-6C42-AEC6-389043CAEFE8}"/>
              </a:ext>
            </a:extLst>
          </p:cNvPr>
          <p:cNvGrpSpPr/>
          <p:nvPr/>
        </p:nvGrpSpPr>
        <p:grpSpPr>
          <a:xfrm>
            <a:off x="1620309" y="1782332"/>
            <a:ext cx="4475691" cy="3923856"/>
            <a:chOff x="4175828" y="2190876"/>
            <a:chExt cx="3613692" cy="3168138"/>
          </a:xfrm>
        </p:grpSpPr>
        <p:pic>
          <p:nvPicPr>
            <p:cNvPr id="3074" name="Picture 2" descr="Taxi Icons - Free Download, PNG and SVG">
              <a:extLst>
                <a:ext uri="{FF2B5EF4-FFF2-40B4-BE49-F238E27FC236}">
                  <a16:creationId xmlns:a16="http://schemas.microsoft.com/office/drawing/2014/main" id="{CEA2B803-4CC4-4F4C-BD01-42CD8EF3D3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5828" y="2190876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Taxi Icons - Free Download, PNG and SVG">
              <a:extLst>
                <a:ext uri="{FF2B5EF4-FFF2-40B4-BE49-F238E27FC236}">
                  <a16:creationId xmlns:a16="http://schemas.microsoft.com/office/drawing/2014/main" id="{B3CF1A8A-539F-BB42-9C00-BD5D1B008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5828" y="3066922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Taxi Icons - Free Download, PNG and SVG">
              <a:extLst>
                <a:ext uri="{FF2B5EF4-FFF2-40B4-BE49-F238E27FC236}">
                  <a16:creationId xmlns:a16="http://schemas.microsoft.com/office/drawing/2014/main" id="{325A8EC2-DEB0-F946-8786-94FB8DDF27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5828" y="3942968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Taxi Icons - Free Download, PNG and SVG">
              <a:extLst>
                <a:ext uri="{FF2B5EF4-FFF2-40B4-BE49-F238E27FC236}">
                  <a16:creationId xmlns:a16="http://schemas.microsoft.com/office/drawing/2014/main" id="{C31A6545-89D4-A545-9B41-FD101E0644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5828" y="4819014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ree Taxi Call icon | Taxi Call icons PNG, ICO or ICNS">
              <a:extLst>
                <a:ext uri="{FF2B5EF4-FFF2-40B4-BE49-F238E27FC236}">
                  <a16:creationId xmlns:a16="http://schemas.microsoft.com/office/drawing/2014/main" id="{537E3B41-0590-8545-8D25-F0E7445916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9520" y="2190876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Free Taxi Call icon | Taxi Call icons PNG, ICO or ICNS">
              <a:extLst>
                <a:ext uri="{FF2B5EF4-FFF2-40B4-BE49-F238E27FC236}">
                  <a16:creationId xmlns:a16="http://schemas.microsoft.com/office/drawing/2014/main" id="{98D11D7D-FA75-5240-9FC2-E69B494D4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9520" y="3066922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Free Taxi Call icon | Taxi Call icons PNG, ICO or ICNS">
              <a:extLst>
                <a:ext uri="{FF2B5EF4-FFF2-40B4-BE49-F238E27FC236}">
                  <a16:creationId xmlns:a16="http://schemas.microsoft.com/office/drawing/2014/main" id="{7FC71F75-5009-5242-8543-22C9E08D60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9520" y="3942968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Free Taxi Call icon | Taxi Call icons PNG, ICO or ICNS">
              <a:extLst>
                <a:ext uri="{FF2B5EF4-FFF2-40B4-BE49-F238E27FC236}">
                  <a16:creationId xmlns:a16="http://schemas.microsoft.com/office/drawing/2014/main" id="{F0ED3483-EFB7-4642-98F5-E49638DC30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9520" y="4819014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217E0B-5FE7-5545-9EBD-4A7AC3FF5B4F}"/>
                </a:ext>
              </a:extLst>
            </p:cNvPr>
            <p:cNvCxnSpPr>
              <a:cxnSpLocks/>
              <a:endCxn id="3076" idx="1"/>
            </p:cNvCxnSpPr>
            <p:nvPr/>
          </p:nvCxnSpPr>
          <p:spPr>
            <a:xfrm>
              <a:off x="4835888" y="2460876"/>
              <a:ext cx="2413632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F70F9F1-0078-014D-B874-4D6A6DA25D1C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4835888" y="2460876"/>
              <a:ext cx="2413632" cy="87604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D9CB173-3A8E-A04E-9ABF-6D068E9B8CE0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4835888" y="2460876"/>
              <a:ext cx="2413632" cy="17520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E8C6B46-423A-2E47-8CEC-9730B41C2E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5888" y="2460876"/>
              <a:ext cx="2413632" cy="262813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F50AA6F-0492-EE46-B6F4-9F428618413D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4835888" y="3336922"/>
              <a:ext cx="2413632" cy="87604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C7A847C-7AE5-B044-90FF-A7388D44FEDB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4835888" y="4212968"/>
              <a:ext cx="2413632" cy="87604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6D1079E-2902-4443-911B-CD0BF42BD726}"/>
                </a:ext>
              </a:extLst>
            </p:cNvPr>
            <p:cNvCxnSpPr>
              <a:cxnSpLocks/>
            </p:cNvCxnSpPr>
            <p:nvPr/>
          </p:nvCxnSpPr>
          <p:spPr>
            <a:xfrm>
              <a:off x="4835888" y="4212968"/>
              <a:ext cx="2413632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1D25B66-2D6C-C343-A742-732AC5F09783}"/>
              </a:ext>
            </a:extLst>
          </p:cNvPr>
          <p:cNvSpPr/>
          <p:nvPr/>
        </p:nvSpPr>
        <p:spPr>
          <a:xfrm>
            <a:off x="7033800" y="3482650"/>
            <a:ext cx="4320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714375" indent="-531813" algn="ctr"/>
            <a:r>
              <a:rPr lang="en-US" sz="2800" dirty="0">
                <a:latin typeface="Palatino Linotype" panose="02040502050505030304" pitchFamily="18" charset="0"/>
              </a:rPr>
              <a:t>Both sides are online</a:t>
            </a:r>
          </a:p>
        </p:txBody>
      </p:sp>
    </p:spTree>
    <p:extLst>
      <p:ext uri="{BB962C8B-B14F-4D97-AF65-F5344CB8AC3E}">
        <p14:creationId xmlns:p14="http://schemas.microsoft.com/office/powerpoint/2010/main" val="2360420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69843-1239-294C-84C1-7889F6A07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Ride Sharing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9FD6011-4304-2144-9F85-12EEBD011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260114" y="1829229"/>
            <a:ext cx="6333296" cy="4472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4" descr="Free Taxi Call icon | Taxi Call icons PNG, ICO or ICNS">
            <a:extLst>
              <a:ext uri="{FF2B5EF4-FFF2-40B4-BE49-F238E27FC236}">
                <a16:creationId xmlns:a16="http://schemas.microsoft.com/office/drawing/2014/main" id="{05BA225D-C15E-A647-AE31-228C93052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2352" y="34290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ree Taxi Call icon | Taxi Call icons PNG, ICO or ICNS">
            <a:extLst>
              <a:ext uri="{FF2B5EF4-FFF2-40B4-BE49-F238E27FC236}">
                <a16:creationId xmlns:a16="http://schemas.microsoft.com/office/drawing/2014/main" id="{CB69DF00-128E-0245-8083-93D7DD8CA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352" y="34290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ree Taxi Call icon | Taxi Call icons PNG, ICO or ICNS">
            <a:extLst>
              <a:ext uri="{FF2B5EF4-FFF2-40B4-BE49-F238E27FC236}">
                <a16:creationId xmlns:a16="http://schemas.microsoft.com/office/drawing/2014/main" id="{5358E262-D551-764A-914E-BAD6CB57A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9280" y="544343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ree Taxi Call icon | Taxi Call icons PNG, ICO or ICNS">
            <a:extLst>
              <a:ext uri="{FF2B5EF4-FFF2-40B4-BE49-F238E27FC236}">
                <a16:creationId xmlns:a16="http://schemas.microsoft.com/office/drawing/2014/main" id="{76F4C601-34A2-894E-9BF8-FD98DEBCA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8974" y="424109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ree Taxi Call icon | Taxi Call icons PNG, ICO or ICNS">
            <a:extLst>
              <a:ext uri="{FF2B5EF4-FFF2-40B4-BE49-F238E27FC236}">
                <a16:creationId xmlns:a16="http://schemas.microsoft.com/office/drawing/2014/main" id="{808CDBE8-6CC5-E349-8390-EB0F4F086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618826"/>
            <a:ext cx="54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ree Taxi Call icon | Taxi Call icons PNG, ICO or ICNS">
            <a:extLst>
              <a:ext uri="{FF2B5EF4-FFF2-40B4-BE49-F238E27FC236}">
                <a16:creationId xmlns:a16="http://schemas.microsoft.com/office/drawing/2014/main" id="{04D00C33-3FD7-0D4E-A40E-055CAA719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6503" y="3618826"/>
            <a:ext cx="54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ree Taxi Call icon | Taxi Call icons PNG, ICO or ICNS">
            <a:extLst>
              <a:ext uri="{FF2B5EF4-FFF2-40B4-BE49-F238E27FC236}">
                <a16:creationId xmlns:a16="http://schemas.microsoft.com/office/drawing/2014/main" id="{D5C7CD29-4385-FC4D-A418-D37258ED6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927" y="3525674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ree Taxi Call icon | Taxi Call icons PNG, ICO or ICNS">
            <a:extLst>
              <a:ext uri="{FF2B5EF4-FFF2-40B4-BE49-F238E27FC236}">
                <a16:creationId xmlns:a16="http://schemas.microsoft.com/office/drawing/2014/main" id="{1E2EFEC1-5C33-9348-9A5D-FE1693611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5832" y="517343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ree Taxi Call icon | Taxi Call icons PNG, ICO or ICNS">
            <a:extLst>
              <a:ext uri="{FF2B5EF4-FFF2-40B4-BE49-F238E27FC236}">
                <a16:creationId xmlns:a16="http://schemas.microsoft.com/office/drawing/2014/main" id="{20DBCDA5-A6AC-A546-B6C5-0757B079C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5526" y="517343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ree Taxi Call icon | Taxi Call icons PNG, ICO or ICNS">
            <a:extLst>
              <a:ext uri="{FF2B5EF4-FFF2-40B4-BE49-F238E27FC236}">
                <a16:creationId xmlns:a16="http://schemas.microsoft.com/office/drawing/2014/main" id="{8A1B7EE1-3720-8143-A5BB-AAC06AA28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2352" y="342132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ree Taxi Call icon | Taxi Call icons PNG, ICO or ICNS">
            <a:extLst>
              <a:ext uri="{FF2B5EF4-FFF2-40B4-BE49-F238E27FC236}">
                <a16:creationId xmlns:a16="http://schemas.microsoft.com/office/drawing/2014/main" id="{9AFE6D06-C386-C34B-879C-7B6F10961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6503" y="517343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Free Taxi Call icon | Taxi Call icons PNG, ICO or ICNS">
            <a:extLst>
              <a:ext uri="{FF2B5EF4-FFF2-40B4-BE49-F238E27FC236}">
                <a16:creationId xmlns:a16="http://schemas.microsoft.com/office/drawing/2014/main" id="{43C7E86E-934B-5E4E-982A-A34E17808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8974" y="308113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Free Taxi Call icon | Taxi Call icons PNG, ICO or ICNS">
            <a:extLst>
              <a:ext uri="{FF2B5EF4-FFF2-40B4-BE49-F238E27FC236}">
                <a16:creationId xmlns:a16="http://schemas.microsoft.com/office/drawing/2014/main" id="{FC5CFEC3-1EB9-9645-BC4C-25694E789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9951" y="307882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7801ECC-F991-9743-8874-97BE4DF79396}"/>
              </a:ext>
            </a:extLst>
          </p:cNvPr>
          <p:cNvSpPr/>
          <p:nvPr/>
        </p:nvSpPr>
        <p:spPr>
          <a:xfrm>
            <a:off x="7033800" y="3482650"/>
            <a:ext cx="4320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714375" indent="-531813" algn="ctr"/>
            <a:r>
              <a:rPr lang="en-US" sz="2800" dirty="0">
                <a:latin typeface="Palatino Linotype" panose="02040502050505030304" pitchFamily="18" charset="0"/>
              </a:rPr>
              <a:t>It is not even bipartite</a:t>
            </a:r>
          </a:p>
        </p:txBody>
      </p:sp>
    </p:spTree>
    <p:extLst>
      <p:ext uri="{BB962C8B-B14F-4D97-AF65-F5344CB8AC3E}">
        <p14:creationId xmlns:p14="http://schemas.microsoft.com/office/powerpoint/2010/main" val="3701682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E2D40A0-1B58-F37F-5F4F-C8F6FFE2CE0D}"/>
              </a:ext>
            </a:extLst>
          </p:cNvPr>
          <p:cNvGrpSpPr/>
          <p:nvPr/>
        </p:nvGrpSpPr>
        <p:grpSpPr>
          <a:xfrm>
            <a:off x="1236000" y="1989790"/>
            <a:ext cx="9720000" cy="2878420"/>
            <a:chOff x="787400" y="1595609"/>
            <a:chExt cx="9720000" cy="28784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DD7E4FA7-FD9A-8EF1-F641-1F150084D063}"/>
                    </a:ext>
                  </a:extLst>
                </p:cNvPr>
                <p:cNvSpPr/>
                <p:nvPr/>
              </p:nvSpPr>
              <p:spPr>
                <a:xfrm>
                  <a:off x="787400" y="1595609"/>
                  <a:ext cx="9720000" cy="104502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182563"/>
                  <a:r>
                    <a:rPr lang="en-HK" sz="2400" b="1" dirty="0">
                      <a:solidFill>
                        <a:schemeClr val="tx1"/>
                      </a:solidFill>
                      <a:effectLst/>
                      <a:latin typeface="Palatino Linotype" panose="02040502050505030304" pitchFamily="18" charset="0"/>
                    </a:rPr>
                    <a:t>Mehta’s Open Problems 19.</a:t>
                  </a:r>
                  <a:r>
                    <a:rPr lang="en-HK" sz="2400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rPr>
                    <a:t>  Can we beat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rPr>
                    <a:t> in a model of online matching with arrivals and departures?</a:t>
                  </a:r>
                  <a:endParaRPr lang="en-HK" sz="2400" dirty="0">
                    <a:solidFill>
                      <a:schemeClr val="tx1"/>
                    </a:solidFill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DD7E4FA7-FD9A-8EF1-F641-1F150084D0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400" y="1595609"/>
                  <a:ext cx="9720000" cy="104502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8B9F58-0556-5498-BB5B-9F271B5DACC2}"/>
                </a:ext>
              </a:extLst>
            </p:cNvPr>
            <p:cNvSpPr/>
            <p:nvPr/>
          </p:nvSpPr>
          <p:spPr>
            <a:xfrm>
              <a:off x="787400" y="3429000"/>
              <a:ext cx="9720000" cy="10450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en-HK" sz="2400" b="1" dirty="0">
                  <a:solidFill>
                    <a:schemeClr val="tx1"/>
                  </a:solidFill>
                  <a:effectLst/>
                  <a:latin typeface="Palatino Linotype" panose="02040502050505030304" pitchFamily="18" charset="0"/>
                </a:rPr>
                <a:t>Open Problem from Karp, Vazirani, and Vazirani (1990).</a:t>
              </a:r>
              <a:r>
                <a:rPr lang="en-HK" sz="2400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  </a:t>
              </a:r>
            </a:p>
            <a:p>
              <a:pPr marL="182563"/>
              <a:r>
                <a:rPr lang="en-US" sz="2400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Is Ranking optimal for non-bipartite graphs?</a:t>
              </a:r>
              <a:endParaRPr lang="en-HK" sz="24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9143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Fully Online Matching / Online Windowed Matching</a:t>
            </a:r>
            <a:br>
              <a:rPr lang="en-US" dirty="0"/>
            </a:br>
            <a:r>
              <a:rPr lang="en-US" sz="2700" dirty="0">
                <a:solidFill>
                  <a:schemeClr val="accent3"/>
                </a:solidFill>
              </a:rPr>
              <a:t>Huang, Kang, Tang, Wu, Zhang, and Zhu (2018)</a:t>
            </a:r>
            <a:br>
              <a:rPr lang="en-US" sz="2700" dirty="0">
                <a:solidFill>
                  <a:schemeClr val="accent3"/>
                </a:solidFill>
              </a:rPr>
            </a:br>
            <a:r>
              <a:rPr lang="en-US" sz="2700" dirty="0" err="1">
                <a:solidFill>
                  <a:schemeClr val="accent3"/>
                </a:solidFill>
              </a:rPr>
              <a:t>Ashlagi</a:t>
            </a:r>
            <a:r>
              <a:rPr lang="en-US" sz="2700" dirty="0">
                <a:solidFill>
                  <a:schemeClr val="accent3"/>
                </a:solidFill>
              </a:rPr>
              <a:t>, </a:t>
            </a:r>
            <a:r>
              <a:rPr lang="en-US" sz="2700" dirty="0" err="1">
                <a:solidFill>
                  <a:schemeClr val="accent3"/>
                </a:solidFill>
              </a:rPr>
              <a:t>Burq</a:t>
            </a:r>
            <a:r>
              <a:rPr lang="en-US" sz="2700" dirty="0">
                <a:solidFill>
                  <a:schemeClr val="accent3"/>
                </a:solidFill>
              </a:rPr>
              <a:t>, Dutta, </a:t>
            </a:r>
            <a:r>
              <a:rPr lang="en-US" sz="2700" dirty="0" err="1">
                <a:solidFill>
                  <a:schemeClr val="accent3"/>
                </a:solidFill>
              </a:rPr>
              <a:t>Jaillet</a:t>
            </a:r>
            <a:r>
              <a:rPr lang="en-US" sz="2700" dirty="0">
                <a:solidFill>
                  <a:schemeClr val="accent3"/>
                </a:solidFill>
              </a:rPr>
              <a:t>, </a:t>
            </a:r>
            <a:r>
              <a:rPr lang="en-US" sz="2700" dirty="0" err="1">
                <a:solidFill>
                  <a:schemeClr val="accent3"/>
                </a:solidFill>
              </a:rPr>
              <a:t>Saberi</a:t>
            </a:r>
            <a:r>
              <a:rPr lang="en-US" sz="2700" dirty="0">
                <a:solidFill>
                  <a:schemeClr val="accent3"/>
                </a:solidFill>
              </a:rPr>
              <a:t>, and </a:t>
            </a:r>
            <a:r>
              <a:rPr lang="en-US" sz="2700" dirty="0" err="1">
                <a:solidFill>
                  <a:schemeClr val="accent3"/>
                </a:solidFill>
              </a:rPr>
              <a:t>Sholley</a:t>
            </a:r>
            <a:r>
              <a:rPr lang="en-US" sz="2700" dirty="0">
                <a:solidFill>
                  <a:schemeClr val="accent3"/>
                </a:solidFill>
              </a:rPr>
              <a:t> (2019)</a:t>
            </a:r>
          </a:p>
        </p:txBody>
      </p:sp>
      <p:cxnSp>
        <p:nvCxnSpPr>
          <p:cNvPr id="14" name="Straight Connector 13"/>
          <p:cNvCxnSpPr>
            <a:cxnSpLocks/>
            <a:stCxn id="22" idx="4"/>
            <a:endCxn id="26" idx="0"/>
          </p:cNvCxnSpPr>
          <p:nvPr/>
        </p:nvCxnSpPr>
        <p:spPr>
          <a:xfrm>
            <a:off x="1340066" y="2594188"/>
            <a:ext cx="0" cy="1888206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  <a:stCxn id="24" idx="4"/>
            <a:endCxn id="28" idx="0"/>
          </p:cNvCxnSpPr>
          <p:nvPr/>
        </p:nvCxnSpPr>
        <p:spPr>
          <a:xfrm flipH="1">
            <a:off x="3012426" y="2583290"/>
            <a:ext cx="1672360" cy="1879497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  <a:stCxn id="24" idx="4"/>
            <a:endCxn id="26" idx="0"/>
          </p:cNvCxnSpPr>
          <p:nvPr/>
        </p:nvCxnSpPr>
        <p:spPr>
          <a:xfrm flipH="1">
            <a:off x="1340066" y="2583290"/>
            <a:ext cx="3344720" cy="1899104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D02E6C-BE25-4F93-A2DD-BDA396367807}"/>
              </a:ext>
            </a:extLst>
          </p:cNvPr>
          <p:cNvCxnSpPr>
            <a:cxnSpLocks/>
            <a:stCxn id="23" idx="4"/>
            <a:endCxn id="26" idx="0"/>
          </p:cNvCxnSpPr>
          <p:nvPr/>
        </p:nvCxnSpPr>
        <p:spPr>
          <a:xfrm flipH="1">
            <a:off x="1340066" y="2583290"/>
            <a:ext cx="1672360" cy="1899104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4">
            <a:extLst>
              <a:ext uri="{FF2B5EF4-FFF2-40B4-BE49-F238E27FC236}">
                <a16:creationId xmlns:a16="http://schemas.microsoft.com/office/drawing/2014/main" id="{6BB0F080-0489-444E-B2EC-D163138D190F}"/>
              </a:ext>
            </a:extLst>
          </p:cNvPr>
          <p:cNvSpPr/>
          <p:nvPr/>
        </p:nvSpPr>
        <p:spPr>
          <a:xfrm>
            <a:off x="1070066" y="2054188"/>
            <a:ext cx="540000" cy="54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4">
            <a:extLst>
              <a:ext uri="{FF2B5EF4-FFF2-40B4-BE49-F238E27FC236}">
                <a16:creationId xmlns:a16="http://schemas.microsoft.com/office/drawing/2014/main" id="{B79AB988-D876-44F9-BE5B-DEFB603B4AAC}"/>
              </a:ext>
            </a:extLst>
          </p:cNvPr>
          <p:cNvSpPr/>
          <p:nvPr/>
        </p:nvSpPr>
        <p:spPr>
          <a:xfrm>
            <a:off x="2742426" y="2043290"/>
            <a:ext cx="540000" cy="54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4">
            <a:extLst>
              <a:ext uri="{FF2B5EF4-FFF2-40B4-BE49-F238E27FC236}">
                <a16:creationId xmlns:a16="http://schemas.microsoft.com/office/drawing/2014/main" id="{5548B1CB-EFC8-432F-B9E4-5CE87B978353}"/>
              </a:ext>
            </a:extLst>
          </p:cNvPr>
          <p:cNvSpPr/>
          <p:nvPr/>
        </p:nvSpPr>
        <p:spPr>
          <a:xfrm>
            <a:off x="4414786" y="2043290"/>
            <a:ext cx="540000" cy="54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4">
            <a:extLst>
              <a:ext uri="{FF2B5EF4-FFF2-40B4-BE49-F238E27FC236}">
                <a16:creationId xmlns:a16="http://schemas.microsoft.com/office/drawing/2014/main" id="{0BDE742D-6FC5-4115-B89A-A03655442494}"/>
              </a:ext>
            </a:extLst>
          </p:cNvPr>
          <p:cNvSpPr/>
          <p:nvPr/>
        </p:nvSpPr>
        <p:spPr>
          <a:xfrm>
            <a:off x="1070066" y="4482394"/>
            <a:ext cx="540000" cy="54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Oval 4">
            <a:extLst>
              <a:ext uri="{FF2B5EF4-FFF2-40B4-BE49-F238E27FC236}">
                <a16:creationId xmlns:a16="http://schemas.microsoft.com/office/drawing/2014/main" id="{78E3A24D-8142-4C09-84A8-90B80865B164}"/>
              </a:ext>
            </a:extLst>
          </p:cNvPr>
          <p:cNvSpPr/>
          <p:nvPr/>
        </p:nvSpPr>
        <p:spPr>
          <a:xfrm>
            <a:off x="2742426" y="4462787"/>
            <a:ext cx="540000" cy="54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8">
            <a:extLst>
              <a:ext uri="{FF2B5EF4-FFF2-40B4-BE49-F238E27FC236}">
                <a16:creationId xmlns:a16="http://schemas.microsoft.com/office/drawing/2014/main" id="{8A0A0B1E-180B-4411-9418-75BF89CDBF4A}"/>
              </a:ext>
            </a:extLst>
          </p:cNvPr>
          <p:cNvCxnSpPr>
            <a:cxnSpLocks/>
            <a:stCxn id="24" idx="4"/>
            <a:endCxn id="18" idx="0"/>
          </p:cNvCxnSpPr>
          <p:nvPr/>
        </p:nvCxnSpPr>
        <p:spPr>
          <a:xfrm>
            <a:off x="4684786" y="2583290"/>
            <a:ext cx="0" cy="1879497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4">
            <a:extLst>
              <a:ext uri="{FF2B5EF4-FFF2-40B4-BE49-F238E27FC236}">
                <a16:creationId xmlns:a16="http://schemas.microsoft.com/office/drawing/2014/main" id="{70ACBAAB-81EA-4F23-9910-0DB26507A84F}"/>
              </a:ext>
            </a:extLst>
          </p:cNvPr>
          <p:cNvSpPr/>
          <p:nvPr/>
        </p:nvSpPr>
        <p:spPr>
          <a:xfrm>
            <a:off x="4414786" y="4462787"/>
            <a:ext cx="540000" cy="54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36">
            <a:extLst>
              <a:ext uri="{FF2B5EF4-FFF2-40B4-BE49-F238E27FC236}">
                <a16:creationId xmlns:a16="http://schemas.microsoft.com/office/drawing/2014/main" id="{10814CFA-D84A-C746-AD4F-24C7E3F51980}"/>
              </a:ext>
            </a:extLst>
          </p:cNvPr>
          <p:cNvCxnSpPr>
            <a:cxnSpLocks/>
            <a:stCxn id="16" idx="4"/>
            <a:endCxn id="18" idx="0"/>
          </p:cNvCxnSpPr>
          <p:nvPr/>
        </p:nvCxnSpPr>
        <p:spPr>
          <a:xfrm flipH="1">
            <a:off x="4684786" y="2583290"/>
            <a:ext cx="1726746" cy="1879497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4">
            <a:extLst>
              <a:ext uri="{FF2B5EF4-FFF2-40B4-BE49-F238E27FC236}">
                <a16:creationId xmlns:a16="http://schemas.microsoft.com/office/drawing/2014/main" id="{26AD9F1C-5DA7-A746-A73E-A33591A7F249}"/>
              </a:ext>
            </a:extLst>
          </p:cNvPr>
          <p:cNvSpPr/>
          <p:nvPr/>
        </p:nvSpPr>
        <p:spPr>
          <a:xfrm>
            <a:off x="6141532" y="2043290"/>
            <a:ext cx="540000" cy="54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32">
            <a:extLst>
              <a:ext uri="{FF2B5EF4-FFF2-40B4-BE49-F238E27FC236}">
                <a16:creationId xmlns:a16="http://schemas.microsoft.com/office/drawing/2014/main" id="{9AFBCDB9-6C36-4F4A-98AC-1CD052FF7D7D}"/>
              </a:ext>
            </a:extLst>
          </p:cNvPr>
          <p:cNvCxnSpPr>
            <a:cxnSpLocks/>
            <a:stCxn id="22" idx="4"/>
            <a:endCxn id="20" idx="0"/>
          </p:cNvCxnSpPr>
          <p:nvPr/>
        </p:nvCxnSpPr>
        <p:spPr>
          <a:xfrm>
            <a:off x="1340066" y="2594188"/>
            <a:ext cx="5071466" cy="1868599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4">
            <a:extLst>
              <a:ext uri="{FF2B5EF4-FFF2-40B4-BE49-F238E27FC236}">
                <a16:creationId xmlns:a16="http://schemas.microsoft.com/office/drawing/2014/main" id="{E0572190-1875-E843-86FC-12A5ED4EE52C}"/>
              </a:ext>
            </a:extLst>
          </p:cNvPr>
          <p:cNvSpPr/>
          <p:nvPr/>
        </p:nvSpPr>
        <p:spPr>
          <a:xfrm>
            <a:off x="6141532" y="4462787"/>
            <a:ext cx="540000" cy="54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12">
                <a:extLst>
                  <a:ext uri="{FF2B5EF4-FFF2-40B4-BE49-F238E27FC236}">
                    <a16:creationId xmlns:a16="http://schemas.microsoft.com/office/drawing/2014/main" id="{F42C1C62-7B78-324A-B6F5-3A9EA578262A}"/>
                  </a:ext>
                </a:extLst>
              </p:cNvPr>
              <p:cNvSpPr/>
              <p:nvPr/>
            </p:nvSpPr>
            <p:spPr>
              <a:xfrm>
                <a:off x="7146985" y="2078338"/>
                <a:ext cx="4206815" cy="2492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accent1"/>
                    </a:solidFill>
                    <a:latin typeface="Palatino Linotype" panose="02040502050505030304" pitchFamily="18" charset="0"/>
                  </a:rPr>
                  <a:t>Arrival</a:t>
                </a:r>
                <a:r>
                  <a:rPr lang="en-US" altLang="zh-CN" sz="2800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dirty="0">
                    <a:latin typeface="Palatino Linotype" panose="02040502050505030304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sz="2000" dirty="0">
                    <a:latin typeface="Palatino Linotype" panose="02040502050505030304" pitchFamily="18" charset="0"/>
                  </a:rPr>
                  <a:t>:</a:t>
                </a:r>
                <a:r>
                  <a:rPr lang="en-US" altLang="zh-CN" sz="2800" dirty="0">
                    <a:latin typeface="Palatino Linotype" panose="02040502050505030304" pitchFamily="18" charset="0"/>
                  </a:rPr>
                  <a:t> </a:t>
                </a:r>
              </a:p>
              <a:p>
                <a:r>
                  <a:rPr lang="en-US" altLang="zh-CN" sz="2000" dirty="0">
                    <a:latin typeface="Palatino Linotype" panose="02040502050505030304" pitchFamily="18" charset="0"/>
                  </a:rPr>
                  <a:t>Edges between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sz="2000" dirty="0">
                    <a:latin typeface="Palatino Linotype" panose="02040502050505030304" pitchFamily="18" charset="0"/>
                  </a:rPr>
                  <a:t> and previous vertices are revealed.</a:t>
                </a:r>
              </a:p>
              <a:p>
                <a:endParaRPr lang="en-US" altLang="zh-CN" sz="2000" dirty="0">
                  <a:latin typeface="Palatino Linotype" panose="02040502050505030304" pitchFamily="18" charset="0"/>
                </a:endParaRPr>
              </a:p>
              <a:p>
                <a:r>
                  <a:rPr lang="en-US" altLang="zh-CN" sz="2800" b="1" dirty="0">
                    <a:solidFill>
                      <a:schemeClr val="accent2"/>
                    </a:solidFill>
                    <a:latin typeface="Palatino Linotype" panose="02040502050505030304" pitchFamily="18" charset="0"/>
                  </a:rPr>
                  <a:t>Departure</a:t>
                </a:r>
                <a:r>
                  <a:rPr lang="en-US" altLang="zh-CN" sz="2000" dirty="0">
                    <a:solidFill>
                      <a:srgbClr val="CF3E3E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dirty="0">
                    <a:latin typeface="Palatino Linotype" panose="02040502050505030304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sz="2000" dirty="0">
                    <a:latin typeface="Palatino Linotype" panose="02040502050505030304" pitchFamily="18" charset="0"/>
                  </a:rPr>
                  <a:t>: </a:t>
                </a:r>
              </a:p>
              <a:p>
                <a:r>
                  <a:rPr lang="en-US" altLang="zh-CN" sz="2000" dirty="0">
                    <a:latin typeface="Palatino Linotype" panose="02040502050505030304" pitchFamily="18" charset="0"/>
                  </a:rPr>
                  <a:t>The last time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sz="2000" dirty="0">
                    <a:latin typeface="Palatino Linotype" panose="02040502050505030304" pitchFamily="18" charset="0"/>
                  </a:rPr>
                  <a:t> can be matched </a:t>
                </a:r>
              </a:p>
              <a:p>
                <a:r>
                  <a:rPr lang="en-US" altLang="zh-CN" sz="2000" dirty="0">
                    <a:latin typeface="Palatino Linotype" panose="02040502050505030304" pitchFamily="18" charset="0"/>
                  </a:rPr>
                  <a:t>(if not matched yet)</a:t>
                </a:r>
                <a:endParaRPr lang="zh-CN" altLang="en-US" sz="2000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25" name="矩形 12">
                <a:extLst>
                  <a:ext uri="{FF2B5EF4-FFF2-40B4-BE49-F238E27FC236}">
                    <a16:creationId xmlns:a16="http://schemas.microsoft.com/office/drawing/2014/main" id="{F42C1C62-7B78-324A-B6F5-3A9EA57826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985" y="2078338"/>
                <a:ext cx="4206815" cy="2492990"/>
              </a:xfrm>
              <a:prstGeom prst="rect">
                <a:avLst/>
              </a:prstGeom>
              <a:blipFill>
                <a:blip r:embed="rId3"/>
                <a:stretch>
                  <a:fillRect l="-3003" t="-2538"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9D1B5A-B74C-0E0C-8063-3FC6E3A58E67}"/>
              </a:ext>
            </a:extLst>
          </p:cNvPr>
          <p:cNvCxnSpPr>
            <a:stCxn id="26" idx="0"/>
            <a:endCxn id="23" idx="4"/>
          </p:cNvCxnSpPr>
          <p:nvPr/>
        </p:nvCxnSpPr>
        <p:spPr>
          <a:xfrm flipV="1">
            <a:off x="1340066" y="2583290"/>
            <a:ext cx="1672360" cy="1899104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9B7631-45F9-C785-15DA-3028877061D1}"/>
              </a:ext>
            </a:extLst>
          </p:cNvPr>
          <p:cNvCxnSpPr>
            <a:cxnSpLocks/>
            <a:stCxn id="18" idx="0"/>
            <a:endCxn id="24" idx="4"/>
          </p:cNvCxnSpPr>
          <p:nvPr/>
        </p:nvCxnSpPr>
        <p:spPr>
          <a:xfrm flipV="1">
            <a:off x="4684786" y="2583290"/>
            <a:ext cx="0" cy="187949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89D4A-D0B6-E46F-41F0-761379B09E09}"/>
              </a:ext>
            </a:extLst>
          </p:cNvPr>
          <p:cNvCxnSpPr>
            <a:cxnSpLocks/>
            <a:stCxn id="20" idx="0"/>
            <a:endCxn id="22" idx="4"/>
          </p:cNvCxnSpPr>
          <p:nvPr/>
        </p:nvCxnSpPr>
        <p:spPr>
          <a:xfrm flipH="1" flipV="1">
            <a:off x="1340066" y="2594188"/>
            <a:ext cx="5071466" cy="1868599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D1FE57F-82B4-BFA8-ACAF-D8BFEBF17ACB}"/>
              </a:ext>
            </a:extLst>
          </p:cNvPr>
          <p:cNvSpPr txBox="1"/>
          <p:nvPr/>
        </p:nvSpPr>
        <p:spPr>
          <a:xfrm>
            <a:off x="838200" y="5250496"/>
            <a:ext cx="1024147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Fully Online Matching</a:t>
            </a:r>
            <a:r>
              <a:rPr lang="en-US" sz="2400" dirty="0">
                <a:latin typeface="Palatino Linotype" panose="02040502050505030304" pitchFamily="18" charset="0"/>
              </a:rPr>
              <a:t>		Unweighted, arbitrary arrival/departure</a:t>
            </a:r>
          </a:p>
          <a:p>
            <a:pPr>
              <a:spcBef>
                <a:spcPts val="1200"/>
              </a:spcBef>
            </a:pPr>
            <a:r>
              <a:rPr lang="en-US" sz="2400" b="1" dirty="0">
                <a:latin typeface="Palatino Linotype" panose="02040502050505030304" pitchFamily="18" charset="0"/>
              </a:rPr>
              <a:t>Online Windowed Matching</a:t>
            </a:r>
            <a:r>
              <a:rPr lang="en-US" sz="2400" dirty="0">
                <a:latin typeface="Palatino Linotype" panose="02040502050505030304" pitchFamily="18" charset="0"/>
              </a:rPr>
              <a:t>	Edge-weighted, FIFO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1156C62-9A80-F362-7E0D-AE3C2F4302D0}"/>
              </a:ext>
            </a:extLst>
          </p:cNvPr>
          <p:cNvGrpSpPr/>
          <p:nvPr/>
        </p:nvGrpSpPr>
        <p:grpSpPr>
          <a:xfrm>
            <a:off x="1234919" y="2224947"/>
            <a:ext cx="5292000" cy="2611434"/>
            <a:chOff x="1234919" y="2224947"/>
            <a:chExt cx="5292000" cy="2611434"/>
          </a:xfrm>
        </p:grpSpPr>
        <p:sp>
          <p:nvSpPr>
            <p:cNvPr id="31" name="Alternate Process 30">
              <a:extLst>
                <a:ext uri="{FF2B5EF4-FFF2-40B4-BE49-F238E27FC236}">
                  <a16:creationId xmlns:a16="http://schemas.microsoft.com/office/drawing/2014/main" id="{7338D212-120F-0243-3285-56234D3449B7}"/>
                </a:ext>
              </a:extLst>
            </p:cNvPr>
            <p:cNvSpPr/>
            <p:nvPr/>
          </p:nvSpPr>
          <p:spPr>
            <a:xfrm rot="2509629">
              <a:off x="2104096" y="2240198"/>
              <a:ext cx="135072" cy="2596183"/>
            </a:xfrm>
            <a:prstGeom prst="flowChartAlternateProcess">
              <a:avLst/>
            </a:prstGeom>
            <a:solidFill>
              <a:srgbClr val="00B0F0">
                <a:alpha val="5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lternate Process 31">
              <a:extLst>
                <a:ext uri="{FF2B5EF4-FFF2-40B4-BE49-F238E27FC236}">
                  <a16:creationId xmlns:a16="http://schemas.microsoft.com/office/drawing/2014/main" id="{6A267DB8-67E5-1516-F9D5-DDACDE02261D}"/>
                </a:ext>
              </a:extLst>
            </p:cNvPr>
            <p:cNvSpPr/>
            <p:nvPr/>
          </p:nvSpPr>
          <p:spPr>
            <a:xfrm rot="2509629">
              <a:off x="3781069" y="2224947"/>
              <a:ext cx="135072" cy="2596183"/>
            </a:xfrm>
            <a:prstGeom prst="flowChartAlternateProcess">
              <a:avLst/>
            </a:prstGeom>
            <a:solidFill>
              <a:srgbClr val="00B0F0">
                <a:alpha val="5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lternate Process 32">
              <a:extLst>
                <a:ext uri="{FF2B5EF4-FFF2-40B4-BE49-F238E27FC236}">
                  <a16:creationId xmlns:a16="http://schemas.microsoft.com/office/drawing/2014/main" id="{5B253EE6-14EE-3462-3E73-0EE6B38CFE09}"/>
                </a:ext>
              </a:extLst>
            </p:cNvPr>
            <p:cNvSpPr/>
            <p:nvPr/>
          </p:nvSpPr>
          <p:spPr>
            <a:xfrm rot="2509629">
              <a:off x="5468237" y="2236366"/>
              <a:ext cx="135072" cy="2596183"/>
            </a:xfrm>
            <a:prstGeom prst="flowChartAlternateProcess">
              <a:avLst/>
            </a:prstGeom>
            <a:solidFill>
              <a:srgbClr val="00B0F0">
                <a:alpha val="5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lternate Process 33">
              <a:extLst>
                <a:ext uri="{FF2B5EF4-FFF2-40B4-BE49-F238E27FC236}">
                  <a16:creationId xmlns:a16="http://schemas.microsoft.com/office/drawing/2014/main" id="{22353127-4269-153E-A7F4-DB20B042C964}"/>
                </a:ext>
              </a:extLst>
            </p:cNvPr>
            <p:cNvSpPr/>
            <p:nvPr/>
          </p:nvSpPr>
          <p:spPr>
            <a:xfrm rot="17417086">
              <a:off x="3813383" y="899747"/>
              <a:ext cx="135072" cy="5292000"/>
            </a:xfrm>
            <a:prstGeom prst="flowChartAlternateProcess">
              <a:avLst/>
            </a:prstGeom>
            <a:solidFill>
              <a:srgbClr val="00B0F0">
                <a:alpha val="5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047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8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9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2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3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6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F4022"/>
                                      </p:to>
                                    </p:animClr>
                                    <p:set>
                                      <p:cBhvr>
                                        <p:cTn id="69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F4022"/>
                                      </p:to>
                                    </p:animClr>
                                    <p:set>
                                      <p:cBhvr>
                                        <p:cTn id="72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F4022"/>
                                      </p:to>
                                    </p:animClr>
                                    <p:set>
                                      <p:cBhvr>
                                        <p:cTn id="75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F4022"/>
                                      </p:to>
                                    </p:animClr>
                                    <p:set>
                                      <p:cBhvr>
                                        <p:cTn id="78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AB18D"/>
                                      </p:to>
                                    </p:animClr>
                                    <p:set>
                                      <p:cBhvr>
                                        <p:cTn id="85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AB18D"/>
                                      </p:to>
                                    </p:animClr>
                                    <p:set>
                                      <p:cBhvr>
                                        <p:cTn id="89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3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6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9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0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3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F4022"/>
                                      </p:to>
                                    </p:animClr>
                                    <p:set>
                                      <p:cBhvr>
                                        <p:cTn id="128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F4022"/>
                                      </p:to>
                                    </p:animClr>
                                    <p:set>
                                      <p:cBhvr>
                                        <p:cTn id="131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F4022"/>
                                      </p:to>
                                    </p:animClr>
                                    <p:set>
                                      <p:cBhvr>
                                        <p:cTn id="134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7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0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AB18D"/>
                                      </p:to>
                                    </p:animClr>
                                    <p:set>
                                      <p:cBhvr>
                                        <p:cTn id="145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AB18D"/>
                                      </p:to>
                                    </p:animClr>
                                    <p:set>
                                      <p:cBhvr>
                                        <p:cTn id="149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5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8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1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F4022"/>
                                      </p:to>
                                    </p:animClr>
                                    <p:set>
                                      <p:cBhvr>
                                        <p:cTn id="172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F4022"/>
                                      </p:to>
                                    </p:animClr>
                                    <p:set>
                                      <p:cBhvr>
                                        <p:cTn id="175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78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AB18D"/>
                                      </p:to>
                                    </p:animClr>
                                    <p:set>
                                      <p:cBhvr>
                                        <p:cTn id="183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AB18D"/>
                                      </p:to>
                                    </p:animClr>
                                    <p:set>
                                      <p:cBhvr>
                                        <p:cTn id="187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3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  <p:bldP spid="28" grpId="0" animBg="1"/>
      <p:bldP spid="18" grpId="0" animBg="1"/>
      <p:bldP spid="16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95102-704A-0F65-6918-24A76218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0F4A-5030-B91D-900F-77BE560A3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Basics of Online Matching</a:t>
            </a:r>
          </a:p>
          <a:p>
            <a:r>
              <a:rPr lang="en-US" dirty="0"/>
              <a:t>Online Correlated Selection</a:t>
            </a:r>
          </a:p>
          <a:p>
            <a:r>
              <a:rPr lang="en-US" dirty="0"/>
              <a:t>General Arrival Models</a:t>
            </a:r>
          </a:p>
          <a:p>
            <a:r>
              <a:rPr lang="en-US" dirty="0"/>
              <a:t>Other Progress and Outro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CD5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CD5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Fully Online Matching / Online Windowed Matching</a:t>
            </a:r>
            <a:br>
              <a:rPr lang="en-US" dirty="0"/>
            </a:br>
            <a:r>
              <a:rPr lang="en-US" sz="2700" dirty="0">
                <a:solidFill>
                  <a:schemeClr val="accent3"/>
                </a:solidFill>
              </a:rPr>
              <a:t>Huang, Kang, Tang, Wu, Zhang, and Zhu (2018)</a:t>
            </a:r>
            <a:br>
              <a:rPr lang="en-US" sz="2700" dirty="0">
                <a:solidFill>
                  <a:schemeClr val="accent3"/>
                </a:solidFill>
              </a:rPr>
            </a:br>
            <a:r>
              <a:rPr lang="en-US" sz="2700" dirty="0" err="1">
                <a:solidFill>
                  <a:schemeClr val="accent3"/>
                </a:solidFill>
              </a:rPr>
              <a:t>Ashlagi</a:t>
            </a:r>
            <a:r>
              <a:rPr lang="en-US" sz="2700" dirty="0">
                <a:solidFill>
                  <a:schemeClr val="accent3"/>
                </a:solidFill>
              </a:rPr>
              <a:t>, </a:t>
            </a:r>
            <a:r>
              <a:rPr lang="en-US" sz="2700" dirty="0" err="1">
                <a:solidFill>
                  <a:schemeClr val="accent3"/>
                </a:solidFill>
              </a:rPr>
              <a:t>Burq</a:t>
            </a:r>
            <a:r>
              <a:rPr lang="en-US" sz="2700" dirty="0">
                <a:solidFill>
                  <a:schemeClr val="accent3"/>
                </a:solidFill>
              </a:rPr>
              <a:t>, Dutta, </a:t>
            </a:r>
            <a:r>
              <a:rPr lang="en-US" sz="2700" dirty="0" err="1">
                <a:solidFill>
                  <a:schemeClr val="accent3"/>
                </a:solidFill>
              </a:rPr>
              <a:t>Jaillet</a:t>
            </a:r>
            <a:r>
              <a:rPr lang="en-US" sz="2700" dirty="0">
                <a:solidFill>
                  <a:schemeClr val="accent3"/>
                </a:solidFill>
              </a:rPr>
              <a:t>, </a:t>
            </a:r>
            <a:r>
              <a:rPr lang="en-US" sz="2700" dirty="0" err="1">
                <a:solidFill>
                  <a:schemeClr val="accent3"/>
                </a:solidFill>
              </a:rPr>
              <a:t>Saberi</a:t>
            </a:r>
            <a:r>
              <a:rPr lang="en-US" sz="2700" dirty="0">
                <a:solidFill>
                  <a:schemeClr val="accent3"/>
                </a:solidFill>
              </a:rPr>
              <a:t>, and </a:t>
            </a:r>
            <a:r>
              <a:rPr lang="en-US" sz="2700" dirty="0" err="1">
                <a:solidFill>
                  <a:schemeClr val="accent3"/>
                </a:solidFill>
              </a:rPr>
              <a:t>Sholley</a:t>
            </a:r>
            <a:r>
              <a:rPr lang="en-US" sz="2700" dirty="0">
                <a:solidFill>
                  <a:schemeClr val="accent3"/>
                </a:solidFill>
              </a:rPr>
              <a:t> (2019)</a:t>
            </a:r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zh-Hans" sz="2400" b="1" dirty="0"/>
                  <a:t>Assumption:</a:t>
                </a:r>
                <a:r>
                  <a:rPr lang="en-US" altLang="zh-Hans" sz="2400" dirty="0"/>
                  <a:t>  </a:t>
                </a:r>
                <a:r>
                  <a:rPr lang="en-HK" altLang="zh-Hans" sz="2400" dirty="0"/>
                  <a:t>Neighbours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Hans" sz="2400" dirty="0"/>
                  <a:t> arrive</a:t>
                </a:r>
                <a:r>
                  <a:rPr lang="zh-Hans" altLang="en-US" sz="2400" dirty="0"/>
                  <a:t> </a:t>
                </a:r>
                <a:r>
                  <a:rPr lang="en-US" altLang="zh-Hans" sz="2400" dirty="0"/>
                  <a:t>before</a:t>
                </a:r>
                <a:r>
                  <a:rPr lang="zh-Han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Hans" sz="2400" dirty="0"/>
                  <a:t>’s</a:t>
                </a:r>
                <a:r>
                  <a:rPr lang="zh-Hans" altLang="en-US" sz="2400" dirty="0"/>
                  <a:t> </a:t>
                </a:r>
                <a:r>
                  <a:rPr lang="en-US" altLang="zh-Hans" sz="2400" dirty="0"/>
                  <a:t>departure</a:t>
                </a:r>
                <a:endParaRPr lang="en-US" sz="2400" dirty="0"/>
              </a:p>
              <a:p>
                <a:pPr marL="449263" indent="-449263"/>
                <a:r>
                  <a:rPr lang="en-US" altLang="zh-Hans" sz="2400" dirty="0"/>
                  <a:t>E.g.,</a:t>
                </a:r>
                <a:r>
                  <a:rPr lang="zh-Hans" altLang="en-US" sz="2400" dirty="0"/>
                  <a:t> </a:t>
                </a:r>
                <a:r>
                  <a:rPr lang="en-US" altLang="zh-Hans" sz="2400" dirty="0"/>
                  <a:t>matched riders</a:t>
                </a:r>
                <a:r>
                  <a:rPr lang="zh-Hans" altLang="en-US" sz="2400" dirty="0"/>
                  <a:t> </a:t>
                </a:r>
                <a:r>
                  <a:rPr lang="en-US" altLang="zh-Hans" sz="2400" dirty="0"/>
                  <a:t>must</a:t>
                </a:r>
                <a:r>
                  <a:rPr lang="zh-Hans" altLang="en-US" sz="2400" dirty="0"/>
                  <a:t> </a:t>
                </a:r>
                <a:r>
                  <a:rPr lang="en-US" altLang="zh-Hans" sz="2400" dirty="0"/>
                  <a:t>have</a:t>
                </a:r>
                <a:r>
                  <a:rPr lang="zh-Hans" altLang="en-US" sz="2400" dirty="0"/>
                  <a:t> </a:t>
                </a:r>
                <a:r>
                  <a:rPr lang="en-US" altLang="zh-Hans" sz="2400" dirty="0"/>
                  <a:t>overlapping</a:t>
                </a:r>
                <a:r>
                  <a:rPr lang="zh-Hans" altLang="en-US" sz="2400" dirty="0"/>
                  <a:t> </a:t>
                </a:r>
                <a:r>
                  <a:rPr lang="en-US" altLang="zh-Hans" sz="2400" dirty="0"/>
                  <a:t>time</a:t>
                </a:r>
                <a:r>
                  <a:rPr lang="zh-Hans" altLang="en-US" sz="2400" dirty="0"/>
                  <a:t> </a:t>
                </a:r>
                <a:r>
                  <a:rPr lang="en-US" altLang="zh-Hans" sz="2400" dirty="0"/>
                  <a:t>windows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Generalize </a:t>
                </a:r>
                <a:r>
                  <a:rPr lang="en-US" sz="2400" b="1" dirty="0"/>
                  <a:t>Online Bipartite Matching</a:t>
                </a:r>
              </a:p>
              <a:p>
                <a:pPr marL="449263" indent="-449263"/>
                <a:r>
                  <a:rPr lang="en-US" sz="2400" dirty="0"/>
                  <a:t>Offline vertices arrive at the beginning and have deadlines at the end</a:t>
                </a:r>
              </a:p>
              <a:p>
                <a:pPr marL="449263" indent="-449263"/>
                <a:r>
                  <a:rPr lang="en-US" altLang="zh-CN" sz="2400" dirty="0"/>
                  <a:t>Online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vertices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have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deadlines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right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after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their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arrivals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b="1" dirty="0"/>
                  <a:t>Observation</a:t>
                </a:r>
                <a:r>
                  <a:rPr lang="en-US" sz="2400" dirty="0"/>
                  <a:t>:  Greedy algorithm is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-competitive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1744" b="-3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92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2">
                <a:extLst>
                  <a:ext uri="{FF2B5EF4-FFF2-40B4-BE49-F238E27FC236}">
                    <a16:creationId xmlns:a16="http://schemas.microsoft.com/office/drawing/2014/main" id="{577DEC8E-DCD0-4DB1-B39A-5E5C6F14CB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6079183"/>
                  </p:ext>
                </p:extLst>
              </p:nvPr>
            </p:nvGraphicFramePr>
            <p:xfrm>
              <a:off x="533848" y="541800"/>
              <a:ext cx="11124303" cy="5723334"/>
            </p:xfrm>
            <a:graphic>
              <a:graphicData uri="http://schemas.openxmlformats.org/drawingml/2006/table">
                <a:tbl>
                  <a:tblPr firstRow="1">
                    <a:tableStyleId>{E8B1032C-EA38-4F05-BA0D-38AFFFC7BED3}</a:tableStyleId>
                  </a:tblPr>
                  <a:tblGrid>
                    <a:gridCol w="2412552">
                      <a:extLst>
                        <a:ext uri="{9D8B030D-6E8A-4147-A177-3AD203B41FA5}">
                          <a16:colId xmlns:a16="http://schemas.microsoft.com/office/drawing/2014/main" val="1104738041"/>
                        </a:ext>
                      </a:extLst>
                    </a:gridCol>
                    <a:gridCol w="3973689">
                      <a:extLst>
                        <a:ext uri="{9D8B030D-6E8A-4147-A177-3AD203B41FA5}">
                          <a16:colId xmlns:a16="http://schemas.microsoft.com/office/drawing/2014/main" val="2380028568"/>
                        </a:ext>
                      </a:extLst>
                    </a:gridCol>
                    <a:gridCol w="2287172">
                      <a:extLst>
                        <a:ext uri="{9D8B030D-6E8A-4147-A177-3AD203B41FA5}">
                          <a16:colId xmlns:a16="http://schemas.microsoft.com/office/drawing/2014/main" val="2692406102"/>
                        </a:ext>
                      </a:extLst>
                    </a:gridCol>
                    <a:gridCol w="116840">
                      <a:extLst>
                        <a:ext uri="{9D8B030D-6E8A-4147-A177-3AD203B41FA5}">
                          <a16:colId xmlns:a16="http://schemas.microsoft.com/office/drawing/2014/main" val="248765512"/>
                        </a:ext>
                      </a:extLst>
                    </a:gridCol>
                    <a:gridCol w="2334050">
                      <a:extLst>
                        <a:ext uri="{9D8B030D-6E8A-4147-A177-3AD203B41FA5}">
                          <a16:colId xmlns:a16="http://schemas.microsoft.com/office/drawing/2014/main" val="2260793676"/>
                        </a:ext>
                      </a:extLst>
                    </a:gridCol>
                  </a:tblGrid>
                  <a:tr h="439516">
                    <a:tc rowSpan="2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Palatino Linotype" panose="02040502050505030304" pitchFamily="18" charset="0"/>
                            </a:rPr>
                            <a:t>Online Bipartite Matching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Palatino Linotype" panose="02040502050505030304" pitchFamily="18" charset="0"/>
                            </a:rPr>
                            <a:t>Fully Online Matching</a:t>
                          </a: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8902701"/>
                      </a:ext>
                    </a:extLst>
                  </a:tr>
                  <a:tr h="42381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Palatino Linotype" panose="02040502050505030304" pitchFamily="18" charset="0"/>
                            </a:rPr>
                            <a:t>Bipartite graph</a:t>
                          </a:r>
                        </a:p>
                      </a:txBody>
                      <a:tcPr>
                        <a:lnL w="254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General graph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Palatino Linotype" panose="02040502050505030304" pitchFamily="18" charset="0"/>
                            </a:rPr>
                            <a:t>General graph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8936286"/>
                      </a:ext>
                    </a:extLst>
                  </a:tr>
                  <a:tr h="97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Palatino Linotype" panose="02040502050505030304" pitchFamily="18" charset="0"/>
                            </a:rPr>
                            <a:t>Ranking</a:t>
                          </a:r>
                        </a:p>
                        <a:p>
                          <a:pPr algn="ctr"/>
                          <a:r>
                            <a:rPr lang="en-US" sz="2000" dirty="0">
                              <a:latin typeface="Palatino Linotype" panose="02040502050505030304" pitchFamily="18" charset="0"/>
                            </a:rPr>
                            <a:t>(Integral)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type m:val="skw"/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den>
                              </m:f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0.632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 </a:t>
                          </a:r>
                          <a:r>
                            <a:rPr lang="en-US" sz="2000" b="1" dirty="0">
                              <a:solidFill>
                                <a:schemeClr val="accent1"/>
                              </a:solidFill>
                              <a:latin typeface="Palatino Linotype" panose="02040502050505030304" pitchFamily="18" charset="0"/>
                            </a:rPr>
                            <a:t>(optimal)</a:t>
                          </a:r>
                        </a:p>
                        <a:p>
                          <a:pPr algn="ctr"/>
                          <a:r>
                            <a:rPr lang="en-US" sz="1800" dirty="0">
                              <a:solidFill>
                                <a:schemeClr val="accent3"/>
                              </a:solidFill>
                              <a:latin typeface="Palatino Linotype" panose="02040502050505030304" pitchFamily="18" charset="0"/>
                            </a:rPr>
                            <a:t>Karp, Vazirani, and Vazirani (1990)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dirty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≈0.567</m:t>
                              </m:r>
                            </m:oMath>
                          </a14:m>
                          <a:r>
                            <a:rPr lang="en-SG" sz="2000" baseline="0" dirty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 </a:t>
                          </a:r>
                          <a:r>
                            <a:rPr lang="en-SG" sz="2000" b="1" baseline="0" dirty="0">
                              <a:solidFill>
                                <a:schemeClr val="accent1"/>
                              </a:solidFill>
                              <a:latin typeface="Palatino Linotype" panose="02040502050505030304" pitchFamily="18" charset="0"/>
                            </a:rPr>
                            <a:t>(tight)</a:t>
                          </a:r>
                          <a:endParaRPr lang="en-SG" sz="2000" b="1" dirty="0">
                            <a:solidFill>
                              <a:schemeClr val="accent1"/>
                            </a:solidFill>
                            <a:latin typeface="Palatino Linotype" panose="02040502050505030304" pitchFamily="18" charset="0"/>
                          </a:endParaRPr>
                        </a:p>
                        <a:p>
                          <a:pPr algn="ctr"/>
                          <a:r>
                            <a:rPr lang="en-US" sz="1800" dirty="0">
                              <a:solidFill>
                                <a:schemeClr val="accent3"/>
                              </a:solidFill>
                              <a:latin typeface="Palatino Linotype" panose="02040502050505030304" pitchFamily="18" charset="0"/>
                            </a:rPr>
                            <a:t>Huang et al. (2019)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0.521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  <a:p>
                          <a:pPr algn="ctr"/>
                          <a:r>
                            <a:rPr lang="en-US" sz="2000" dirty="0">
                              <a:solidFill>
                                <a:schemeClr val="accent6"/>
                              </a:solidFill>
                            </a:rPr>
                            <a:t>[Huang et al., 2018]</a:t>
                          </a:r>
                          <a:endParaRPr lang="en-US" sz="18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0.521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Palatino Linotype" panose="02040502050505030304" pitchFamily="18" charset="0"/>
                          </a:endParaRPr>
                        </a:p>
                        <a:p>
                          <a:pPr algn="ctr"/>
                          <a:r>
                            <a:rPr lang="en-US" sz="1800" dirty="0">
                              <a:solidFill>
                                <a:schemeClr val="accent3"/>
                              </a:solidFill>
                              <a:latin typeface="Palatino Linotype" panose="02040502050505030304" pitchFamily="18" charset="0"/>
                            </a:rPr>
                            <a:t>Huang et al. (2018)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1716586"/>
                      </a:ext>
                    </a:extLst>
                  </a:tr>
                  <a:tr h="97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Palatino Linotype" panose="02040502050505030304" pitchFamily="18" charset="0"/>
                            </a:rPr>
                            <a:t>Water-filling</a:t>
                          </a:r>
                        </a:p>
                        <a:p>
                          <a:pPr algn="ctr"/>
                          <a:r>
                            <a:rPr lang="en-US" sz="2000" dirty="0">
                              <a:latin typeface="Palatino Linotype" panose="02040502050505030304" pitchFamily="18" charset="0"/>
                            </a:rPr>
                            <a:t>(Fractional)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type m:val="skw"/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den>
                              </m:f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0.632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 </a:t>
                          </a:r>
                          <a:r>
                            <a:rPr lang="en-US" sz="2000" b="1" dirty="0">
                              <a:solidFill>
                                <a:schemeClr val="accent1"/>
                              </a:solidFill>
                              <a:latin typeface="Palatino Linotype" panose="02040502050505030304" pitchFamily="18" charset="0"/>
                            </a:rPr>
                            <a:t>(optimal)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accent3"/>
                              </a:solidFill>
                              <a:latin typeface="Palatino Linotype" panose="02040502050505030304" pitchFamily="18" charset="0"/>
                              <a:ea typeface="+mn-ea"/>
                              <a:cs typeface="+mn-cs"/>
                            </a:rPr>
                            <a:t>Kalyanasundaram and Pruhs, (2020)</a:t>
                          </a:r>
                          <a:endParaRPr lang="en-US" sz="1800" dirty="0">
                            <a:solidFill>
                              <a:schemeClr val="accent3"/>
                            </a:solidFill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≈0.585</m:t>
                              </m:r>
                            </m:oMath>
                          </a14:m>
                          <a:r>
                            <a:rPr lang="en-SG" sz="2000" baseline="0" dirty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 </a:t>
                          </a:r>
                          <a:r>
                            <a:rPr lang="en-SG" sz="2000" b="1" baseline="0" dirty="0">
                              <a:solidFill>
                                <a:schemeClr val="accent1"/>
                              </a:solidFill>
                              <a:latin typeface="Palatino Linotype" panose="02040502050505030304" pitchFamily="18" charset="0"/>
                            </a:rPr>
                            <a:t>(tight)</a:t>
                          </a:r>
                          <a:endParaRPr lang="en-US" sz="2000" b="1" i="0" kern="1200" dirty="0">
                            <a:solidFill>
                              <a:schemeClr val="accent1"/>
                            </a:solidFill>
                            <a:effectLst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US" sz="1800" b="0" i="0" kern="1200" dirty="0">
                              <a:solidFill>
                                <a:schemeClr val="accent3"/>
                              </a:solidFill>
                              <a:effectLst/>
                              <a:latin typeface="Palatino Linotype" panose="02040502050505030304" pitchFamily="18" charset="0"/>
                              <a:ea typeface="+mn-ea"/>
                              <a:cs typeface="+mn-cs"/>
                            </a:rPr>
                            <a:t>Huang et al., (2019)</a:t>
                          </a:r>
                          <a:endParaRPr lang="en-US" sz="1800" dirty="0">
                            <a:solidFill>
                              <a:schemeClr val="accent3"/>
                            </a:solidFill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14899624"/>
                      </a:ext>
                    </a:extLst>
                  </a:tr>
                  <a:tr h="972000"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3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>
                            <a:solidFill>
                              <a:schemeClr val="accent3"/>
                            </a:solidFill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17265522"/>
                      </a:ext>
                    </a:extLst>
                  </a:tr>
                  <a:tr h="97200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3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10692524"/>
                      </a:ext>
                    </a:extLst>
                  </a:tr>
                  <a:tr h="97200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3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157756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2">
                <a:extLst>
                  <a:ext uri="{FF2B5EF4-FFF2-40B4-BE49-F238E27FC236}">
                    <a16:creationId xmlns:a16="http://schemas.microsoft.com/office/drawing/2014/main" id="{577DEC8E-DCD0-4DB1-B39A-5E5C6F14CB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6079183"/>
                  </p:ext>
                </p:extLst>
              </p:nvPr>
            </p:nvGraphicFramePr>
            <p:xfrm>
              <a:off x="533848" y="541800"/>
              <a:ext cx="11124303" cy="5723334"/>
            </p:xfrm>
            <a:graphic>
              <a:graphicData uri="http://schemas.openxmlformats.org/drawingml/2006/table">
                <a:tbl>
                  <a:tblPr firstRow="1">
                    <a:tableStyleId>{E8B1032C-EA38-4F05-BA0D-38AFFFC7BED3}</a:tableStyleId>
                  </a:tblPr>
                  <a:tblGrid>
                    <a:gridCol w="2412552">
                      <a:extLst>
                        <a:ext uri="{9D8B030D-6E8A-4147-A177-3AD203B41FA5}">
                          <a16:colId xmlns:a16="http://schemas.microsoft.com/office/drawing/2014/main" val="1104738041"/>
                        </a:ext>
                      </a:extLst>
                    </a:gridCol>
                    <a:gridCol w="3973689">
                      <a:extLst>
                        <a:ext uri="{9D8B030D-6E8A-4147-A177-3AD203B41FA5}">
                          <a16:colId xmlns:a16="http://schemas.microsoft.com/office/drawing/2014/main" val="2380028568"/>
                        </a:ext>
                      </a:extLst>
                    </a:gridCol>
                    <a:gridCol w="2287172">
                      <a:extLst>
                        <a:ext uri="{9D8B030D-6E8A-4147-A177-3AD203B41FA5}">
                          <a16:colId xmlns:a16="http://schemas.microsoft.com/office/drawing/2014/main" val="2692406102"/>
                        </a:ext>
                      </a:extLst>
                    </a:gridCol>
                    <a:gridCol w="116840">
                      <a:extLst>
                        <a:ext uri="{9D8B030D-6E8A-4147-A177-3AD203B41FA5}">
                          <a16:colId xmlns:a16="http://schemas.microsoft.com/office/drawing/2014/main" val="248765512"/>
                        </a:ext>
                      </a:extLst>
                    </a:gridCol>
                    <a:gridCol w="2334050">
                      <a:extLst>
                        <a:ext uri="{9D8B030D-6E8A-4147-A177-3AD203B41FA5}">
                          <a16:colId xmlns:a16="http://schemas.microsoft.com/office/drawing/2014/main" val="2260793676"/>
                        </a:ext>
                      </a:extLst>
                    </a:gridCol>
                  </a:tblGrid>
                  <a:tr h="439516">
                    <a:tc rowSpan="2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Palatino Linotype" panose="02040502050505030304" pitchFamily="18" charset="0"/>
                            </a:rPr>
                            <a:t>Online Bipartite Matching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Palatino Linotype" panose="02040502050505030304" pitchFamily="18" charset="0"/>
                            </a:rPr>
                            <a:t>Fully Online Matching</a:t>
                          </a: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8902701"/>
                      </a:ext>
                    </a:extLst>
                  </a:tr>
                  <a:tr h="42381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Palatino Linotype" panose="02040502050505030304" pitchFamily="18" charset="0"/>
                            </a:rPr>
                            <a:t>Bipartite graph</a:t>
                          </a:r>
                        </a:p>
                      </a:txBody>
                      <a:tcPr>
                        <a:lnL w="254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General graph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Palatino Linotype" panose="02040502050505030304" pitchFamily="18" charset="0"/>
                            </a:rPr>
                            <a:t>General graph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8936286"/>
                      </a:ext>
                    </a:extLst>
                  </a:tr>
                  <a:tr h="97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Palatino Linotype" panose="02040502050505030304" pitchFamily="18" charset="0"/>
                            </a:rPr>
                            <a:t>Ranking</a:t>
                          </a:r>
                        </a:p>
                        <a:p>
                          <a:pPr algn="ctr"/>
                          <a:r>
                            <a:rPr lang="en-US" sz="2000" dirty="0">
                              <a:latin typeface="Palatino Linotype" panose="02040502050505030304" pitchFamily="18" charset="0"/>
                            </a:rPr>
                            <a:t>(Integral)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1022" t="-89610" r="-119489" b="-40000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66667" t="-89610" r="-97884" b="-40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0.521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  <a:p>
                          <a:pPr algn="ctr"/>
                          <a:r>
                            <a:rPr lang="en-US" sz="2000" dirty="0">
                              <a:solidFill>
                                <a:schemeClr val="accent6"/>
                              </a:solidFill>
                            </a:rPr>
                            <a:t>[Huang et al., 2018]</a:t>
                          </a:r>
                          <a:endParaRPr lang="en-US" sz="18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6630" t="-89610" r="-543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1716586"/>
                      </a:ext>
                    </a:extLst>
                  </a:tr>
                  <a:tr h="97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Palatino Linotype" panose="02040502050505030304" pitchFamily="18" charset="0"/>
                            </a:rPr>
                            <a:t>Water-filling</a:t>
                          </a:r>
                        </a:p>
                        <a:p>
                          <a:pPr algn="ctr"/>
                          <a:r>
                            <a:rPr lang="en-US" sz="2000" dirty="0">
                              <a:latin typeface="Palatino Linotype" panose="02040502050505030304" pitchFamily="18" charset="0"/>
                            </a:rPr>
                            <a:t>(Fractional)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1022" t="-189610" r="-119489" b="-300000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35121" t="-189610" r="-268" b="-30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14899624"/>
                      </a:ext>
                    </a:extLst>
                  </a:tr>
                  <a:tr h="972000"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3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>
                            <a:solidFill>
                              <a:schemeClr val="accent3"/>
                            </a:solidFill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17265522"/>
                      </a:ext>
                    </a:extLst>
                  </a:tr>
                  <a:tr h="97200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3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10692524"/>
                      </a:ext>
                    </a:extLst>
                  </a:tr>
                  <a:tr h="97200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3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157756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EE0D834-D1BB-F4CD-9E49-AC10DC45E3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781269"/>
                  </p:ext>
                </p:extLst>
              </p:nvPr>
            </p:nvGraphicFramePr>
            <p:xfrm>
              <a:off x="533848" y="3335734"/>
              <a:ext cx="11124303" cy="972000"/>
            </p:xfrm>
            <a:graphic>
              <a:graphicData uri="http://schemas.openxmlformats.org/drawingml/2006/table">
                <a:tbl>
                  <a:tblPr firstRow="1">
                    <a:tableStyleId>{E8B1032C-EA38-4F05-BA0D-38AFFFC7BED3}</a:tableStyleId>
                  </a:tblPr>
                  <a:tblGrid>
                    <a:gridCol w="2412552">
                      <a:extLst>
                        <a:ext uri="{9D8B030D-6E8A-4147-A177-3AD203B41FA5}">
                          <a16:colId xmlns:a16="http://schemas.microsoft.com/office/drawing/2014/main" val="179595213"/>
                        </a:ext>
                      </a:extLst>
                    </a:gridCol>
                    <a:gridCol w="3973689">
                      <a:extLst>
                        <a:ext uri="{9D8B030D-6E8A-4147-A177-3AD203B41FA5}">
                          <a16:colId xmlns:a16="http://schemas.microsoft.com/office/drawing/2014/main" val="1606252499"/>
                        </a:ext>
                      </a:extLst>
                    </a:gridCol>
                    <a:gridCol w="4738062">
                      <a:extLst>
                        <a:ext uri="{9D8B030D-6E8A-4147-A177-3AD203B41FA5}">
                          <a16:colId xmlns:a16="http://schemas.microsoft.com/office/drawing/2014/main" val="1232341404"/>
                        </a:ext>
                      </a:extLst>
                    </a:gridCol>
                  </a:tblGrid>
                  <a:tr h="97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Palatino Linotype" panose="02040502050505030304" pitchFamily="18" charset="0"/>
                            </a:rPr>
                            <a:t>Hardness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1−</m:t>
                                </m:r>
                                <m:f>
                                  <m:fPr>
                                    <m:type m:val="skw"/>
                                    <m:ctrlPr>
                                      <a:rPr kumimoji="0" lang="en-US" sz="20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𝑒</m:t>
                                    </m:r>
                                  </m:den>
                                </m:f>
                                <m:r>
                                  <a:rPr kumimoji="0" lang="en-US" sz="2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≈0.632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kumimoji="0" lang="en-US" sz="18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accent3"/>
                                    </a:solidFill>
                                    <a:effectLst/>
                                    <a:uLnTx/>
                                    <a:uFillTx/>
                                    <a:latin typeface="Palatino Linotype" panose="02040502050505030304" pitchFamily="18" charset="0"/>
                                    <a:ea typeface="+mn-ea"/>
                                    <a:cs typeface="+mn-cs"/>
                                  </a:rPr>
                                  <m:t>Karp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8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accent3"/>
                                    </a:solidFill>
                                    <a:effectLst/>
                                    <a:uLnTx/>
                                    <a:uFillTx/>
                                    <a:latin typeface="Palatino Linotype" panose="020405020505050303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8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accent3"/>
                                    </a:solidFill>
                                    <a:effectLst/>
                                    <a:uLnTx/>
                                    <a:uFillTx/>
                                    <a:latin typeface="Palatino Linotype" panose="02040502050505030304" pitchFamily="18" charset="0"/>
                                    <a:ea typeface="+mn-ea"/>
                                    <a:cs typeface="+mn-cs"/>
                                  </a:rPr>
                                  <m:t>Vazirani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8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accent3"/>
                                    </a:solidFill>
                                    <a:effectLst/>
                                    <a:uLnTx/>
                                    <a:uFillTx/>
                                    <a:latin typeface="Palatino Linotype" panose="020405020505050303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8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accent3"/>
                                    </a:solidFill>
                                    <a:effectLst/>
                                    <a:uLnTx/>
                                    <a:uFillTx/>
                                    <a:latin typeface="Palatino Linotype" panose="02040502050505030304" pitchFamily="18" charset="0"/>
                                    <a:ea typeface="+mn-ea"/>
                                    <a:cs typeface="+mn-cs"/>
                                  </a:rPr>
                                  <m:t>and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8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accent3"/>
                                    </a:solidFill>
                                    <a:effectLst/>
                                    <a:uLnTx/>
                                    <a:uFillTx/>
                                    <a:latin typeface="Palatino Linotype" panose="020405020505050303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8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accent3"/>
                                    </a:solidFill>
                                    <a:effectLst/>
                                    <a:uLnTx/>
                                    <a:uFillTx/>
                                    <a:latin typeface="Palatino Linotype" panose="02040502050505030304" pitchFamily="18" charset="0"/>
                                    <a:ea typeface="+mn-ea"/>
                                    <a:cs typeface="+mn-cs"/>
                                  </a:rPr>
                                  <m:t>Vazirani</m:t>
                                </m:r>
                                <m:r>
                                  <m:rPr>
                                    <m:nor/>
                                  </m:rPr>
                                  <a:rPr kumimoji="0" lang="en-US" sz="18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accent3"/>
                                    </a:solidFill>
                                    <a:effectLst/>
                                    <a:uLnTx/>
                                    <a:uFillTx/>
                                    <a:latin typeface="Palatino Linotype" panose="02040502050505030304" pitchFamily="18" charset="0"/>
                                    <a:ea typeface="+mn-ea"/>
                                    <a:cs typeface="+mn-cs"/>
                                  </a:rPr>
                                  <m:t> (1990)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3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0.613&lt;1−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3"/>
                              </a:solidFill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  <a:ea typeface="+mn-ea"/>
                              <a:cs typeface="+mn-cs"/>
                            </a:rPr>
                            <a:t>Tang and Zhang (2022)</a:t>
                          </a:r>
                          <a:endParaRPr lang="en-US" sz="1800" dirty="0">
                            <a:solidFill>
                              <a:schemeClr val="accent3"/>
                            </a:solidFill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38237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EE0D834-D1BB-F4CD-9E49-AC10DC45E3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781269"/>
                  </p:ext>
                </p:extLst>
              </p:nvPr>
            </p:nvGraphicFramePr>
            <p:xfrm>
              <a:off x="533848" y="3335734"/>
              <a:ext cx="11124303" cy="972000"/>
            </p:xfrm>
            <a:graphic>
              <a:graphicData uri="http://schemas.openxmlformats.org/drawingml/2006/table">
                <a:tbl>
                  <a:tblPr firstRow="1">
                    <a:tableStyleId>{E8B1032C-EA38-4F05-BA0D-38AFFFC7BED3}</a:tableStyleId>
                  </a:tblPr>
                  <a:tblGrid>
                    <a:gridCol w="2412552">
                      <a:extLst>
                        <a:ext uri="{9D8B030D-6E8A-4147-A177-3AD203B41FA5}">
                          <a16:colId xmlns:a16="http://schemas.microsoft.com/office/drawing/2014/main" val="179595213"/>
                        </a:ext>
                      </a:extLst>
                    </a:gridCol>
                    <a:gridCol w="3973689">
                      <a:extLst>
                        <a:ext uri="{9D8B030D-6E8A-4147-A177-3AD203B41FA5}">
                          <a16:colId xmlns:a16="http://schemas.microsoft.com/office/drawing/2014/main" val="1606252499"/>
                        </a:ext>
                      </a:extLst>
                    </a:gridCol>
                    <a:gridCol w="4738062">
                      <a:extLst>
                        <a:ext uri="{9D8B030D-6E8A-4147-A177-3AD203B41FA5}">
                          <a16:colId xmlns:a16="http://schemas.microsoft.com/office/drawing/2014/main" val="1232341404"/>
                        </a:ext>
                      </a:extLst>
                    </a:gridCol>
                  </a:tblGrid>
                  <a:tr h="97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Palatino Linotype" panose="02040502050505030304" pitchFamily="18" charset="0"/>
                            </a:rPr>
                            <a:t>Hardness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1022" t="-51282" r="-119489" b="-56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35121" t="-51282" r="-268" b="-56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38237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5FC19C4-FCBF-8A8A-6AB4-E1C57EA055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5118024"/>
                  </p:ext>
                </p:extLst>
              </p:nvPr>
            </p:nvGraphicFramePr>
            <p:xfrm>
              <a:off x="533847" y="4319023"/>
              <a:ext cx="11124303" cy="1944000"/>
            </p:xfrm>
            <a:graphic>
              <a:graphicData uri="http://schemas.openxmlformats.org/drawingml/2006/table">
                <a:tbl>
                  <a:tblPr firstRow="1">
                    <a:tableStyleId>{E8B1032C-EA38-4F05-BA0D-38AFFFC7BED3}</a:tableStyleId>
                  </a:tblPr>
                  <a:tblGrid>
                    <a:gridCol w="2412552">
                      <a:extLst>
                        <a:ext uri="{9D8B030D-6E8A-4147-A177-3AD203B41FA5}">
                          <a16:colId xmlns:a16="http://schemas.microsoft.com/office/drawing/2014/main" val="2943541928"/>
                        </a:ext>
                      </a:extLst>
                    </a:gridCol>
                    <a:gridCol w="3973689">
                      <a:extLst>
                        <a:ext uri="{9D8B030D-6E8A-4147-A177-3AD203B41FA5}">
                          <a16:colId xmlns:a16="http://schemas.microsoft.com/office/drawing/2014/main" val="3932118723"/>
                        </a:ext>
                      </a:extLst>
                    </a:gridCol>
                    <a:gridCol w="2287172">
                      <a:extLst>
                        <a:ext uri="{9D8B030D-6E8A-4147-A177-3AD203B41FA5}">
                          <a16:colId xmlns:a16="http://schemas.microsoft.com/office/drawing/2014/main" val="3629594330"/>
                        </a:ext>
                      </a:extLst>
                    </a:gridCol>
                    <a:gridCol w="2450890">
                      <a:extLst>
                        <a:ext uri="{9D8B030D-6E8A-4147-A177-3AD203B41FA5}">
                          <a16:colId xmlns:a16="http://schemas.microsoft.com/office/drawing/2014/main" val="3569231580"/>
                        </a:ext>
                      </a:extLst>
                    </a:gridCol>
                  </a:tblGrid>
                  <a:tr h="97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Palatino Linotype" panose="02040502050505030304" pitchFamily="18" charset="0"/>
                            </a:rPr>
                            <a:t>Balanced Ranking</a:t>
                          </a:r>
                        </a:p>
                        <a:p>
                          <a:pPr algn="ctr"/>
                          <a:r>
                            <a:rPr lang="en-US" sz="2000" b="0" dirty="0">
                              <a:latin typeface="Palatino Linotype" panose="02040502050505030304" pitchFamily="18" charset="0"/>
                            </a:rPr>
                            <a:t>(Integral)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-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0.569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3"/>
                              </a:solidFill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  <a:ea typeface="+mn-ea"/>
                              <a:cs typeface="+mn-cs"/>
                            </a:rPr>
                            <a:t>Huang et al. (2020)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  <a:ea typeface="+mn-ea"/>
                              <a:cs typeface="+mn-cs"/>
                            </a:rPr>
                            <a:t>-</a:t>
                          </a:r>
                          <a:endParaRPr lang="en-US" sz="2000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78205"/>
                      </a:ext>
                    </a:extLst>
                  </a:tr>
                  <a:tr h="97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Palatino Linotype" panose="02040502050505030304" pitchFamily="18" charset="0"/>
                            </a:rPr>
                            <a:t>Eager Water-filling</a:t>
                          </a:r>
                        </a:p>
                        <a:p>
                          <a:pPr algn="ctr"/>
                          <a:r>
                            <a:rPr lang="en-US" sz="2000" dirty="0">
                              <a:latin typeface="Palatino Linotype" panose="02040502050505030304" pitchFamily="18" charset="0"/>
                            </a:rPr>
                            <a:t>(Fractional)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-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0.592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Palatino Linotype" panose="020405020505050303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3"/>
                              </a:solidFill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  <a:ea typeface="+mn-ea"/>
                              <a:cs typeface="+mn-cs"/>
                            </a:rPr>
                            <a:t>Huang et al. (2020)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6560420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5FC19C4-FCBF-8A8A-6AB4-E1C57EA055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5118024"/>
                  </p:ext>
                </p:extLst>
              </p:nvPr>
            </p:nvGraphicFramePr>
            <p:xfrm>
              <a:off x="533847" y="4319023"/>
              <a:ext cx="11124303" cy="1944000"/>
            </p:xfrm>
            <a:graphic>
              <a:graphicData uri="http://schemas.openxmlformats.org/drawingml/2006/table">
                <a:tbl>
                  <a:tblPr firstRow="1">
                    <a:tableStyleId>{E8B1032C-EA38-4F05-BA0D-38AFFFC7BED3}</a:tableStyleId>
                  </a:tblPr>
                  <a:tblGrid>
                    <a:gridCol w="2412552">
                      <a:extLst>
                        <a:ext uri="{9D8B030D-6E8A-4147-A177-3AD203B41FA5}">
                          <a16:colId xmlns:a16="http://schemas.microsoft.com/office/drawing/2014/main" val="2943541928"/>
                        </a:ext>
                      </a:extLst>
                    </a:gridCol>
                    <a:gridCol w="3973689">
                      <a:extLst>
                        <a:ext uri="{9D8B030D-6E8A-4147-A177-3AD203B41FA5}">
                          <a16:colId xmlns:a16="http://schemas.microsoft.com/office/drawing/2014/main" val="3932118723"/>
                        </a:ext>
                      </a:extLst>
                    </a:gridCol>
                    <a:gridCol w="2287172">
                      <a:extLst>
                        <a:ext uri="{9D8B030D-6E8A-4147-A177-3AD203B41FA5}">
                          <a16:colId xmlns:a16="http://schemas.microsoft.com/office/drawing/2014/main" val="3629594330"/>
                        </a:ext>
                      </a:extLst>
                    </a:gridCol>
                    <a:gridCol w="2450890">
                      <a:extLst>
                        <a:ext uri="{9D8B030D-6E8A-4147-A177-3AD203B41FA5}">
                          <a16:colId xmlns:a16="http://schemas.microsoft.com/office/drawing/2014/main" val="3569231580"/>
                        </a:ext>
                      </a:extLst>
                    </a:gridCol>
                  </a:tblGrid>
                  <a:tr h="97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Palatino Linotype" panose="02040502050505030304" pitchFamily="18" charset="0"/>
                            </a:rPr>
                            <a:t>Balanced Ranking</a:t>
                          </a:r>
                        </a:p>
                        <a:p>
                          <a:pPr algn="ctr"/>
                          <a:r>
                            <a:rPr lang="en-US" sz="2000" b="0" dirty="0">
                              <a:latin typeface="Palatino Linotype" panose="02040502050505030304" pitchFamily="18" charset="0"/>
                            </a:rPr>
                            <a:t>(Integral)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-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80000" t="-1299" r="-10777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Palatino Linotype" panose="02040502050505030304" pitchFamily="18" charset="0"/>
                              <a:ea typeface="+mn-ea"/>
                              <a:cs typeface="+mn-cs"/>
                            </a:rPr>
                            <a:t>-</a:t>
                          </a:r>
                          <a:endParaRPr lang="en-US" sz="2000" dirty="0">
                            <a:latin typeface="Palatino Linotype" panose="0204050205050503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78205"/>
                      </a:ext>
                    </a:extLst>
                  </a:tr>
                  <a:tr h="97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Palatino Linotype" panose="02040502050505030304" pitchFamily="18" charset="0"/>
                            </a:rPr>
                            <a:t>Eager Water-filling</a:t>
                          </a:r>
                        </a:p>
                        <a:p>
                          <a:pPr algn="ctr"/>
                          <a:r>
                            <a:rPr lang="en-US" sz="2000" dirty="0">
                              <a:latin typeface="Palatino Linotype" panose="02040502050505030304" pitchFamily="18" charset="0"/>
                            </a:rPr>
                            <a:t>(Fractional)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Palatino Linotype" panose="02040502050505030304" pitchFamily="18" charset="0"/>
                            </a:rPr>
                            <a:t>-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35121" t="-101299" r="-26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T w="12700" cmpd="sng">
                          <a:noFill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6560420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8267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Ranking in Fully Online Matching</a:t>
            </a:r>
            <a:endParaRPr lang="en-US" sz="2700" dirty="0">
              <a:solidFill>
                <a:schemeClr val="accent3"/>
              </a:solidFill>
            </a:endParaRPr>
          </a:p>
        </p:txBody>
      </p:sp>
      <p:cxnSp>
        <p:nvCxnSpPr>
          <p:cNvPr id="14" name="Straight Connector 13"/>
          <p:cNvCxnSpPr>
            <a:cxnSpLocks/>
            <a:stCxn id="22" idx="4"/>
            <a:endCxn id="26" idx="0"/>
          </p:cNvCxnSpPr>
          <p:nvPr/>
        </p:nvCxnSpPr>
        <p:spPr>
          <a:xfrm>
            <a:off x="1340066" y="3022450"/>
            <a:ext cx="0" cy="1888206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  <a:stCxn id="24" idx="4"/>
            <a:endCxn id="26" idx="0"/>
          </p:cNvCxnSpPr>
          <p:nvPr/>
        </p:nvCxnSpPr>
        <p:spPr>
          <a:xfrm flipH="1">
            <a:off x="1340066" y="3011552"/>
            <a:ext cx="3344720" cy="1899104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D02E6C-BE25-4F93-A2DD-BDA396367807}"/>
              </a:ext>
            </a:extLst>
          </p:cNvPr>
          <p:cNvCxnSpPr>
            <a:cxnSpLocks/>
            <a:stCxn id="23" idx="4"/>
            <a:endCxn id="26" idx="0"/>
          </p:cNvCxnSpPr>
          <p:nvPr/>
        </p:nvCxnSpPr>
        <p:spPr>
          <a:xfrm flipH="1">
            <a:off x="1340066" y="3011552"/>
            <a:ext cx="1672360" cy="1899104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4">
            <a:extLst>
              <a:ext uri="{FF2B5EF4-FFF2-40B4-BE49-F238E27FC236}">
                <a16:creationId xmlns:a16="http://schemas.microsoft.com/office/drawing/2014/main" id="{6BB0F080-0489-444E-B2EC-D163138D190F}"/>
              </a:ext>
            </a:extLst>
          </p:cNvPr>
          <p:cNvSpPr/>
          <p:nvPr/>
        </p:nvSpPr>
        <p:spPr>
          <a:xfrm>
            <a:off x="1070066" y="2482450"/>
            <a:ext cx="540000" cy="54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4">
            <a:extLst>
              <a:ext uri="{FF2B5EF4-FFF2-40B4-BE49-F238E27FC236}">
                <a16:creationId xmlns:a16="http://schemas.microsoft.com/office/drawing/2014/main" id="{B79AB988-D876-44F9-BE5B-DEFB603B4AAC}"/>
              </a:ext>
            </a:extLst>
          </p:cNvPr>
          <p:cNvSpPr/>
          <p:nvPr/>
        </p:nvSpPr>
        <p:spPr>
          <a:xfrm>
            <a:off x="2742426" y="2471552"/>
            <a:ext cx="540000" cy="54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4">
            <a:extLst>
              <a:ext uri="{FF2B5EF4-FFF2-40B4-BE49-F238E27FC236}">
                <a16:creationId xmlns:a16="http://schemas.microsoft.com/office/drawing/2014/main" id="{5548B1CB-EFC8-432F-B9E4-5CE87B978353}"/>
              </a:ext>
            </a:extLst>
          </p:cNvPr>
          <p:cNvSpPr/>
          <p:nvPr/>
        </p:nvSpPr>
        <p:spPr>
          <a:xfrm>
            <a:off x="4414786" y="2471552"/>
            <a:ext cx="540000" cy="54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4">
            <a:extLst>
              <a:ext uri="{FF2B5EF4-FFF2-40B4-BE49-F238E27FC236}">
                <a16:creationId xmlns:a16="http://schemas.microsoft.com/office/drawing/2014/main" id="{0BDE742D-6FC5-4115-B89A-A03655442494}"/>
              </a:ext>
            </a:extLst>
          </p:cNvPr>
          <p:cNvSpPr/>
          <p:nvPr/>
        </p:nvSpPr>
        <p:spPr>
          <a:xfrm>
            <a:off x="1070066" y="4910656"/>
            <a:ext cx="540000" cy="54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12">
                <a:extLst>
                  <a:ext uri="{FF2B5EF4-FFF2-40B4-BE49-F238E27FC236}">
                    <a16:creationId xmlns:a16="http://schemas.microsoft.com/office/drawing/2014/main" id="{F42C1C62-7B78-324A-B6F5-3A9EA578262A}"/>
                  </a:ext>
                </a:extLst>
              </p:cNvPr>
              <p:cNvSpPr/>
              <p:nvPr/>
            </p:nvSpPr>
            <p:spPr>
              <a:xfrm>
                <a:off x="7146985" y="2506600"/>
                <a:ext cx="4206815" cy="2185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accent1"/>
                    </a:solidFill>
                    <a:latin typeface="Palatino Linotype" panose="02040502050505030304" pitchFamily="18" charset="0"/>
                  </a:rPr>
                  <a:t>Arrival</a:t>
                </a:r>
                <a:r>
                  <a:rPr lang="en-US" altLang="zh-CN" sz="2800" dirty="0"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dirty="0">
                    <a:latin typeface="Palatino Linotype" panose="02040502050505030304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sz="2000" dirty="0">
                    <a:latin typeface="Palatino Linotype" panose="02040502050505030304" pitchFamily="18" charset="0"/>
                  </a:rPr>
                  <a:t>:</a:t>
                </a:r>
                <a:r>
                  <a:rPr lang="en-US" altLang="zh-CN" sz="2800" dirty="0">
                    <a:latin typeface="Palatino Linotype" panose="0204050205050503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sz="2000" dirty="0">
                    <a:latin typeface="Palatino Linotype" panose="02040502050505030304" pitchFamily="18" charset="0"/>
                  </a:rPr>
                  <a:t> draws rank/quantile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∈[0, 1]</m:t>
                    </m:r>
                  </m:oMath>
                </a14:m>
                <a:endParaRPr lang="en-US" altLang="zh-CN" sz="2000" dirty="0">
                  <a:latin typeface="Palatino Linotype" panose="02040502050505030304" pitchFamily="18" charset="0"/>
                </a:endParaRPr>
              </a:p>
              <a:p>
                <a:r>
                  <a:rPr lang="en-US" altLang="zh-CN" sz="2000" dirty="0">
                    <a:latin typeface="Palatino Linotype" panose="02040502050505030304" pitchFamily="18" charset="0"/>
                  </a:rPr>
                  <a:t>and sets price</a:t>
                </a:r>
                <a:r>
                  <a:rPr lang="en-US" altLang="zh-CN" sz="2000" i="1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000" dirty="0">
                  <a:latin typeface="Palatino Linotype" panose="02040502050505030304" pitchFamily="18" charset="0"/>
                </a:endParaRPr>
              </a:p>
              <a:p>
                <a:endParaRPr lang="en-US" altLang="zh-CN" sz="2000" dirty="0">
                  <a:latin typeface="Palatino Linotype" panose="02040502050505030304" pitchFamily="18" charset="0"/>
                </a:endParaRPr>
              </a:p>
              <a:p>
                <a:r>
                  <a:rPr lang="en-US" altLang="zh-CN" sz="2800" b="1" dirty="0">
                    <a:solidFill>
                      <a:schemeClr val="accent2"/>
                    </a:solidFill>
                    <a:latin typeface="Palatino Linotype" panose="02040502050505030304" pitchFamily="18" charset="0"/>
                  </a:rPr>
                  <a:t>Departure</a:t>
                </a:r>
                <a:r>
                  <a:rPr lang="en-US" altLang="zh-CN" sz="2000" dirty="0">
                    <a:solidFill>
                      <a:srgbClr val="CF3E3E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lang="en-US" altLang="zh-CN" sz="2000" dirty="0">
                    <a:latin typeface="Palatino Linotype" panose="02040502050505030304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sz="2000" dirty="0">
                    <a:latin typeface="Palatino Linotype" panose="02040502050505030304" pitchFamily="18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sz="2000" dirty="0">
                    <a:latin typeface="Palatino Linotype" panose="02040502050505030304" pitchFamily="18" charset="0"/>
                  </a:rPr>
                  <a:t> picks best offer</a:t>
                </a:r>
                <a:endParaRPr lang="zh-CN" altLang="en-US" sz="2000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25" name="矩形 12">
                <a:extLst>
                  <a:ext uri="{FF2B5EF4-FFF2-40B4-BE49-F238E27FC236}">
                    <a16:creationId xmlns:a16="http://schemas.microsoft.com/office/drawing/2014/main" id="{F42C1C62-7B78-324A-B6F5-3A9EA57826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985" y="2506600"/>
                <a:ext cx="4206815" cy="2185214"/>
              </a:xfrm>
              <a:prstGeom prst="rect">
                <a:avLst/>
              </a:prstGeom>
              <a:blipFill>
                <a:blip r:embed="rId3"/>
                <a:stretch>
                  <a:fillRect l="-3003" t="-2890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9D1B5A-B74C-0E0C-8063-3FC6E3A58E67}"/>
              </a:ext>
            </a:extLst>
          </p:cNvPr>
          <p:cNvCxnSpPr>
            <a:stCxn id="26" idx="0"/>
            <a:endCxn id="23" idx="4"/>
          </p:cNvCxnSpPr>
          <p:nvPr/>
        </p:nvCxnSpPr>
        <p:spPr>
          <a:xfrm flipV="1">
            <a:off x="1340066" y="3011552"/>
            <a:ext cx="1672360" cy="1899104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4C74620-C83C-08C1-6D6E-EE0594BDFF25}"/>
              </a:ext>
            </a:extLst>
          </p:cNvPr>
          <p:cNvSpPr txBox="1"/>
          <p:nvPr/>
        </p:nvSpPr>
        <p:spPr>
          <a:xfrm>
            <a:off x="1023311" y="1929793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  <a:cs typeface="Arial" panose="020B0604020202020204" pitchFamily="34" charset="0"/>
              </a:rPr>
              <a:t>$0.4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41496-4BB4-3B58-AB94-88FEDF6DA2EA}"/>
              </a:ext>
            </a:extLst>
          </p:cNvPr>
          <p:cNvSpPr txBox="1"/>
          <p:nvPr/>
        </p:nvSpPr>
        <p:spPr>
          <a:xfrm>
            <a:off x="959190" y="5592305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  <a:cs typeface="Arial" panose="020B0604020202020204" pitchFamily="34" charset="0"/>
              </a:rPr>
              <a:t>$0.65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EE1F67-AB1D-C2B1-0D78-9C382FBAC4C9}"/>
              </a:ext>
            </a:extLst>
          </p:cNvPr>
          <p:cNvSpPr txBox="1"/>
          <p:nvPr/>
        </p:nvSpPr>
        <p:spPr>
          <a:xfrm>
            <a:off x="2631552" y="1930134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  <a:cs typeface="Arial" panose="020B0604020202020204" pitchFamily="34" charset="0"/>
              </a:rPr>
              <a:t>$0.25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A91CD5-4703-90AE-7A33-C3E6A975C3F4}"/>
              </a:ext>
            </a:extLst>
          </p:cNvPr>
          <p:cNvSpPr txBox="1"/>
          <p:nvPr/>
        </p:nvSpPr>
        <p:spPr>
          <a:xfrm>
            <a:off x="4368032" y="1929793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  <a:cs typeface="Arial" panose="020B0604020202020204" pitchFamily="34" charset="0"/>
              </a:rPr>
              <a:t>$0.8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E7945-7AA7-CD16-0EA4-1E55C9CB6476}"/>
              </a:ext>
            </a:extLst>
          </p:cNvPr>
          <p:cNvSpPr txBox="1"/>
          <p:nvPr/>
        </p:nvSpPr>
        <p:spPr>
          <a:xfrm>
            <a:off x="959190" y="5591964"/>
            <a:ext cx="7617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  <a:cs typeface="Arial" panose="020B0604020202020204" pitchFamily="34" charset="0"/>
              </a:rPr>
              <a:t>$0.75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E535DA-43AA-CC8E-F5A1-D765A8CEA72D}"/>
              </a:ext>
            </a:extLst>
          </p:cNvPr>
          <p:cNvSpPr txBox="1"/>
          <p:nvPr/>
        </p:nvSpPr>
        <p:spPr>
          <a:xfrm>
            <a:off x="2631552" y="1929793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  <a:cs typeface="Arial" panose="020B0604020202020204" pitchFamily="34" charset="0"/>
              </a:rPr>
              <a:t>$0.25</a:t>
            </a:r>
          </a:p>
        </p:txBody>
      </p:sp>
    </p:spTree>
    <p:extLst>
      <p:ext uri="{BB962C8B-B14F-4D97-AF65-F5344CB8AC3E}">
        <p14:creationId xmlns:p14="http://schemas.microsoft.com/office/powerpoint/2010/main" val="223950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4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7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8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1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4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F4022"/>
                                      </p:to>
                                    </p:animClr>
                                    <p:set>
                                      <p:cBhvr>
                                        <p:cTn id="65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F4022"/>
                                      </p:to>
                                    </p:animClr>
                                    <p:set>
                                      <p:cBhvr>
                                        <p:cTn id="68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F4022"/>
                                      </p:to>
                                    </p:animClr>
                                    <p:set>
                                      <p:cBhvr>
                                        <p:cTn id="71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F4022"/>
                                      </p:to>
                                    </p:animClr>
                                    <p:set>
                                      <p:cBhvr>
                                        <p:cTn id="74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AB18D"/>
                                      </p:to>
                                    </p:animClr>
                                    <p:set>
                                      <p:cBhvr>
                                        <p:cTn id="81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AB18D"/>
                                      </p:to>
                                    </p:animClr>
                                    <p:set>
                                      <p:cBhvr>
                                        <p:cTn id="85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9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2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5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  <p:bldP spid="3" grpId="0"/>
      <p:bldP spid="4" grpId="0"/>
      <p:bldP spid="5" grpId="0"/>
      <p:bldP spid="7" grpId="0"/>
      <p:bldP spid="8" grpId="0" animBg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1EDE-B7C9-690A-20AF-CA185CF80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Online Matching on General Graphs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CF2219-6F0B-C038-312D-BD6C10802789}"/>
              </a:ext>
            </a:extLst>
          </p:cNvPr>
          <p:cNvGrpSpPr/>
          <p:nvPr/>
        </p:nvGrpSpPr>
        <p:grpSpPr>
          <a:xfrm>
            <a:off x="9160676" y="1505264"/>
            <a:ext cx="2193124" cy="3868261"/>
            <a:chOff x="8228324" y="1050661"/>
            <a:chExt cx="2193124" cy="3868261"/>
          </a:xfrm>
        </p:grpSpPr>
        <p:cxnSp>
          <p:nvCxnSpPr>
            <p:cNvPr id="7" name="Straight Connector 52">
              <a:extLst>
                <a:ext uri="{FF2B5EF4-FFF2-40B4-BE49-F238E27FC236}">
                  <a16:creationId xmlns:a16="http://schemas.microsoft.com/office/drawing/2014/main" id="{906AABA8-1DED-1338-EE57-8446E43E3C03}"/>
                </a:ext>
              </a:extLst>
            </p:cNvPr>
            <p:cNvCxnSpPr>
              <a:stCxn id="8" idx="2"/>
              <a:endCxn id="6" idx="6"/>
            </p:cNvCxnSpPr>
            <p:nvPr/>
          </p:nvCxnSpPr>
          <p:spPr>
            <a:xfrm flipH="1">
              <a:off x="8768324" y="1320661"/>
              <a:ext cx="1113124" cy="12330"/>
            </a:xfrm>
            <a:prstGeom prst="line">
              <a:avLst/>
            </a:prstGeom>
            <a:ln w="57150">
              <a:solidFill>
                <a:schemeClr val="accent3"/>
              </a:solidFill>
              <a:prstDash val="soli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59">
              <a:extLst>
                <a:ext uri="{FF2B5EF4-FFF2-40B4-BE49-F238E27FC236}">
                  <a16:creationId xmlns:a16="http://schemas.microsoft.com/office/drawing/2014/main" id="{041566C9-B3D7-3692-4BF9-7B6092EAA7BC}"/>
                </a:ext>
              </a:extLst>
            </p:cNvPr>
            <p:cNvCxnSpPr>
              <a:stCxn id="10" idx="2"/>
              <a:endCxn id="9" idx="6"/>
            </p:cNvCxnSpPr>
            <p:nvPr/>
          </p:nvCxnSpPr>
          <p:spPr>
            <a:xfrm flipH="1">
              <a:off x="8768324" y="2368750"/>
              <a:ext cx="1113124" cy="0"/>
            </a:xfrm>
            <a:prstGeom prst="line">
              <a:avLst/>
            </a:prstGeom>
            <a:ln w="57150">
              <a:solidFill>
                <a:schemeClr val="accent3"/>
              </a:solidFill>
              <a:prstDash val="soli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60">
              <a:extLst>
                <a:ext uri="{FF2B5EF4-FFF2-40B4-BE49-F238E27FC236}">
                  <a16:creationId xmlns:a16="http://schemas.microsoft.com/office/drawing/2014/main" id="{587E9E39-3F64-5535-93CD-20E07AB26716}"/>
                </a:ext>
              </a:extLst>
            </p:cNvPr>
            <p:cNvCxnSpPr>
              <a:stCxn id="8" idx="3"/>
              <a:endCxn id="9" idx="7"/>
            </p:cNvCxnSpPr>
            <p:nvPr/>
          </p:nvCxnSpPr>
          <p:spPr>
            <a:xfrm flipH="1">
              <a:off x="8689243" y="1511580"/>
              <a:ext cx="1271286" cy="666251"/>
            </a:xfrm>
            <a:prstGeom prst="line">
              <a:avLst/>
            </a:prstGeom>
            <a:ln w="57150">
              <a:solidFill>
                <a:schemeClr val="accent1"/>
              </a:solidFill>
              <a:prstDash val="solid"/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61">
              <a:extLst>
                <a:ext uri="{FF2B5EF4-FFF2-40B4-BE49-F238E27FC236}">
                  <a16:creationId xmlns:a16="http://schemas.microsoft.com/office/drawing/2014/main" id="{C774A140-EB42-616F-9CE4-4D823451BBF7}"/>
                </a:ext>
              </a:extLst>
            </p:cNvPr>
            <p:cNvCxnSpPr>
              <a:stCxn id="10" idx="3"/>
              <a:endCxn id="11" idx="7"/>
            </p:cNvCxnSpPr>
            <p:nvPr/>
          </p:nvCxnSpPr>
          <p:spPr>
            <a:xfrm flipH="1">
              <a:off x="8689243" y="2559669"/>
              <a:ext cx="1271286" cy="653921"/>
            </a:xfrm>
            <a:prstGeom prst="line">
              <a:avLst/>
            </a:prstGeom>
            <a:ln w="57150">
              <a:solidFill>
                <a:schemeClr val="accent1"/>
              </a:solidFill>
              <a:prstDash val="solid"/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65">
              <a:extLst>
                <a:ext uri="{FF2B5EF4-FFF2-40B4-BE49-F238E27FC236}">
                  <a16:creationId xmlns:a16="http://schemas.microsoft.com/office/drawing/2014/main" id="{9716163F-98E0-B596-2DF7-C5F7789D8C08}"/>
                </a:ext>
              </a:extLst>
            </p:cNvPr>
            <p:cNvCxnSpPr>
              <a:stCxn id="15" idx="2"/>
              <a:endCxn id="11" idx="6"/>
            </p:cNvCxnSpPr>
            <p:nvPr/>
          </p:nvCxnSpPr>
          <p:spPr>
            <a:xfrm flipH="1">
              <a:off x="8768324" y="3404509"/>
              <a:ext cx="1113124" cy="0"/>
            </a:xfrm>
            <a:prstGeom prst="line">
              <a:avLst/>
            </a:prstGeom>
            <a:ln w="57150">
              <a:solidFill>
                <a:schemeClr val="accent3"/>
              </a:solidFill>
              <a:prstDash val="soli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66">
              <a:extLst>
                <a:ext uri="{FF2B5EF4-FFF2-40B4-BE49-F238E27FC236}">
                  <a16:creationId xmlns:a16="http://schemas.microsoft.com/office/drawing/2014/main" id="{4FCA3193-1A50-C713-71D3-6DC6A0CE397B}"/>
                </a:ext>
              </a:extLst>
            </p:cNvPr>
            <p:cNvCxnSpPr>
              <a:stCxn id="15" idx="3"/>
              <a:endCxn id="16" idx="7"/>
            </p:cNvCxnSpPr>
            <p:nvPr/>
          </p:nvCxnSpPr>
          <p:spPr>
            <a:xfrm flipH="1">
              <a:off x="8689243" y="3595428"/>
              <a:ext cx="1271286" cy="653921"/>
            </a:xfrm>
            <a:prstGeom prst="line">
              <a:avLst/>
            </a:prstGeom>
            <a:ln w="57150">
              <a:solidFill>
                <a:schemeClr val="accent1"/>
              </a:solidFill>
              <a:prstDash val="solid"/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7851E3AA-8CE4-3B50-F7EC-3BC059591D5E}"/>
                </a:ext>
              </a:extLst>
            </p:cNvPr>
            <p:cNvSpPr/>
            <p:nvPr/>
          </p:nvSpPr>
          <p:spPr>
            <a:xfrm rot="5400000">
              <a:off x="9400091" y="4437540"/>
              <a:ext cx="4395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/>
                <a:t>…</a:t>
              </a:r>
              <a:endParaRPr lang="en-US" sz="28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1">
                  <a:extLst>
                    <a:ext uri="{FF2B5EF4-FFF2-40B4-BE49-F238E27FC236}">
                      <a16:creationId xmlns:a16="http://schemas.microsoft.com/office/drawing/2014/main" id="{FB9409B8-C6A8-FEAA-F2E7-D1F1B98D927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28324" y="1062991"/>
                  <a:ext cx="540000" cy="540000"/>
                </a:xfrm>
                <a:prstGeom prst="ellipse">
                  <a:avLst/>
                </a:prstGeom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US" sz="3600" b="1" dirty="0"/>
                </a:p>
              </p:txBody>
            </p:sp>
          </mc:Choice>
          <mc:Fallback xmlns="">
            <p:sp>
              <p:nvSpPr>
                <p:cNvPr id="6" name="Oval 51">
                  <a:extLst>
                    <a:ext uri="{FF2B5EF4-FFF2-40B4-BE49-F238E27FC236}">
                      <a16:creationId xmlns:a16="http://schemas.microsoft.com/office/drawing/2014/main" id="{FB9409B8-C6A8-FEAA-F2E7-D1F1B98D92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8324" y="1062991"/>
                  <a:ext cx="540000" cy="540000"/>
                </a:xfrm>
                <a:prstGeom prst="ellipse">
                  <a:avLst/>
                </a:prstGeom>
                <a:blipFill>
                  <a:blip r:embed="rId3"/>
                  <a:stretch>
                    <a:fillRect l="-29167" t="-4167" b="-31250"/>
                  </a:stretch>
                </a:blipFill>
                <a:ln w="571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53">
                  <a:extLst>
                    <a:ext uri="{FF2B5EF4-FFF2-40B4-BE49-F238E27FC236}">
                      <a16:creationId xmlns:a16="http://schemas.microsoft.com/office/drawing/2014/main" id="{7D74698C-CF27-C29A-A3A1-BD382C66E13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881448" y="1050661"/>
                  <a:ext cx="540000" cy="540000"/>
                </a:xfrm>
                <a:prstGeom prst="ellipse">
                  <a:avLst/>
                </a:prstGeom>
                <a:solidFill>
                  <a:schemeClr val="accent3"/>
                </a:soli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oMath>
                    </m:oMathPara>
                  </a14:m>
                  <a:endParaRPr lang="en-US" sz="3600" b="1" dirty="0"/>
                </a:p>
              </p:txBody>
            </p:sp>
          </mc:Choice>
          <mc:Fallback xmlns="">
            <p:sp>
              <p:nvSpPr>
                <p:cNvPr id="8" name="Oval 53">
                  <a:extLst>
                    <a:ext uri="{FF2B5EF4-FFF2-40B4-BE49-F238E27FC236}">
                      <a16:creationId xmlns:a16="http://schemas.microsoft.com/office/drawing/2014/main" id="{7D74698C-CF27-C29A-A3A1-BD382C66E1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1448" y="1050661"/>
                  <a:ext cx="540000" cy="540000"/>
                </a:xfrm>
                <a:prstGeom prst="ellipse">
                  <a:avLst/>
                </a:prstGeom>
                <a:blipFill>
                  <a:blip r:embed="rId4"/>
                  <a:stretch>
                    <a:fillRect l="-35417" t="-4167" b="-31250"/>
                  </a:stretch>
                </a:blipFill>
                <a:ln w="571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55">
              <a:extLst>
                <a:ext uri="{FF2B5EF4-FFF2-40B4-BE49-F238E27FC236}">
                  <a16:creationId xmlns:a16="http://schemas.microsoft.com/office/drawing/2014/main" id="{696B5385-9CD3-C598-034D-BDA61B7F6C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28324" y="2098750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/>
            </a:p>
          </p:txBody>
        </p:sp>
        <p:sp>
          <p:nvSpPr>
            <p:cNvPr id="10" name="Oval 56">
              <a:extLst>
                <a:ext uri="{FF2B5EF4-FFF2-40B4-BE49-F238E27FC236}">
                  <a16:creationId xmlns:a16="http://schemas.microsoft.com/office/drawing/2014/main" id="{1797597E-1BD5-F483-14F2-DF3B2F3525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1448" y="2098750"/>
              <a:ext cx="540000" cy="540000"/>
            </a:xfrm>
            <a:prstGeom prst="ellipse">
              <a:avLst/>
            </a:prstGeom>
            <a:solidFill>
              <a:schemeClr val="accent3"/>
            </a:solidFill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/>
            </a:p>
          </p:txBody>
        </p:sp>
        <p:sp>
          <p:nvSpPr>
            <p:cNvPr id="11" name="Oval 57">
              <a:extLst>
                <a:ext uri="{FF2B5EF4-FFF2-40B4-BE49-F238E27FC236}">
                  <a16:creationId xmlns:a16="http://schemas.microsoft.com/office/drawing/2014/main" id="{642E33FB-96EF-57F1-D5BE-75D15CEB8C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28324" y="3134509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63">
                  <a:extLst>
                    <a:ext uri="{FF2B5EF4-FFF2-40B4-BE49-F238E27FC236}">
                      <a16:creationId xmlns:a16="http://schemas.microsoft.com/office/drawing/2014/main" id="{6B51FDC2-67BB-DB77-3EDD-9917A004DEE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881448" y="3134509"/>
                  <a:ext cx="540000" cy="540000"/>
                </a:xfrm>
                <a:prstGeom prst="ellipse">
                  <a:avLst/>
                </a:prstGeom>
                <a:solidFill>
                  <a:schemeClr val="accent3"/>
                </a:soli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3600" b="1" dirty="0"/>
                </a:p>
              </p:txBody>
            </p:sp>
          </mc:Choice>
          <mc:Fallback xmlns="">
            <p:sp>
              <p:nvSpPr>
                <p:cNvPr id="15" name="Oval 63">
                  <a:extLst>
                    <a:ext uri="{FF2B5EF4-FFF2-40B4-BE49-F238E27FC236}">
                      <a16:creationId xmlns:a16="http://schemas.microsoft.com/office/drawing/2014/main" id="{6B51FDC2-67BB-DB77-3EDD-9917A004DE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1448" y="3134509"/>
                  <a:ext cx="540000" cy="540000"/>
                </a:xfrm>
                <a:prstGeom prst="ellipse">
                  <a:avLst/>
                </a:prstGeom>
                <a:blipFill>
                  <a:blip r:embed="rId5"/>
                  <a:stretch>
                    <a:fillRect l="-6250" t="-4167" b="-31250"/>
                  </a:stretch>
                </a:blipFill>
                <a:ln w="571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64">
                  <a:extLst>
                    <a:ext uri="{FF2B5EF4-FFF2-40B4-BE49-F238E27FC236}">
                      <a16:creationId xmlns:a16="http://schemas.microsoft.com/office/drawing/2014/main" id="{24128398-4BB6-1BFB-A052-B0568074458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28324" y="4170268"/>
                  <a:ext cx="540000" cy="540000"/>
                </a:xfrm>
                <a:prstGeom prst="ellipse">
                  <a:avLst/>
                </a:prstGeom>
                <a:solidFill>
                  <a:schemeClr val="accent2"/>
                </a:soli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US" sz="3600" b="1" dirty="0"/>
                </a:p>
              </p:txBody>
            </p:sp>
          </mc:Choice>
          <mc:Fallback xmlns="">
            <p:sp>
              <p:nvSpPr>
                <p:cNvPr id="16" name="Oval 64">
                  <a:extLst>
                    <a:ext uri="{FF2B5EF4-FFF2-40B4-BE49-F238E27FC236}">
                      <a16:creationId xmlns:a16="http://schemas.microsoft.com/office/drawing/2014/main" id="{24128398-4BB6-1BFB-A052-B056807445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8324" y="4170268"/>
                  <a:ext cx="540000" cy="540000"/>
                </a:xfrm>
                <a:prstGeom prst="ellipse">
                  <a:avLst/>
                </a:prstGeom>
                <a:blipFill>
                  <a:blip r:embed="rId6"/>
                  <a:stretch>
                    <a:fillRect l="-31250" t="-4255" b="-31915"/>
                  </a:stretch>
                </a:blipFill>
                <a:ln w="571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E1E11D0A-8189-A1C7-A01A-65DA3ECEE3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0850" indent="-45085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3"/>
                  </a:buClr>
                  <a:buFont typeface="Wingdings" pitchFamily="2" charset="2"/>
                  <a:buChar char="q"/>
                  <a:tabLst/>
                  <a:defRPr sz="2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800100" indent="-3429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3"/>
                  </a:buClr>
                  <a:buFont typeface="Wingdings" pitchFamily="2" charset="2"/>
                  <a:buChar char="§"/>
                  <a:tabLst/>
                  <a:defRPr sz="2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1252538" indent="-3381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80000"/>
                  <a:buFont typeface="Wingdings" pitchFamily="2" charset="2"/>
                  <a:buChar char="q"/>
                  <a:tabLst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Recall the </a:t>
                </a:r>
                <a:r>
                  <a:rPr lang="en-US" sz="2400" b="1" dirty="0"/>
                  <a:t>Alternating Path Argument</a:t>
                </a:r>
                <a:br>
                  <a:rPr lang="en-US" sz="2400" dirty="0"/>
                </a:br>
                <a:r>
                  <a:rPr lang="en-US" sz="2400" dirty="0"/>
                  <a:t>When 𝑣 on the left changes from unmatched to </a:t>
                </a:r>
                <a:br>
                  <a:rPr lang="en-US" sz="2400" dirty="0"/>
                </a:br>
                <a:r>
                  <a:rPr lang="en-US" sz="2400" dirty="0"/>
                  <a:t>matched, all its neighbors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on the right get better</a:t>
                </a:r>
              </a:p>
              <a:p>
                <a:r>
                  <a:rPr lang="en-US" altLang="zh-CN" sz="2400" dirty="0"/>
                  <a:t>Now, vertex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sz="2400" dirty="0"/>
                  <a:t> may be on the left and get worse</a:t>
                </a:r>
                <a:br>
                  <a:rPr lang="en-US" altLang="zh-CN" sz="2400" dirty="0"/>
                </a:br>
                <a:r>
                  <a:rPr lang="en-US" altLang="zh-CN" sz="2000" dirty="0">
                    <a:solidFill>
                      <a:schemeClr val="accent1"/>
                    </a:solidFill>
                  </a:rPr>
                  <a:t>for an appropriate notion of better and worse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400" b="1" dirty="0"/>
                  <a:t>Main New Idea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b="0" dirty="0"/>
                  <a:t> is a </a:t>
                </a:r>
                <a:r>
                  <a:rPr lang="en-US" sz="2400" b="1" dirty="0">
                    <a:solidFill>
                      <a:schemeClr val="accent2"/>
                    </a:solidFill>
                  </a:rPr>
                  <a:t>victim</a:t>
                </a:r>
                <a:r>
                  <a:rPr lang="en-US" sz="2400" b="0" dirty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b="0" dirty="0"/>
                  <a:t>!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b="0" dirty="0"/>
                  <a:t> sends a </a:t>
                </a:r>
                <a:r>
                  <a:rPr lang="en-US" sz="2400" b="1" dirty="0">
                    <a:solidFill>
                      <a:schemeClr val="accent3"/>
                    </a:solidFill>
                  </a:rPr>
                  <a:t>compensation</a:t>
                </a:r>
                <a:r>
                  <a:rPr lang="en-US" sz="2400" b="0" dirty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400" b="0" dirty="0"/>
              </a:p>
              <a:p>
                <a:pPr marL="0" indent="0">
                  <a:buNone/>
                </a:pPr>
                <a:endParaRPr lang="en-US" altLang="zh-CN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E1E11D0A-8189-A1C7-A01A-65DA3ECEE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  <a:blipFill>
                <a:blip r:embed="rId7"/>
                <a:stretch>
                  <a:fillRect l="-965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EAD99DBC-AF1A-FD94-9263-F05C659B8C9B}"/>
              </a:ext>
            </a:extLst>
          </p:cNvPr>
          <p:cNvSpPr/>
          <p:nvPr/>
        </p:nvSpPr>
        <p:spPr>
          <a:xfrm>
            <a:off x="838200" y="5440994"/>
            <a:ext cx="10515600" cy="10805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en-HK" sz="2400" dirty="0">
                <a:solidFill>
                  <a:schemeClr val="accent3"/>
                </a:solidFill>
                <a:effectLst/>
                <a:latin typeface="Palatino Linotype" panose="02040502050505030304" pitchFamily="18" charset="0"/>
              </a:rPr>
              <a:t>Tang, Wu, and Zhang (2020) </a:t>
            </a:r>
            <a:r>
              <a:rPr lang="en-HK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used this idea to </a:t>
            </a:r>
            <a:r>
              <a:rPr lang="en-HK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get an improved randomized greedy matching algorithm, resolving </a:t>
            </a:r>
            <a:r>
              <a:rPr lang="en-HK" sz="24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Mehta’s Open Question 15</a:t>
            </a:r>
            <a:r>
              <a:rPr lang="en-HK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</a:p>
        </p:txBody>
      </p:sp>
      <p:cxnSp>
        <p:nvCxnSpPr>
          <p:cNvPr id="27" name="Straight Connector 60">
            <a:extLst>
              <a:ext uri="{FF2B5EF4-FFF2-40B4-BE49-F238E27FC236}">
                <a16:creationId xmlns:a16="http://schemas.microsoft.com/office/drawing/2014/main" id="{514E0C45-4A07-93A2-9F2A-7956C1CEE664}"/>
              </a:ext>
            </a:extLst>
          </p:cNvPr>
          <p:cNvCxnSpPr>
            <a:cxnSpLocks/>
            <a:stCxn id="6" idx="2"/>
            <a:endCxn id="16" idx="2"/>
          </p:cNvCxnSpPr>
          <p:nvPr/>
        </p:nvCxnSpPr>
        <p:spPr>
          <a:xfrm rot="10800000" flipV="1">
            <a:off x="9160676" y="1787593"/>
            <a:ext cx="12700" cy="3107277"/>
          </a:xfrm>
          <a:prstGeom prst="curvedConnector3">
            <a:avLst>
              <a:gd name="adj1" fmla="val 4408701"/>
            </a:avLst>
          </a:prstGeom>
          <a:ln w="57150">
            <a:prstDash val="sysDot"/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04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6CEFC-D1C5-B947-A77A-4045E7629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Online Windowed Matching</a:t>
            </a:r>
            <a:br>
              <a:rPr lang="en-US" dirty="0"/>
            </a:br>
            <a:r>
              <a:rPr lang="en-US" sz="2400" dirty="0" err="1">
                <a:solidFill>
                  <a:schemeClr val="accent3"/>
                </a:solidFill>
              </a:rPr>
              <a:t>Ashlagi</a:t>
            </a:r>
            <a:r>
              <a:rPr lang="en-US" sz="2400" dirty="0">
                <a:solidFill>
                  <a:schemeClr val="accent3"/>
                </a:solidFill>
              </a:rPr>
              <a:t>, </a:t>
            </a:r>
            <a:r>
              <a:rPr lang="en-US" sz="2400" dirty="0" err="1">
                <a:solidFill>
                  <a:schemeClr val="accent3"/>
                </a:solidFill>
              </a:rPr>
              <a:t>Burq</a:t>
            </a:r>
            <a:r>
              <a:rPr lang="en-US" sz="2400" dirty="0">
                <a:solidFill>
                  <a:schemeClr val="accent3"/>
                </a:solidFill>
              </a:rPr>
              <a:t>, Dutta, </a:t>
            </a:r>
            <a:r>
              <a:rPr lang="en-US" sz="2400" dirty="0" err="1">
                <a:solidFill>
                  <a:schemeClr val="accent3"/>
                </a:solidFill>
              </a:rPr>
              <a:t>Jaillet</a:t>
            </a:r>
            <a:r>
              <a:rPr lang="en-US" sz="2400" dirty="0">
                <a:solidFill>
                  <a:schemeClr val="accent3"/>
                </a:solidFill>
              </a:rPr>
              <a:t>, </a:t>
            </a:r>
            <a:r>
              <a:rPr lang="en-US" sz="2400" dirty="0" err="1">
                <a:solidFill>
                  <a:schemeClr val="accent3"/>
                </a:solidFill>
              </a:rPr>
              <a:t>Saberi</a:t>
            </a:r>
            <a:r>
              <a:rPr lang="en-US" sz="2400" dirty="0">
                <a:solidFill>
                  <a:schemeClr val="accent3"/>
                </a:solidFill>
              </a:rPr>
              <a:t>, and </a:t>
            </a:r>
            <a:r>
              <a:rPr lang="en-US" sz="2400" dirty="0" err="1">
                <a:solidFill>
                  <a:schemeClr val="accent3"/>
                </a:solidFill>
              </a:rPr>
              <a:t>Sholley</a:t>
            </a:r>
            <a:r>
              <a:rPr lang="en-US" sz="2400" dirty="0">
                <a:solidFill>
                  <a:schemeClr val="accent3"/>
                </a:solidFill>
              </a:rPr>
              <a:t> (2019)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1F1E3-2C77-8D45-A506-836045F97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80000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/>
          <a:p>
            <a:pPr marL="542925" indent="-542925">
              <a:buFont typeface="+mj-lt"/>
              <a:buAutoNum type="arabicPeriod"/>
            </a:pPr>
            <a:r>
              <a:rPr lang="en-US" sz="2400" dirty="0"/>
              <a:t>Randomly place each vertex on left (seller) or right (buyer)</a:t>
            </a:r>
          </a:p>
          <a:p>
            <a:pPr marL="542925" indent="-542925">
              <a:buFont typeface="+mj-lt"/>
              <a:buAutoNum type="arabicPeriod"/>
            </a:pPr>
            <a:r>
              <a:rPr lang="en-US" sz="2400" dirty="0"/>
              <a:t>Keep an edge if earlier vertex on left, and later one on right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D051DCD-1DFE-734B-9A02-90E6256A3C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095896"/>
                <a:ext cx="10515600" cy="35711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49263" indent="-449263">
                  <a:buClr>
                    <a:schemeClr val="accent3"/>
                  </a:buClr>
                  <a:buFont typeface="Wingdings" pitchFamily="2" charset="2"/>
                  <a:buChar char="q"/>
                </a:pPr>
                <a:r>
                  <a:rPr lang="en-US" sz="2400" dirty="0">
                    <a:latin typeface="Palatino Linotype" panose="02040502050505030304" pitchFamily="18" charset="0"/>
                  </a:rPr>
                  <a:t>Each edge appears in bipartite graph </a:t>
                </a:r>
                <a:r>
                  <a:rPr lang="en-US" sz="2400" dirty="0" err="1">
                    <a:latin typeface="Palatino Linotype" panose="02040502050505030304" pitchFamily="18" charset="0"/>
                  </a:rPr>
                  <a:t>w.p.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0.25</m:t>
                    </m:r>
                  </m:oMath>
                </a14:m>
                <a:endParaRPr lang="en-US" sz="2400" b="0" dirty="0">
                  <a:latin typeface="Palatino Linotype" panose="02040502050505030304" pitchFamily="18" charset="0"/>
                </a:endParaRPr>
              </a:p>
              <a:p>
                <a:pPr marL="449263" indent="-449263">
                  <a:buClr>
                    <a:schemeClr val="accent3"/>
                  </a:buClr>
                  <a:buFont typeface="Wingdings" pitchFamily="2" charset="2"/>
                  <a:buChar char="q"/>
                </a:pPr>
                <a:endParaRPr lang="en-US" sz="2400" dirty="0">
                  <a:latin typeface="Palatino Linotype" panose="02040502050505030304" pitchFamily="18" charset="0"/>
                </a:endParaRPr>
              </a:p>
              <a:p>
                <a:pPr marL="449263" indent="-449263">
                  <a:buClr>
                    <a:schemeClr val="accent3"/>
                  </a:buClr>
                  <a:buFont typeface="Wingdings" pitchFamily="2" charset="2"/>
                  <a:buChar char="q"/>
                </a:pPr>
                <a:r>
                  <a:rPr lang="en-US" sz="2400" dirty="0">
                    <a:latin typeface="Palatino Linotype" panose="02040502050505030304" pitchFamily="18" charset="0"/>
                  </a:rPr>
                  <a:t>Expected size of optimal bipartite matching is at least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0.25 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en-US" sz="2400" dirty="0">
                  <a:latin typeface="Palatino Linotype" panose="02040502050505030304" pitchFamily="18" charset="0"/>
                </a:endParaRPr>
              </a:p>
              <a:p>
                <a:pPr marL="449263" indent="-449263">
                  <a:buClr>
                    <a:schemeClr val="accent3"/>
                  </a:buClr>
                  <a:buFont typeface="Wingdings" pitchFamily="2" charset="2"/>
                  <a:buChar char="q"/>
                </a:pPr>
                <a:r>
                  <a:rPr lang="en-US" sz="2400" dirty="0">
                    <a:latin typeface="Palatino Linotype" panose="02040502050505030304" pitchFamily="18" charset="0"/>
                  </a:rPr>
                  <a:t>Greedy algorithm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sz="2400" dirty="0">
                    <a:latin typeface="Palatino Linotype" panose="02040502050505030304" pitchFamily="18" charset="0"/>
                  </a:rPr>
                  <a:t>-competitive for bipartite matching</a:t>
                </a:r>
              </a:p>
              <a:p>
                <a:pPr marL="449263" indent="-449263">
                  <a:buClr>
                    <a:schemeClr val="accent3"/>
                  </a:buClr>
                  <a:buFont typeface="Wingdings" pitchFamily="2" charset="2"/>
                  <a:buChar char="q"/>
                </a:pPr>
                <a:endParaRPr lang="en-US" sz="2400" dirty="0">
                  <a:latin typeface="Palatino Linotype" panose="02040502050505030304" pitchFamily="18" charset="0"/>
                </a:endParaRPr>
              </a:p>
              <a:p>
                <a:pPr marL="449263" indent="-449263">
                  <a:buClr>
                    <a:schemeClr val="accent3"/>
                  </a:buClr>
                  <a:buFont typeface="Wingdings" pitchFamily="2" charset="2"/>
                  <a:buChar char="q"/>
                </a:pPr>
                <a:r>
                  <a:rPr lang="en-US" sz="2400" dirty="0">
                    <a:latin typeface="Palatino Linotype" panose="02040502050505030304" pitchFamily="18" charset="0"/>
                  </a:rPr>
                  <a:t>The reduction gives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0.125</m:t>
                    </m:r>
                  </m:oMath>
                </a14:m>
                <a:r>
                  <a:rPr lang="en-US" sz="2400" dirty="0">
                    <a:latin typeface="Palatino Linotype" panose="02040502050505030304" pitchFamily="18" charset="0"/>
                  </a:rPr>
                  <a:t>-competitive</a:t>
                </a:r>
                <a:br>
                  <a:rPr lang="en-US" sz="2400" dirty="0">
                    <a:latin typeface="Palatino Linotype" panose="02040502050505030304" pitchFamily="18" charset="0"/>
                  </a:rPr>
                </a:br>
                <a:endParaRPr lang="en-US" sz="2400" dirty="0">
                  <a:latin typeface="Palatino Linotype" panose="02040502050505030304" pitchFamily="18" charset="0"/>
                </a:endParaRPr>
              </a:p>
              <a:p>
                <a:pPr marL="449263" indent="-449263">
                  <a:buClr>
                    <a:schemeClr val="accent3"/>
                  </a:buClr>
                  <a:buFont typeface="Wingdings" pitchFamily="2" charset="2"/>
                  <a:buChar char="q"/>
                </a:pPr>
                <a:r>
                  <a:rPr lang="en-US" sz="2400" dirty="0">
                    <a:latin typeface="Palatino Linotype" panose="02040502050505030304" pitchFamily="18" charset="0"/>
                  </a:rPr>
                  <a:t>Improve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0.279</m:t>
                    </m:r>
                  </m:oMath>
                </a14:m>
                <a:r>
                  <a:rPr lang="en-US" sz="2400" dirty="0">
                    <a:latin typeface="Palatino Linotype" panose="02040502050505030304" pitchFamily="18" charset="0"/>
                  </a:rPr>
                  <a:t>-competitive for random arrival order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D051DCD-1DFE-734B-9A02-90E6256A3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95896"/>
                <a:ext cx="10515600" cy="3571121"/>
              </a:xfrm>
              <a:prstGeom prst="rect">
                <a:avLst/>
              </a:prstGeom>
              <a:blipFill>
                <a:blip r:embed="rId2"/>
                <a:stretch>
                  <a:fillRect l="-844" t="-1767" b="-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>
            <a:extLst>
              <a:ext uri="{FF2B5EF4-FFF2-40B4-BE49-F238E27FC236}">
                <a16:creationId xmlns:a16="http://schemas.microsoft.com/office/drawing/2014/main" id="{9EEE7D36-D131-6B4C-9E87-785B4C1403BC}"/>
              </a:ext>
            </a:extLst>
          </p:cNvPr>
          <p:cNvSpPr>
            <a:spLocks noChangeAspect="1"/>
          </p:cNvSpPr>
          <p:nvPr/>
        </p:nvSpPr>
        <p:spPr>
          <a:xfrm>
            <a:off x="5880000" y="3604782"/>
            <a:ext cx="432000" cy="432000"/>
          </a:xfrm>
          <a:prstGeom prst="downArrow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BC43E1F7-02BA-2441-AB30-4C705DE7E800}"/>
              </a:ext>
            </a:extLst>
          </p:cNvPr>
          <p:cNvSpPr>
            <a:spLocks noChangeAspect="1"/>
          </p:cNvSpPr>
          <p:nvPr/>
        </p:nvSpPr>
        <p:spPr>
          <a:xfrm>
            <a:off x="5880000" y="4890872"/>
            <a:ext cx="432000" cy="432000"/>
          </a:xfrm>
          <a:prstGeom prst="downArrow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BAF496A-FDA8-6347-85E8-CDE4BE6771B5}"/>
                  </a:ext>
                </a:extLst>
              </p:cNvPr>
              <p:cNvSpPr/>
              <p:nvPr/>
            </p:nvSpPr>
            <p:spPr>
              <a:xfrm>
                <a:off x="7996722" y="3059685"/>
                <a:ext cx="2880000" cy="8640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improve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via correlation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BAF496A-FDA8-6347-85E8-CDE4BE677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722" y="3059685"/>
                <a:ext cx="2880000" cy="864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9ED4FD8-9FE5-1A4C-88ED-E5FC4620F71A}"/>
                  </a:ext>
                </a:extLst>
              </p:cNvPr>
              <p:cNvSpPr/>
              <p:nvPr/>
            </p:nvSpPr>
            <p:spPr>
              <a:xfrm>
                <a:off x="7996722" y="5322872"/>
                <a:ext cx="2880000" cy="5400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-competitive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9ED4FD8-9FE5-1A4C-88ED-E5FC4620F7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722" y="5322872"/>
                <a:ext cx="2880000" cy="54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6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57F7F-1EE9-9D41-9556-7FDAC6CF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of Fully Online Matching and </a:t>
            </a:r>
            <a:br>
              <a:rPr lang="en-US" dirty="0"/>
            </a:br>
            <a:r>
              <a:rPr lang="en-US" dirty="0"/>
              <a:t>Online Windowed Matching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8F056F-A0BD-4546-91CF-6F33759517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Ride-sharing requires online matching models that allow:</a:t>
                </a:r>
              </a:p>
              <a:p>
                <a:pPr marL="363538" indent="-363538"/>
                <a:r>
                  <a:rPr lang="en-US" sz="2400" dirty="0"/>
                  <a:t>Non-bipartite graphs</a:t>
                </a:r>
              </a:p>
              <a:p>
                <a:pPr marL="363538" indent="-363538"/>
                <a:r>
                  <a:rPr lang="en-US" sz="2400" dirty="0"/>
                  <a:t>All vertices arrive online</a:t>
                </a:r>
                <a:br>
                  <a:rPr lang="en-US" sz="2400" dirty="0"/>
                </a:b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Unweighted case</a:t>
                </a:r>
              </a:p>
              <a:p>
                <a:pPr marL="363538" indent="-363538"/>
                <a:r>
                  <a:rPr lang="en-US" sz="2400" dirty="0"/>
                  <a:t>Ranking and Water-filling are strictly better than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sz="2400" dirty="0"/>
                  <a:t>-competitive</a:t>
                </a:r>
                <a:br>
                  <a:rPr lang="en-US" sz="2400" dirty="0"/>
                </a:b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Edge-weighted case</a:t>
                </a:r>
              </a:p>
              <a:p>
                <a:pPr marL="363538" indent="-363538"/>
                <a:r>
                  <a:rPr lang="en-US" sz="2400" dirty="0"/>
                  <a:t>FIFO order,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0.25</m:t>
                    </m:r>
                  </m:oMath>
                </a14:m>
                <a:r>
                  <a:rPr lang="en-US" sz="2400" dirty="0"/>
                  <a:t>-competitive algorithm via reduction to KVV model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8F056F-A0BD-4546-91CF-6F33759517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1BDABB6-190C-5B48-BB16-063864115EC2}"/>
              </a:ext>
            </a:extLst>
          </p:cNvPr>
          <p:cNvSpPr/>
          <p:nvPr/>
        </p:nvSpPr>
        <p:spPr>
          <a:xfrm>
            <a:off x="5579164" y="2704154"/>
            <a:ext cx="577463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Fully Online Matching</a:t>
            </a:r>
          </a:p>
          <a:p>
            <a:r>
              <a:rPr lang="en-US" dirty="0">
                <a:solidFill>
                  <a:schemeClr val="accent3"/>
                </a:solidFill>
                <a:latin typeface="Palatino Linotype" panose="02040502050505030304" pitchFamily="18" charset="0"/>
              </a:rPr>
              <a:t>Huang, Kang, Tang, Wu, Zhang, and Zhu (2018)</a:t>
            </a:r>
          </a:p>
          <a:p>
            <a:r>
              <a:rPr lang="en-US" dirty="0">
                <a:solidFill>
                  <a:schemeClr val="accent3"/>
                </a:solidFill>
                <a:latin typeface="Palatino Linotype" panose="02040502050505030304" pitchFamily="18" charset="0"/>
              </a:rPr>
              <a:t>Huang, Tao, Tang, Peng, Wu, and Zhang (2019)</a:t>
            </a:r>
          </a:p>
          <a:p>
            <a:r>
              <a:rPr lang="en-US" dirty="0">
                <a:solidFill>
                  <a:schemeClr val="accent3"/>
                </a:solidFill>
                <a:latin typeface="Palatino Linotype" panose="02040502050505030304" pitchFamily="18" charset="0"/>
              </a:rPr>
              <a:t>Huang, Tang, Wu, and Zhang (2020)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FB520C-405C-D74C-964F-830150853BD3}"/>
              </a:ext>
            </a:extLst>
          </p:cNvPr>
          <p:cNvSpPr/>
          <p:nvPr/>
        </p:nvSpPr>
        <p:spPr>
          <a:xfrm>
            <a:off x="5579163" y="4512854"/>
            <a:ext cx="577463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Windowed Online Matching</a:t>
            </a:r>
          </a:p>
          <a:p>
            <a:r>
              <a:rPr lang="en-US" dirty="0" err="1">
                <a:solidFill>
                  <a:schemeClr val="accent3"/>
                </a:solidFill>
                <a:latin typeface="Palatino Linotype" panose="02040502050505030304" pitchFamily="18" charset="0"/>
              </a:rPr>
              <a:t>Ashlagi</a:t>
            </a:r>
            <a:r>
              <a:rPr lang="en-US" dirty="0">
                <a:solidFill>
                  <a:schemeClr val="accent3"/>
                </a:solidFill>
                <a:latin typeface="Palatino Linotype" panose="02040502050505030304" pitchFamily="18" charset="0"/>
              </a:rPr>
              <a:t>, </a:t>
            </a:r>
            <a:r>
              <a:rPr lang="en-US" dirty="0" err="1">
                <a:solidFill>
                  <a:schemeClr val="accent3"/>
                </a:solidFill>
                <a:latin typeface="Palatino Linotype" panose="02040502050505030304" pitchFamily="18" charset="0"/>
              </a:rPr>
              <a:t>Burq</a:t>
            </a:r>
            <a:r>
              <a:rPr lang="en-US" dirty="0">
                <a:solidFill>
                  <a:schemeClr val="accent3"/>
                </a:solidFill>
                <a:latin typeface="Palatino Linotype" panose="02040502050505030304" pitchFamily="18" charset="0"/>
              </a:rPr>
              <a:t>, Dutta, </a:t>
            </a:r>
            <a:r>
              <a:rPr lang="en-US" dirty="0" err="1">
                <a:solidFill>
                  <a:schemeClr val="accent3"/>
                </a:solidFill>
                <a:latin typeface="Palatino Linotype" panose="02040502050505030304" pitchFamily="18" charset="0"/>
              </a:rPr>
              <a:t>Jaillet</a:t>
            </a:r>
            <a:r>
              <a:rPr lang="en-US" dirty="0">
                <a:solidFill>
                  <a:schemeClr val="accent3"/>
                </a:solidFill>
                <a:latin typeface="Palatino Linotype" panose="02040502050505030304" pitchFamily="18" charset="0"/>
              </a:rPr>
              <a:t>, </a:t>
            </a:r>
            <a:r>
              <a:rPr lang="en-US" dirty="0" err="1">
                <a:solidFill>
                  <a:schemeClr val="accent3"/>
                </a:solidFill>
                <a:latin typeface="Palatino Linotype" panose="02040502050505030304" pitchFamily="18" charset="0"/>
              </a:rPr>
              <a:t>Sholley</a:t>
            </a:r>
            <a:r>
              <a:rPr lang="en-US" dirty="0">
                <a:solidFill>
                  <a:schemeClr val="accent3"/>
                </a:solidFill>
                <a:latin typeface="Palatino Linotype" panose="02040502050505030304" pitchFamily="18" charset="0"/>
              </a:rPr>
              <a:t>, and </a:t>
            </a:r>
            <a:r>
              <a:rPr lang="en-US" dirty="0" err="1">
                <a:solidFill>
                  <a:schemeClr val="accent3"/>
                </a:solidFill>
                <a:latin typeface="Palatino Linotype" panose="02040502050505030304" pitchFamily="18" charset="0"/>
              </a:rPr>
              <a:t>Saberi</a:t>
            </a:r>
            <a:r>
              <a:rPr lang="en-US" dirty="0">
                <a:solidFill>
                  <a:schemeClr val="accent3"/>
                </a:solidFill>
                <a:latin typeface="Palatino Linotype" panose="02040502050505030304" pitchFamily="18" charset="0"/>
              </a:rPr>
              <a:t> (2019)</a:t>
            </a:r>
          </a:p>
        </p:txBody>
      </p:sp>
    </p:spTree>
    <p:extLst>
      <p:ext uri="{BB962C8B-B14F-4D97-AF65-F5344CB8AC3E}">
        <p14:creationId xmlns:p14="http://schemas.microsoft.com/office/powerpoint/2010/main" val="152164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C81BA-E4EC-E36B-20AB-4C6E8E99E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Arrival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2C6FC-AA88-0BA7-36CE-5642CC8B14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3050"/>
                <a:ext cx="10515600" cy="514711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b="1" dirty="0"/>
                  <a:t>General Vertex Arrival Model</a:t>
                </a:r>
              </a:p>
              <a:p>
                <a:pPr lvl="1"/>
                <a:r>
                  <a:rPr lang="en-US" dirty="0"/>
                  <a:t>Online arrival, no departure</a:t>
                </a:r>
              </a:p>
              <a:p>
                <a:pPr lvl="1"/>
                <a:r>
                  <a:rPr lang="en-US" dirty="0"/>
                  <a:t>On each vertex’s arrival, either match it, or wait for future edges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0.526</m:t>
                    </m:r>
                  </m:oMath>
                </a14:m>
                <a:r>
                  <a:rPr lang="en-US" dirty="0"/>
                  <a:t> competitive fractional matching algorithm</a:t>
                </a:r>
              </a:p>
              <a:p>
                <a:pPr marL="808038" lvl="1" indent="0">
                  <a:buNone/>
                </a:pPr>
                <a:r>
                  <a:rPr lang="en-HK" sz="2000" dirty="0">
                    <a:solidFill>
                      <a:schemeClr val="accent3"/>
                    </a:solidFill>
                  </a:rPr>
                  <a:t>Wang and Wong (2015)</a:t>
                </a:r>
                <a:r>
                  <a:rPr lang="en-HK" sz="2000" dirty="0"/>
                  <a:t>, see also </a:t>
                </a:r>
                <a:r>
                  <a:rPr lang="en-HK" sz="2000" dirty="0">
                    <a:solidFill>
                      <a:schemeClr val="accent3"/>
                    </a:solidFill>
                  </a:rPr>
                  <a:t>Tang and Zhang (2022)</a:t>
                </a:r>
                <a:endParaRPr lang="en-US" sz="2000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0.5+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competitive integral matching algorithm</a:t>
                </a:r>
              </a:p>
              <a:p>
                <a:pPr marL="808038" lvl="1" indent="0">
                  <a:buNone/>
                </a:pPr>
                <a:r>
                  <a:rPr lang="en-US" sz="2000" dirty="0" err="1">
                    <a:solidFill>
                      <a:schemeClr val="accent3"/>
                    </a:solidFill>
                  </a:rPr>
                  <a:t>Gamlath</a:t>
                </a:r>
                <a:r>
                  <a:rPr lang="en-US" sz="2000" dirty="0">
                    <a:solidFill>
                      <a:schemeClr val="accent3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accent3"/>
                    </a:solidFill>
                  </a:rPr>
                  <a:t>Kapralov</a:t>
                </a:r>
                <a:r>
                  <a:rPr lang="en-US" sz="2000" dirty="0">
                    <a:solidFill>
                      <a:schemeClr val="accent3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accent3"/>
                    </a:solidFill>
                  </a:rPr>
                  <a:t>Maggiori</a:t>
                </a:r>
                <a:r>
                  <a:rPr lang="en-US" sz="2000" dirty="0">
                    <a:solidFill>
                      <a:schemeClr val="accent3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accent3"/>
                    </a:solidFill>
                  </a:rPr>
                  <a:t>Svensson</a:t>
                </a:r>
                <a:r>
                  <a:rPr lang="en-US" sz="2000" dirty="0">
                    <a:solidFill>
                      <a:schemeClr val="accent3"/>
                    </a:solidFill>
                  </a:rPr>
                  <a:t>, and </a:t>
                </a:r>
                <a:r>
                  <a:rPr lang="en-US" sz="2000" dirty="0" err="1">
                    <a:solidFill>
                      <a:schemeClr val="accent3"/>
                    </a:solidFill>
                  </a:rPr>
                  <a:t>Wajc</a:t>
                </a:r>
                <a:r>
                  <a:rPr lang="en-US" sz="2000" dirty="0">
                    <a:solidFill>
                      <a:schemeClr val="accent3"/>
                    </a:solidFill>
                  </a:rPr>
                  <a:t> (2019)</a:t>
                </a:r>
              </a:p>
              <a:p>
                <a:pPr>
                  <a:spcBef>
                    <a:spcPts val="3000"/>
                  </a:spcBef>
                </a:pPr>
                <a:r>
                  <a:rPr lang="en-US" sz="2400" b="1" dirty="0"/>
                  <a:t>Edge Arrival Model</a:t>
                </a:r>
              </a:p>
              <a:p>
                <a:pPr lvl="1"/>
                <a:r>
                  <a:rPr lang="en-US" dirty="0"/>
                  <a:t>Greedy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dirty="0"/>
                  <a:t> competitive, best possible for deterministic algorithms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No randomized algorithm can be better</a:t>
                </a:r>
              </a:p>
              <a:p>
                <a:pPr marL="804863" lvl="1" indent="0">
                  <a:buNone/>
                </a:pPr>
                <a:r>
                  <a:rPr lang="en-US" sz="2000" dirty="0" err="1">
                    <a:solidFill>
                      <a:schemeClr val="accent3"/>
                    </a:solidFill>
                  </a:rPr>
                  <a:t>Gamlath</a:t>
                </a:r>
                <a:r>
                  <a:rPr lang="en-US" sz="2000" dirty="0">
                    <a:solidFill>
                      <a:schemeClr val="accent3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accent3"/>
                    </a:solidFill>
                  </a:rPr>
                  <a:t>Kapralov</a:t>
                </a:r>
                <a:r>
                  <a:rPr lang="en-US" sz="2000" dirty="0">
                    <a:solidFill>
                      <a:schemeClr val="accent3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accent3"/>
                    </a:solidFill>
                  </a:rPr>
                  <a:t>Maggiori</a:t>
                </a:r>
                <a:r>
                  <a:rPr lang="en-US" sz="2000" dirty="0">
                    <a:solidFill>
                      <a:schemeClr val="accent3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accent3"/>
                    </a:solidFill>
                  </a:rPr>
                  <a:t>Svensson</a:t>
                </a:r>
                <a:r>
                  <a:rPr lang="en-US" sz="2000" dirty="0">
                    <a:solidFill>
                      <a:schemeClr val="accent3"/>
                    </a:solidFill>
                  </a:rPr>
                  <a:t>, and </a:t>
                </a:r>
                <a:r>
                  <a:rPr lang="en-US" sz="2000" dirty="0" err="1">
                    <a:solidFill>
                      <a:schemeClr val="accent3"/>
                    </a:solidFill>
                  </a:rPr>
                  <a:t>Wajc</a:t>
                </a:r>
                <a:r>
                  <a:rPr lang="en-US" sz="2000" dirty="0">
                    <a:solidFill>
                      <a:schemeClr val="accent3"/>
                    </a:solidFill>
                  </a:rPr>
                  <a:t> (2019)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2C6FC-AA88-0BA7-36CE-5642CC8B14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3050"/>
                <a:ext cx="10515600" cy="5147117"/>
              </a:xfrm>
              <a:blipFill>
                <a:blip r:embed="rId2"/>
                <a:stretch>
                  <a:fillRect l="-844" t="-2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6E3F933-8EA8-EF09-05C1-35826BA4A7D1}"/>
              </a:ext>
            </a:extLst>
          </p:cNvPr>
          <p:cNvSpPr/>
          <p:nvPr/>
        </p:nvSpPr>
        <p:spPr>
          <a:xfrm>
            <a:off x="1710562" y="5092864"/>
            <a:ext cx="9010778" cy="6393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en-HK" sz="2400" b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Mehta’s Open Problems 17.</a:t>
            </a:r>
            <a:r>
              <a:rPr lang="en-HK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Can randomization help</a:t>
            </a:r>
            <a:r>
              <a:rPr lang="en-HK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77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95102-704A-0F65-6918-24A76218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0F4A-5030-B91D-900F-77BE560A3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85000"/>
                </a:schemeClr>
              </a:buClr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Basics of Online Matching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Online Correlated Selection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General Arrival Models</a:t>
            </a:r>
          </a:p>
          <a:p>
            <a:r>
              <a:rPr lang="en-US" b="1" dirty="0">
                <a:solidFill>
                  <a:schemeClr val="accent1"/>
                </a:solidFill>
              </a:rPr>
              <a:t>Other Progress and Outro</a:t>
            </a:r>
          </a:p>
        </p:txBody>
      </p:sp>
    </p:spTree>
    <p:extLst>
      <p:ext uri="{BB962C8B-B14F-4D97-AF65-F5344CB8AC3E}">
        <p14:creationId xmlns:p14="http://schemas.microsoft.com/office/powerpoint/2010/main" val="1003072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643-BCB1-4352-4A5F-A458C7C0F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Random Arrival Order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701D38-1CA1-B105-0FB9-100128952B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3399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Recall that Ranking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≈0.632</m:t>
                    </m:r>
                  </m:oMath>
                </a14:m>
                <a:r>
                  <a:rPr lang="en-US" sz="2400" dirty="0"/>
                  <a:t> competitive which is optimal </a:t>
                </a:r>
              </a:p>
              <a:p>
                <a:r>
                  <a:rPr lang="en-US" sz="2400" dirty="0"/>
                  <a:t>What if the online vertices arrive by a random order?</a:t>
                </a:r>
              </a:p>
              <a:p>
                <a:r>
                  <a:rPr lang="en-US" sz="2400" dirty="0"/>
                  <a:t>For unweighted matching, it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is between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0.696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0.725</m:t>
                    </m:r>
                  </m:oMath>
                </a14:m>
                <a:endParaRPr lang="en-US" sz="2400" b="0" dirty="0"/>
              </a:p>
              <a:p>
                <a:pPr marL="449263" indent="0">
                  <a:buNone/>
                </a:pPr>
                <a:r>
                  <a:rPr lang="en-US" sz="2000" dirty="0" err="1">
                    <a:solidFill>
                      <a:schemeClr val="accent3"/>
                    </a:solidFill>
                  </a:rPr>
                  <a:t>Mahdian</a:t>
                </a:r>
                <a:r>
                  <a:rPr lang="en-US" sz="2000" dirty="0">
                    <a:solidFill>
                      <a:schemeClr val="accent3"/>
                    </a:solidFill>
                  </a:rPr>
                  <a:t> and Yan (2011)</a:t>
                </a:r>
                <a:r>
                  <a:rPr lang="en-US" sz="2000" dirty="0"/>
                  <a:t> and </a:t>
                </a:r>
                <a:r>
                  <a:rPr lang="en-US" sz="2000" dirty="0" err="1">
                    <a:solidFill>
                      <a:schemeClr val="accent3"/>
                    </a:solidFill>
                  </a:rPr>
                  <a:t>Karande</a:t>
                </a:r>
                <a:r>
                  <a:rPr lang="en-US" sz="2000" dirty="0">
                    <a:solidFill>
                      <a:schemeClr val="accent3"/>
                    </a:solidFill>
                  </a:rPr>
                  <a:t>, Mehta, and Tripathi (2011)</a:t>
                </a:r>
              </a:p>
              <a:p>
                <a:pPr>
                  <a:spcBef>
                    <a:spcPts val="12000"/>
                  </a:spcBef>
                </a:pPr>
                <a:r>
                  <a:rPr lang="en-US" sz="2400" b="0" dirty="0"/>
                  <a:t>A </a:t>
                </a:r>
                <a:r>
                  <a:rPr lang="en-US" sz="2400" dirty="0"/>
                  <a:t>vertex-weighted version</a:t>
                </a:r>
                <a:r>
                  <a:rPr lang="en-US" sz="2400" b="0" dirty="0"/>
                  <a:t> Ranking is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0.662</m:t>
                    </m:r>
                  </m:oMath>
                </a14:m>
                <a:r>
                  <a:rPr lang="en-US" sz="2400" dirty="0"/>
                  <a:t> competitive</a:t>
                </a:r>
              </a:p>
              <a:p>
                <a:pPr marL="449263" indent="0">
                  <a:buNone/>
                </a:pPr>
                <a:r>
                  <a:rPr lang="en-US" sz="2000" dirty="0">
                    <a:solidFill>
                      <a:schemeClr val="accent3"/>
                    </a:solidFill>
                  </a:rPr>
                  <a:t>Huang, Tang, Wu, and Zhang (2018)</a:t>
                </a:r>
                <a:r>
                  <a:rPr lang="en-US" sz="2000" dirty="0"/>
                  <a:t> and </a:t>
                </a:r>
                <a:r>
                  <a:rPr lang="en-US" sz="2000" dirty="0" err="1">
                    <a:solidFill>
                      <a:schemeClr val="accent3"/>
                    </a:solidFill>
                  </a:rPr>
                  <a:t>Jin</a:t>
                </a:r>
                <a:r>
                  <a:rPr lang="en-US" sz="2000" dirty="0">
                    <a:solidFill>
                      <a:schemeClr val="accent3"/>
                    </a:solidFill>
                  </a:rPr>
                  <a:t> and Williamson (2021)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701D38-1CA1-B105-0FB9-100128952B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33990"/>
              </a:xfrm>
              <a:blipFill>
                <a:blip r:embed="rId2"/>
                <a:stretch>
                  <a:fillRect l="-844" t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6357955-CFCC-54E3-3106-5E8A3C0C52DE}"/>
                  </a:ext>
                </a:extLst>
              </p:cNvPr>
              <p:cNvSpPr/>
              <p:nvPr/>
            </p:nvSpPr>
            <p:spPr>
              <a:xfrm>
                <a:off x="1354238" y="3842620"/>
                <a:ext cx="9900000" cy="900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82563"/>
                <a:r>
                  <a:rPr lang="en-HK" sz="2400" b="1" dirty="0">
                    <a:solidFill>
                      <a:schemeClr val="tx1"/>
                    </a:solidFill>
                    <a:effectLst/>
                    <a:latin typeface="Palatino Linotype" panose="02040502050505030304" pitchFamily="18" charset="0"/>
                  </a:rPr>
                  <a:t>Mehta’s Open Problems 4.</a:t>
                </a:r>
                <a:r>
                  <a:rPr lang="en-HK" sz="24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 </a:t>
                </a:r>
                <a:r>
                  <a:rPr lang="en-US" sz="24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Can we beat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type m:val="skw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for vertex-weighted matching in the random order model</a:t>
                </a:r>
                <a:r>
                  <a:rPr lang="en-HK" sz="24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6357955-CFCC-54E3-3106-5E8A3C0C5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238" y="3842620"/>
                <a:ext cx="9900000" cy="900000"/>
              </a:xfrm>
              <a:prstGeom prst="rect">
                <a:avLst/>
              </a:prstGeom>
              <a:blipFill>
                <a:blip r:embed="rId3"/>
                <a:stretch>
                  <a:fillRect t="-60811" b="-50000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53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643-BCB1-4352-4A5F-A458C7C0F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Random Arrival Order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701D38-1CA1-B105-0FB9-100128952B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3399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Recall that Ranking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≈0.632</m:t>
                    </m:r>
                  </m:oMath>
                </a14:m>
                <a:r>
                  <a:rPr lang="en-US" sz="2400" dirty="0"/>
                  <a:t> competitive which is optimal </a:t>
                </a:r>
              </a:p>
              <a:p>
                <a:r>
                  <a:rPr lang="en-US" sz="2400" dirty="0"/>
                  <a:t>What if the online vertices arrive by a random order?</a:t>
                </a:r>
              </a:p>
              <a:p>
                <a:r>
                  <a:rPr lang="en-US" sz="2400" dirty="0"/>
                  <a:t>For unweighted matching, it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is between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0.696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0.725</m:t>
                    </m:r>
                  </m:oMath>
                </a14:m>
                <a:endParaRPr lang="en-US" sz="2400" b="0" dirty="0"/>
              </a:p>
              <a:p>
                <a:pPr marL="449263" indent="0">
                  <a:buNone/>
                </a:pPr>
                <a:r>
                  <a:rPr lang="en-US" sz="2000" dirty="0" err="1">
                    <a:solidFill>
                      <a:schemeClr val="accent3"/>
                    </a:solidFill>
                  </a:rPr>
                  <a:t>Mahdian</a:t>
                </a:r>
                <a:r>
                  <a:rPr lang="en-US" sz="2000" dirty="0">
                    <a:solidFill>
                      <a:schemeClr val="accent3"/>
                    </a:solidFill>
                  </a:rPr>
                  <a:t> and Yan (2011)</a:t>
                </a:r>
                <a:r>
                  <a:rPr lang="en-US" sz="2000" dirty="0"/>
                  <a:t> and </a:t>
                </a:r>
                <a:r>
                  <a:rPr lang="en-US" sz="2000" dirty="0" err="1">
                    <a:solidFill>
                      <a:schemeClr val="accent3"/>
                    </a:solidFill>
                  </a:rPr>
                  <a:t>Karande</a:t>
                </a:r>
                <a:r>
                  <a:rPr lang="en-US" sz="2000" dirty="0">
                    <a:solidFill>
                      <a:schemeClr val="accent3"/>
                    </a:solidFill>
                  </a:rPr>
                  <a:t>, Mehta, and Tripathi (2011)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701D38-1CA1-B105-0FB9-100128952B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33990"/>
              </a:xfrm>
              <a:blipFill>
                <a:blip r:embed="rId2"/>
                <a:stretch>
                  <a:fillRect l="-844" t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8BCB271-358B-535D-11B0-D24D669311B4}"/>
              </a:ext>
            </a:extLst>
          </p:cNvPr>
          <p:cNvSpPr/>
          <p:nvPr/>
        </p:nvSpPr>
        <p:spPr>
          <a:xfrm>
            <a:off x="1354237" y="3758520"/>
            <a:ext cx="9900000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en-HK" sz="2400" b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Mehta’s Open Problems 1.</a:t>
            </a:r>
            <a:r>
              <a:rPr lang="en-HK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Close the gap for unweighted matching</a:t>
            </a:r>
            <a:r>
              <a:rPr lang="en-HK" sz="2400" dirty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D015AF9-F076-F916-367D-D63D487350A9}"/>
                  </a:ext>
                </a:extLst>
              </p:cNvPr>
              <p:cNvSpPr/>
              <p:nvPr/>
            </p:nvSpPr>
            <p:spPr>
              <a:xfrm>
                <a:off x="1354237" y="4727616"/>
                <a:ext cx="9900000" cy="1080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82563"/>
                <a:r>
                  <a:rPr lang="en-HK" sz="2400" b="1" dirty="0">
                    <a:solidFill>
                      <a:schemeClr val="tx1"/>
                    </a:solidFill>
                    <a:effectLst/>
                    <a:latin typeface="Palatino Linotype" panose="02040502050505030304" pitchFamily="18" charset="0"/>
                  </a:rPr>
                  <a:t>Mehta’s Open Problems </a:t>
                </a:r>
                <a:r>
                  <a:rPr lang="en-HK" sz="2400" b="1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7</a:t>
                </a:r>
                <a:r>
                  <a:rPr lang="en-HK" sz="2400" b="1" dirty="0">
                    <a:solidFill>
                      <a:schemeClr val="tx1"/>
                    </a:solidFill>
                    <a:effectLst/>
                    <a:latin typeface="Palatino Linotype" panose="02040502050505030304" pitchFamily="18" charset="0"/>
                  </a:rPr>
                  <a:t>.</a:t>
                </a:r>
                <a:r>
                  <a:rPr lang="en-HK" sz="24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 </a:t>
                </a:r>
                <a:r>
                  <a:rPr lang="en-US" sz="24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Is there an algorithm for AdWords in the random arrival order model with competitive ratio better than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type m:val="skw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HK" sz="24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D015AF9-F076-F916-367D-D63D487350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237" y="4727616"/>
                <a:ext cx="9900000" cy="1080000"/>
              </a:xfrm>
              <a:prstGeom prst="rect">
                <a:avLst/>
              </a:prstGeom>
              <a:blipFill>
                <a:blip r:embed="rId3"/>
                <a:stretch>
                  <a:fillRect t="-10227" r="-511" b="-65909"/>
                </a:stretch>
              </a:blipFill>
              <a:ln w="28575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555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CF4B71C-5B87-C3F5-87FE-AB95B4D0C7EB}"/>
              </a:ext>
            </a:extLst>
          </p:cNvPr>
          <p:cNvGrpSpPr/>
          <p:nvPr/>
        </p:nvGrpSpPr>
        <p:grpSpPr>
          <a:xfrm>
            <a:off x="4749800" y="2194528"/>
            <a:ext cx="2692399" cy="3172467"/>
            <a:chOff x="2262909" y="2184630"/>
            <a:chExt cx="2692399" cy="3172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824AD3B-D781-5E61-D85E-4A0814A67BCD}"/>
                </a:ext>
              </a:extLst>
            </p:cNvPr>
            <p:cNvCxnSpPr/>
            <p:nvPr/>
          </p:nvCxnSpPr>
          <p:spPr>
            <a:xfrm flipV="1">
              <a:off x="2262909" y="3760503"/>
              <a:ext cx="2373746" cy="1596594"/>
            </a:xfrm>
            <a:prstGeom prst="line">
              <a:avLst/>
            </a:prstGeom>
            <a:ln w="57150">
              <a:solidFill>
                <a:schemeClr val="accent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9FB5233-FF41-E937-3189-D280032B661F}"/>
                </a:ext>
              </a:extLst>
            </p:cNvPr>
            <p:cNvCxnSpPr/>
            <p:nvPr/>
          </p:nvCxnSpPr>
          <p:spPr>
            <a:xfrm>
              <a:off x="2262909" y="2184630"/>
              <a:ext cx="2373746" cy="157587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A8C44E9-B10A-6A28-651E-B46E2083AA3B}"/>
                </a:ext>
              </a:extLst>
            </p:cNvPr>
            <p:cNvCxnSpPr/>
            <p:nvPr/>
          </p:nvCxnSpPr>
          <p:spPr>
            <a:xfrm flipV="1">
              <a:off x="2262909" y="3760504"/>
              <a:ext cx="2373746" cy="76221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050D36C-DDE4-78AE-A582-F924B319FB0B}"/>
                </a:ext>
              </a:extLst>
            </p:cNvPr>
            <p:cNvSpPr/>
            <p:nvPr/>
          </p:nvSpPr>
          <p:spPr>
            <a:xfrm>
              <a:off x="4364181" y="3464941"/>
              <a:ext cx="591127" cy="59112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202954-9897-22D6-FDB6-A197C9D2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Online Bipartite Matching</a:t>
            </a:r>
            <a:br>
              <a:rPr lang="en-US" dirty="0"/>
            </a:br>
            <a:r>
              <a:rPr lang="en-US" sz="2400" dirty="0">
                <a:solidFill>
                  <a:schemeClr val="accent3"/>
                </a:solidFill>
              </a:rPr>
              <a:t>Karp, Vazirani, and Vazirani (1990)</a:t>
            </a:r>
            <a:endParaRPr lang="en-US" dirty="0">
              <a:solidFill>
                <a:schemeClr val="accent3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02B04A-A71D-F1DE-7FA7-94AE9ADF8DB3}"/>
              </a:ext>
            </a:extLst>
          </p:cNvPr>
          <p:cNvGrpSpPr/>
          <p:nvPr/>
        </p:nvGrpSpPr>
        <p:grpSpPr>
          <a:xfrm>
            <a:off x="4749800" y="1894559"/>
            <a:ext cx="2692400" cy="2665985"/>
            <a:chOff x="2262909" y="1884661"/>
            <a:chExt cx="2692400" cy="266598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995B9F6-259B-2A91-67E6-BE5B56765186}"/>
                </a:ext>
              </a:extLst>
            </p:cNvPr>
            <p:cNvCxnSpPr/>
            <p:nvPr/>
          </p:nvCxnSpPr>
          <p:spPr>
            <a:xfrm>
              <a:off x="2262909" y="2180225"/>
              <a:ext cx="2373746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83271A8-4235-3398-5470-DAD98059AAEC}"/>
                </a:ext>
              </a:extLst>
            </p:cNvPr>
            <p:cNvCxnSpPr/>
            <p:nvPr/>
          </p:nvCxnSpPr>
          <p:spPr>
            <a:xfrm flipV="1">
              <a:off x="2262909" y="2180225"/>
              <a:ext cx="2373746" cy="1580278"/>
            </a:xfrm>
            <a:prstGeom prst="line">
              <a:avLst/>
            </a:prstGeom>
            <a:ln w="57150">
              <a:solidFill>
                <a:schemeClr val="accent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2FEA8F6-0BC5-C474-5684-18DB88A1DEEF}"/>
                </a:ext>
              </a:extLst>
            </p:cNvPr>
            <p:cNvCxnSpPr/>
            <p:nvPr/>
          </p:nvCxnSpPr>
          <p:spPr>
            <a:xfrm flipV="1">
              <a:off x="2262909" y="2180225"/>
              <a:ext cx="2373746" cy="2370421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F697A65-BE89-8B08-9309-C327A36A4D0E}"/>
                </a:ext>
              </a:extLst>
            </p:cNvPr>
            <p:cNvSpPr/>
            <p:nvPr/>
          </p:nvSpPr>
          <p:spPr>
            <a:xfrm>
              <a:off x="4364182" y="1884661"/>
              <a:ext cx="591127" cy="59112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8005E01-D14D-3A94-2B41-D1957B16020B}"/>
              </a:ext>
            </a:extLst>
          </p:cNvPr>
          <p:cNvGrpSpPr/>
          <p:nvPr/>
        </p:nvGrpSpPr>
        <p:grpSpPr>
          <a:xfrm>
            <a:off x="4749800" y="2684699"/>
            <a:ext cx="2692400" cy="1847916"/>
            <a:chOff x="2262909" y="2674801"/>
            <a:chExt cx="2692400" cy="184791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2BC3B8C-E16F-195E-976C-48FEEA868BEA}"/>
                </a:ext>
              </a:extLst>
            </p:cNvPr>
            <p:cNvCxnSpPr/>
            <p:nvPr/>
          </p:nvCxnSpPr>
          <p:spPr>
            <a:xfrm>
              <a:off x="2262909" y="2942440"/>
              <a:ext cx="2373746" cy="27925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FF6D769-95F9-80E9-65EC-0DAC2C3499B8}"/>
                </a:ext>
              </a:extLst>
            </p:cNvPr>
            <p:cNvCxnSpPr/>
            <p:nvPr/>
          </p:nvCxnSpPr>
          <p:spPr>
            <a:xfrm flipV="1">
              <a:off x="2262909" y="2970364"/>
              <a:ext cx="2373746" cy="1552353"/>
            </a:xfrm>
            <a:prstGeom prst="line">
              <a:avLst/>
            </a:prstGeom>
            <a:ln w="57150">
              <a:solidFill>
                <a:schemeClr val="accent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EEB1A86-C804-7CC0-D7C2-BB0B71085534}"/>
                </a:ext>
              </a:extLst>
            </p:cNvPr>
            <p:cNvSpPr/>
            <p:nvPr/>
          </p:nvSpPr>
          <p:spPr>
            <a:xfrm>
              <a:off x="4364182" y="2674801"/>
              <a:ext cx="591127" cy="59112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2464A4-E8CF-9ADE-58C8-A3A68565D40A}"/>
              </a:ext>
            </a:extLst>
          </p:cNvPr>
          <p:cNvGrpSpPr/>
          <p:nvPr/>
        </p:nvGrpSpPr>
        <p:grpSpPr>
          <a:xfrm>
            <a:off x="4749800" y="4264979"/>
            <a:ext cx="2692398" cy="1085704"/>
            <a:chOff x="2262909" y="4255081"/>
            <a:chExt cx="2692398" cy="108570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2C103B3-8AE6-6C8C-149C-58B6AB5B9887}"/>
                </a:ext>
              </a:extLst>
            </p:cNvPr>
            <p:cNvCxnSpPr/>
            <p:nvPr/>
          </p:nvCxnSpPr>
          <p:spPr>
            <a:xfrm flipV="1">
              <a:off x="2262909" y="4550646"/>
              <a:ext cx="2373746" cy="790139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1460397-84CC-71B1-BC85-28E82EAA03E4}"/>
                </a:ext>
              </a:extLst>
            </p:cNvPr>
            <p:cNvSpPr/>
            <p:nvPr/>
          </p:nvSpPr>
          <p:spPr>
            <a:xfrm>
              <a:off x="4364180" y="4255081"/>
              <a:ext cx="591127" cy="59112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CEFA7A3-12F7-6367-BEA4-BE8040EC581E}"/>
              </a:ext>
            </a:extLst>
          </p:cNvPr>
          <p:cNvGrpSpPr/>
          <p:nvPr/>
        </p:nvGrpSpPr>
        <p:grpSpPr>
          <a:xfrm>
            <a:off x="4749800" y="3770401"/>
            <a:ext cx="2692398" cy="1875845"/>
            <a:chOff x="2262909" y="3760503"/>
            <a:chExt cx="2692398" cy="187584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D7CC909-B481-40D6-D903-CFE1EABEC7E3}"/>
                </a:ext>
              </a:extLst>
            </p:cNvPr>
            <p:cNvCxnSpPr/>
            <p:nvPr/>
          </p:nvCxnSpPr>
          <p:spPr>
            <a:xfrm>
              <a:off x="2262909" y="3760503"/>
              <a:ext cx="2373746" cy="159659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5346A51-E4D0-E16B-0E36-BAC452B53835}"/>
                </a:ext>
              </a:extLst>
            </p:cNvPr>
            <p:cNvSpPr/>
            <p:nvPr/>
          </p:nvSpPr>
          <p:spPr>
            <a:xfrm>
              <a:off x="4364180" y="5045221"/>
              <a:ext cx="591127" cy="59112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942AF541-8C7A-27B8-2C86-906CF47063B7}"/>
              </a:ext>
            </a:extLst>
          </p:cNvPr>
          <p:cNvSpPr/>
          <p:nvPr/>
        </p:nvSpPr>
        <p:spPr>
          <a:xfrm>
            <a:off x="7442199" y="3275826"/>
            <a:ext cx="16843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Palatino Linotype" panose="02040502050505030304" pitchFamily="18" charset="0"/>
              </a:rPr>
              <a:t>Online</a:t>
            </a:r>
          </a:p>
          <a:p>
            <a:pPr algn="ctr"/>
            <a:r>
              <a:rPr lang="en-US" altLang="zh-CN" sz="2000" dirty="0">
                <a:latin typeface="Palatino Linotype" panose="02040502050505030304" pitchFamily="18" charset="0"/>
              </a:rPr>
              <a:t>Vertices</a:t>
            </a:r>
            <a:br>
              <a:rPr lang="en-US" altLang="zh-CN" sz="2000" dirty="0">
                <a:latin typeface="Palatino Linotype" panose="02040502050505030304" pitchFamily="18" charset="0"/>
              </a:rPr>
            </a:br>
            <a:r>
              <a:rPr lang="en-US" altLang="zh-CN" sz="2000" dirty="0">
                <a:latin typeface="Palatino Linotype" panose="02040502050505030304" pitchFamily="18" charset="0"/>
              </a:rPr>
              <a:t>(impressions)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982DF-7231-75C1-C35D-A20E96293F3F}"/>
              </a:ext>
            </a:extLst>
          </p:cNvPr>
          <p:cNvSpPr/>
          <p:nvPr/>
        </p:nvSpPr>
        <p:spPr>
          <a:xfrm>
            <a:off x="2962564" y="3275826"/>
            <a:ext cx="1510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Palatino Linotype" panose="02040502050505030304" pitchFamily="18" charset="0"/>
              </a:rPr>
              <a:t>Offline</a:t>
            </a:r>
          </a:p>
          <a:p>
            <a:pPr algn="ctr"/>
            <a:r>
              <a:rPr lang="en-US" altLang="zh-CN" sz="2000" dirty="0">
                <a:latin typeface="Palatino Linotype" panose="02040502050505030304" pitchFamily="18" charset="0"/>
              </a:rPr>
              <a:t>Vertices</a:t>
            </a:r>
            <a:br>
              <a:rPr lang="en-US" altLang="zh-CN" sz="2000" dirty="0">
                <a:latin typeface="Palatino Linotype" panose="02040502050505030304" pitchFamily="18" charset="0"/>
              </a:rPr>
            </a:br>
            <a:r>
              <a:rPr lang="en-US" altLang="zh-CN" sz="2000" dirty="0">
                <a:latin typeface="Palatino Linotype" panose="02040502050505030304" pitchFamily="18" charset="0"/>
              </a:rPr>
              <a:t>(advertisers)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4C1BD5C-34A1-3163-4089-E630EFDE3F7C}"/>
              </a:ext>
            </a:extLst>
          </p:cNvPr>
          <p:cNvGrpSpPr/>
          <p:nvPr/>
        </p:nvGrpSpPr>
        <p:grpSpPr>
          <a:xfrm>
            <a:off x="4749799" y="2184396"/>
            <a:ext cx="2119548" cy="3162128"/>
            <a:chOff x="7998859" y="2086688"/>
            <a:chExt cx="2119548" cy="316212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54F9AE2-CD06-4462-21C6-E2EC924B16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98859" y="2086688"/>
              <a:ext cx="2082803" cy="7505"/>
            </a:xfrm>
            <a:prstGeom prst="line">
              <a:avLst/>
            </a:prstGeom>
            <a:ln w="57150">
              <a:solidFill>
                <a:schemeClr val="accent3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BD952ED-6FA4-3AB8-D8AC-690FA5C941FA}"/>
                </a:ext>
              </a:extLst>
            </p:cNvPr>
            <p:cNvCxnSpPr>
              <a:cxnSpLocks/>
            </p:cNvCxnSpPr>
            <p:nvPr/>
          </p:nvCxnSpPr>
          <p:spPr>
            <a:xfrm>
              <a:off x="7998859" y="2856408"/>
              <a:ext cx="2082803" cy="20420"/>
            </a:xfrm>
            <a:prstGeom prst="line">
              <a:avLst/>
            </a:prstGeom>
            <a:ln w="57150">
              <a:solidFill>
                <a:schemeClr val="accent3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89A8AB4-B505-DE59-812F-B6E5BAC68F36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8017882" y="3765399"/>
              <a:ext cx="2080192" cy="673200"/>
            </a:xfrm>
            <a:prstGeom prst="line">
              <a:avLst/>
            </a:prstGeom>
            <a:ln w="57150">
              <a:solidFill>
                <a:schemeClr val="accent3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4495F3D-9D70-FE26-7E7C-A8E834E3B4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0629" y="4560393"/>
              <a:ext cx="2080191" cy="688423"/>
            </a:xfrm>
            <a:prstGeom prst="line">
              <a:avLst/>
            </a:prstGeom>
            <a:ln w="57150">
              <a:solidFill>
                <a:schemeClr val="accent3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1521102-9A6A-3467-9B62-E6B5CDFB7564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8004238" y="3689006"/>
              <a:ext cx="2114169" cy="1422000"/>
            </a:xfrm>
            <a:prstGeom prst="line">
              <a:avLst/>
            </a:prstGeom>
            <a:ln w="57150">
              <a:solidFill>
                <a:schemeClr val="accent3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3B0574E-DA7D-7C92-3F80-8F21C3CC3DBF}"/>
              </a:ext>
            </a:extLst>
          </p:cNvPr>
          <p:cNvGrpSpPr/>
          <p:nvPr/>
        </p:nvGrpSpPr>
        <p:grpSpPr>
          <a:xfrm>
            <a:off x="4472707" y="1894559"/>
            <a:ext cx="591129" cy="3751687"/>
            <a:chOff x="1985816" y="1884661"/>
            <a:chExt cx="591129" cy="3751687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F86B69D-0674-4A83-1F83-7176664C911D}"/>
                </a:ext>
              </a:extLst>
            </p:cNvPr>
            <p:cNvSpPr/>
            <p:nvPr/>
          </p:nvSpPr>
          <p:spPr>
            <a:xfrm>
              <a:off x="1985818" y="2674801"/>
              <a:ext cx="591127" cy="59112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6F9E539-FC53-3587-BE66-E7577215CA43}"/>
                </a:ext>
              </a:extLst>
            </p:cNvPr>
            <p:cNvSpPr/>
            <p:nvPr/>
          </p:nvSpPr>
          <p:spPr>
            <a:xfrm>
              <a:off x="1985817" y="3464941"/>
              <a:ext cx="591127" cy="59112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712D832-933B-8042-D63A-5BE0FB6E9155}"/>
                </a:ext>
              </a:extLst>
            </p:cNvPr>
            <p:cNvSpPr/>
            <p:nvPr/>
          </p:nvSpPr>
          <p:spPr>
            <a:xfrm>
              <a:off x="1985816" y="4255081"/>
              <a:ext cx="591127" cy="59112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5DDBF2B-618D-AE9F-809F-93A1661E0942}"/>
                </a:ext>
              </a:extLst>
            </p:cNvPr>
            <p:cNvSpPr/>
            <p:nvPr/>
          </p:nvSpPr>
          <p:spPr>
            <a:xfrm>
              <a:off x="1985816" y="5045221"/>
              <a:ext cx="591127" cy="59112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A7A25A6-EF68-F05C-378E-8C0B5891CBFE}"/>
                </a:ext>
              </a:extLst>
            </p:cNvPr>
            <p:cNvSpPr/>
            <p:nvPr/>
          </p:nvSpPr>
          <p:spPr>
            <a:xfrm>
              <a:off x="1985818" y="1884661"/>
              <a:ext cx="591127" cy="59112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298E1156-4488-32E0-52B6-F2E96877E6AC}"/>
              </a:ext>
            </a:extLst>
          </p:cNvPr>
          <p:cNvSpPr txBox="1"/>
          <p:nvPr/>
        </p:nvSpPr>
        <p:spPr>
          <a:xfrm>
            <a:off x="2559994" y="5850118"/>
            <a:ext cx="7200000" cy="79014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Competitive Ratio = </a:t>
            </a:r>
            <a:r>
              <a:rPr lang="en-US" sz="24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ALG</a:t>
            </a:r>
            <a:r>
              <a:rPr lang="en-US" sz="2400" dirty="0">
                <a:latin typeface="Palatino Linotype" panose="02040502050505030304" pitchFamily="18" charset="0"/>
              </a:rPr>
              <a:t>/</a:t>
            </a:r>
            <a:r>
              <a:rPr lang="en-US" sz="2400" b="1" dirty="0">
                <a:solidFill>
                  <a:schemeClr val="accent3"/>
                </a:solidFill>
                <a:latin typeface="Palatino Linotype" panose="02040502050505030304" pitchFamily="18" charset="0"/>
              </a:rPr>
              <a:t>OPT</a:t>
            </a:r>
            <a:r>
              <a:rPr lang="en-US" sz="2400" dirty="0">
                <a:latin typeface="Palatino Linotype" panose="02040502050505030304" pitchFamily="18" charset="0"/>
              </a:rPr>
              <a:t> = 3/5</a:t>
            </a:r>
            <a:br>
              <a:rPr lang="en-US" sz="2400" dirty="0">
                <a:latin typeface="Palatino Linotype" panose="02040502050505030304" pitchFamily="18" charset="0"/>
              </a:rPr>
            </a:br>
            <a:r>
              <a:rPr lang="en-US" sz="2000" dirty="0">
                <a:solidFill>
                  <a:schemeClr val="accent2"/>
                </a:solidFill>
                <a:latin typeface="Palatino Linotype" panose="02040502050505030304" pitchFamily="18" charset="0"/>
              </a:rPr>
              <a:t>worst ratio in any graph and any arrival order</a:t>
            </a:r>
            <a:endParaRPr lang="en-US" sz="2800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4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E678-44C7-D7FE-AEF1-BB627D596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AdWords with Unknown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A3225-6830-3F55-3C8B-0419571AC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630" y="3268980"/>
            <a:ext cx="10515600" cy="290798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Practical motivation:		</a:t>
            </a:r>
            <a:r>
              <a:rPr lang="en-US" sz="2400" dirty="0"/>
              <a:t>Using less information is more robust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Theoretical motivation:</a:t>
            </a:r>
            <a:r>
              <a:rPr lang="en-US" sz="2400" dirty="0"/>
              <a:t>  	Relation to stochastic rewards model</a:t>
            </a:r>
            <a:br>
              <a:rPr lang="en-US" sz="2400" dirty="0"/>
            </a:br>
            <a:r>
              <a:rPr lang="en-US" sz="2400" dirty="0"/>
              <a:t>					(see Part II by </a:t>
            </a:r>
            <a:r>
              <a:rPr lang="en-US" sz="2400" dirty="0" err="1"/>
              <a:t>Zhihao</a:t>
            </a:r>
            <a:r>
              <a:rPr lang="en-US" sz="2400" dirty="0"/>
              <a:t>)</a:t>
            </a:r>
          </a:p>
          <a:p>
            <a:r>
              <a:rPr lang="en-US" sz="2400" dirty="0" err="1">
                <a:solidFill>
                  <a:schemeClr val="accent3"/>
                </a:solidFill>
              </a:rPr>
              <a:t>Udwani</a:t>
            </a:r>
            <a:r>
              <a:rPr lang="en-US" sz="2400" dirty="0">
                <a:solidFill>
                  <a:schemeClr val="accent3"/>
                </a:solidFill>
              </a:rPr>
              <a:t> (2023)</a:t>
            </a:r>
            <a:r>
              <a:rPr lang="en-US" sz="2400" dirty="0"/>
              <a:t> gave a </a:t>
            </a:r>
            <a:r>
              <a:rPr lang="en-HK" sz="2400" dirty="0"/>
              <a:t>0.522 competitive algorithm for small bids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B1BC09B-BF51-C899-50F6-69F936756B4F}"/>
                  </a:ext>
                </a:extLst>
              </p:cNvPr>
              <p:cNvSpPr/>
              <p:nvPr/>
            </p:nvSpPr>
            <p:spPr>
              <a:xfrm>
                <a:off x="1146000" y="1825625"/>
                <a:ext cx="9900000" cy="1080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82563"/>
                <a:r>
                  <a:rPr lang="en-HK" sz="2400" b="1" dirty="0">
                    <a:solidFill>
                      <a:schemeClr val="tx1"/>
                    </a:solidFill>
                    <a:effectLst/>
                    <a:latin typeface="Palatino Linotype" panose="02040502050505030304" pitchFamily="18" charset="0"/>
                  </a:rPr>
                  <a:t>Mehta’s Open Problems 1.</a:t>
                </a:r>
                <a:r>
                  <a:rPr lang="en-HK" sz="24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  Is there a budget oblivious AdWords algorithm with competitive ratio better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HK" sz="2400" dirty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B1BC09B-BF51-C899-50F6-69F936756B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000" y="1825625"/>
                <a:ext cx="9900000" cy="1080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01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F3D2-CD02-8654-90B5-31F6A191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243B7-BF54-9F6B-D214-895C81F1A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651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Online matching is still going strong, 30+ years after </a:t>
            </a:r>
            <a:r>
              <a:rPr lang="en-US" sz="2400" dirty="0">
                <a:solidFill>
                  <a:schemeClr val="accent3"/>
                </a:solidFill>
              </a:rPr>
              <a:t>Karp, Vazirani, and Vazirani (1990)</a:t>
            </a:r>
            <a:r>
              <a:rPr lang="en-US" sz="2400" dirty="0"/>
              <a:t>, and 10 years after </a:t>
            </a:r>
            <a:r>
              <a:rPr lang="en-US" sz="2400" dirty="0">
                <a:solidFill>
                  <a:schemeClr val="accent3"/>
                </a:solidFill>
              </a:rPr>
              <a:t>Mehta (2013)</a:t>
            </a:r>
          </a:p>
          <a:p>
            <a:r>
              <a:rPr lang="en-US" sz="2400" dirty="0"/>
              <a:t>Techniques</a:t>
            </a:r>
          </a:p>
          <a:p>
            <a:pPr lvl="1"/>
            <a:r>
              <a:rPr lang="en-US" sz="2000" dirty="0"/>
              <a:t>New aspects of the randomized online primal dual framework</a:t>
            </a:r>
            <a:br>
              <a:rPr lang="en-US" sz="2000" dirty="0"/>
            </a:br>
            <a:r>
              <a:rPr lang="en-US" sz="2000" dirty="0"/>
              <a:t>(e.g., victim and compensation, time-dependent prices in random order model)</a:t>
            </a:r>
          </a:p>
          <a:p>
            <a:pPr lvl="1"/>
            <a:r>
              <a:rPr lang="en-US" sz="2000" dirty="0"/>
              <a:t>Online correlated selection (more broadly, online rounding for matching)</a:t>
            </a:r>
          </a:p>
          <a:p>
            <a:r>
              <a:rPr lang="en-US" sz="2400" dirty="0"/>
              <a:t>Models</a:t>
            </a:r>
          </a:p>
          <a:p>
            <a:pPr lvl="1"/>
            <a:r>
              <a:rPr lang="en-US" sz="2000" dirty="0"/>
              <a:t>Ride hailing/sharing 		General arrival models</a:t>
            </a:r>
          </a:p>
          <a:p>
            <a:pPr lvl="1"/>
            <a:r>
              <a:rPr lang="en-US" sz="2000" dirty="0"/>
              <a:t>Cloud computing		Reusable resources</a:t>
            </a:r>
          </a:p>
          <a:p>
            <a:pPr lvl="1"/>
            <a:r>
              <a:rPr lang="en-US" sz="2000" dirty="0"/>
              <a:t>Online labor market		Online submodular welfare maximization</a:t>
            </a:r>
            <a:br>
              <a:rPr lang="en-US" sz="2000" dirty="0"/>
            </a:br>
            <a:r>
              <a:rPr lang="en-US" sz="2000" dirty="0"/>
              <a:t>					Assortment optimization</a:t>
            </a:r>
          </a:p>
          <a:p>
            <a:pPr lvl="1"/>
            <a:r>
              <a:rPr lang="en-US" sz="2000" dirty="0"/>
              <a:t>Kidney exchange			Stochastic models (see Part II)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79E32C-9A02-8823-EC74-3F1AA5294D32}"/>
              </a:ext>
            </a:extLst>
          </p:cNvPr>
          <p:cNvSpPr txBox="1"/>
          <p:nvPr/>
        </p:nvSpPr>
        <p:spPr>
          <a:xfrm>
            <a:off x="3576000" y="5917853"/>
            <a:ext cx="504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Thank You! Questions?</a:t>
            </a:r>
          </a:p>
        </p:txBody>
      </p:sp>
    </p:spTree>
    <p:extLst>
      <p:ext uri="{BB962C8B-B14F-4D97-AF65-F5344CB8AC3E}">
        <p14:creationId xmlns:p14="http://schemas.microsoft.com/office/powerpoint/2010/main" val="249747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AED1A-F5A5-D7DF-F2B2-29E9C36C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1CEB6-6A3E-49D0-D5B5-4910FBE7C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Match to an arbitrary unmatched neighbor</a:t>
            </a:r>
          </a:p>
          <a:p>
            <a:r>
              <a:rPr lang="en-US" dirty="0"/>
              <a:t>0.5-competitive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44ADD3-C0B2-C32C-2D6B-EC4534A507CE}"/>
              </a:ext>
            </a:extLst>
          </p:cNvPr>
          <p:cNvGrpSpPr/>
          <p:nvPr/>
        </p:nvGrpSpPr>
        <p:grpSpPr>
          <a:xfrm>
            <a:off x="4611254" y="2942877"/>
            <a:ext cx="591127" cy="1680016"/>
            <a:chOff x="4611254" y="2942877"/>
            <a:chExt cx="591127" cy="168001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ABA5147-840E-8A9F-9580-953735F7A851}"/>
                </a:ext>
              </a:extLst>
            </p:cNvPr>
            <p:cNvSpPr/>
            <p:nvPr/>
          </p:nvSpPr>
          <p:spPr>
            <a:xfrm>
              <a:off x="4611254" y="2942877"/>
              <a:ext cx="591127" cy="59112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3722E5C-1407-A3E2-52E0-8D0B3725A3A2}"/>
                </a:ext>
              </a:extLst>
            </p:cNvPr>
            <p:cNvSpPr/>
            <p:nvPr/>
          </p:nvSpPr>
          <p:spPr>
            <a:xfrm>
              <a:off x="4611254" y="4031766"/>
              <a:ext cx="591127" cy="59112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07EF4A-75DB-A819-F4F9-E75EE4785CA9}"/>
              </a:ext>
            </a:extLst>
          </p:cNvPr>
          <p:cNvGrpSpPr/>
          <p:nvPr/>
        </p:nvGrpSpPr>
        <p:grpSpPr>
          <a:xfrm>
            <a:off x="5115812" y="2942877"/>
            <a:ext cx="2464933" cy="1175458"/>
            <a:chOff x="5115812" y="2942877"/>
            <a:chExt cx="2464933" cy="117545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03F50DE-3F28-167C-EAB2-E9EFF8C37712}"/>
                </a:ext>
              </a:extLst>
            </p:cNvPr>
            <p:cNvCxnSpPr>
              <a:cxnSpLocks/>
              <a:stCxn id="8" idx="6"/>
              <a:endCxn id="10" idx="2"/>
            </p:cNvCxnSpPr>
            <p:nvPr/>
          </p:nvCxnSpPr>
          <p:spPr>
            <a:xfrm>
              <a:off x="5202381" y="3238441"/>
              <a:ext cx="1787237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537BC25-1025-6CB8-08CE-1B596580A59C}"/>
                </a:ext>
              </a:extLst>
            </p:cNvPr>
            <p:cNvCxnSpPr>
              <a:cxnSpLocks/>
              <a:stCxn id="9" idx="7"/>
              <a:endCxn id="10" idx="3"/>
            </p:cNvCxnSpPr>
            <p:nvPr/>
          </p:nvCxnSpPr>
          <p:spPr>
            <a:xfrm flipV="1">
              <a:off x="5115812" y="3447435"/>
              <a:ext cx="1960375" cy="670900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C229107-814A-438A-8418-284242C01B92}"/>
                </a:ext>
              </a:extLst>
            </p:cNvPr>
            <p:cNvSpPr/>
            <p:nvPr/>
          </p:nvSpPr>
          <p:spPr>
            <a:xfrm>
              <a:off x="6989618" y="2942877"/>
              <a:ext cx="591127" cy="59112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C97597-4A09-2C70-F6AA-83FFA30A76E8}"/>
              </a:ext>
            </a:extLst>
          </p:cNvPr>
          <p:cNvGrpSpPr/>
          <p:nvPr/>
        </p:nvGrpSpPr>
        <p:grpSpPr>
          <a:xfrm>
            <a:off x="5202381" y="4031766"/>
            <a:ext cx="2378364" cy="591127"/>
            <a:chOff x="5202381" y="4031766"/>
            <a:chExt cx="2378364" cy="59112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614833D-B9E7-477C-C784-7A0508EE9B2A}"/>
                </a:ext>
              </a:extLst>
            </p:cNvPr>
            <p:cNvCxnSpPr>
              <a:cxnSpLocks/>
              <a:stCxn id="9" idx="6"/>
              <a:endCxn id="11" idx="2"/>
            </p:cNvCxnSpPr>
            <p:nvPr/>
          </p:nvCxnSpPr>
          <p:spPr>
            <a:xfrm>
              <a:off x="5202381" y="4327330"/>
              <a:ext cx="1787237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936B9B5-3A7A-ABB5-E17D-8423C1C571AF}"/>
                </a:ext>
              </a:extLst>
            </p:cNvPr>
            <p:cNvSpPr/>
            <p:nvPr/>
          </p:nvSpPr>
          <p:spPr>
            <a:xfrm>
              <a:off x="6989618" y="4031766"/>
              <a:ext cx="591127" cy="59112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111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2234B6A-C464-D8C7-71EE-76220EB3D305}"/>
              </a:ext>
            </a:extLst>
          </p:cNvPr>
          <p:cNvGrpSpPr/>
          <p:nvPr/>
        </p:nvGrpSpPr>
        <p:grpSpPr>
          <a:xfrm>
            <a:off x="1997947" y="2212320"/>
            <a:ext cx="2692399" cy="3172467"/>
            <a:chOff x="2262909" y="2184630"/>
            <a:chExt cx="2692399" cy="3172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E2F56BF-AE5D-D0BF-E776-3B8E4162F5E7}"/>
                </a:ext>
              </a:extLst>
            </p:cNvPr>
            <p:cNvCxnSpPr/>
            <p:nvPr/>
          </p:nvCxnSpPr>
          <p:spPr>
            <a:xfrm flipV="1">
              <a:off x="2262909" y="3760503"/>
              <a:ext cx="2373746" cy="1596594"/>
            </a:xfrm>
            <a:prstGeom prst="line">
              <a:avLst/>
            </a:prstGeom>
            <a:ln w="57150">
              <a:solidFill>
                <a:schemeClr val="accent5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7C83C2D-F394-AFC0-66B2-0A0A6FA39E60}"/>
                </a:ext>
              </a:extLst>
            </p:cNvPr>
            <p:cNvCxnSpPr/>
            <p:nvPr/>
          </p:nvCxnSpPr>
          <p:spPr>
            <a:xfrm>
              <a:off x="2262909" y="2184630"/>
              <a:ext cx="2373746" cy="157587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181EB2E-9047-8EA4-DC4E-6993A4419985}"/>
                </a:ext>
              </a:extLst>
            </p:cNvPr>
            <p:cNvCxnSpPr/>
            <p:nvPr/>
          </p:nvCxnSpPr>
          <p:spPr>
            <a:xfrm flipV="1">
              <a:off x="2262909" y="3760504"/>
              <a:ext cx="2373746" cy="76221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39A8B31-25CD-DC32-4303-F363C1E53885}"/>
                </a:ext>
              </a:extLst>
            </p:cNvPr>
            <p:cNvSpPr/>
            <p:nvPr/>
          </p:nvSpPr>
          <p:spPr>
            <a:xfrm>
              <a:off x="4364181" y="3464941"/>
              <a:ext cx="591127" cy="59112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593C3A5-564C-C1B0-8880-CD249162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Elegant Solution: Ranking Algorithm</a:t>
            </a:r>
            <a:br>
              <a:rPr lang="en-US" dirty="0"/>
            </a:br>
            <a:r>
              <a:rPr lang="en-US" sz="2400" dirty="0">
                <a:solidFill>
                  <a:schemeClr val="accent3"/>
                </a:solidFill>
                <a:latin typeface="Palatino Linotype" panose="02040502050505030304" pitchFamily="18" charset="0"/>
              </a:rPr>
              <a:t>Karp, Vazirani, and Vazirani (1990)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9BA26E-8C54-1B6E-7734-103A87F10993}"/>
              </a:ext>
            </a:extLst>
          </p:cNvPr>
          <p:cNvGrpSpPr/>
          <p:nvPr/>
        </p:nvGrpSpPr>
        <p:grpSpPr>
          <a:xfrm>
            <a:off x="1997947" y="2702491"/>
            <a:ext cx="2692400" cy="1859533"/>
            <a:chOff x="2172127" y="2702491"/>
            <a:chExt cx="2692400" cy="185953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BB5493E-CB12-18EC-1093-34B63E024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0597" y="3025981"/>
              <a:ext cx="2355274" cy="153604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4033725-936F-440C-D54F-E10A2EE57A9D}"/>
                </a:ext>
              </a:extLst>
            </p:cNvPr>
            <p:cNvGrpSpPr/>
            <p:nvPr/>
          </p:nvGrpSpPr>
          <p:grpSpPr>
            <a:xfrm>
              <a:off x="2172127" y="2702491"/>
              <a:ext cx="2692400" cy="591127"/>
              <a:chOff x="2262909" y="2674801"/>
              <a:chExt cx="2692400" cy="591127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A4932BD-673E-0E6D-1976-4DDC1F51FA2E}"/>
                  </a:ext>
                </a:extLst>
              </p:cNvPr>
              <p:cNvCxnSpPr/>
              <p:nvPr/>
            </p:nvCxnSpPr>
            <p:spPr>
              <a:xfrm>
                <a:off x="2262909" y="2942440"/>
                <a:ext cx="2373746" cy="27925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4E1EA32-9A65-6CFC-6EFC-18559C83FE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2909" y="2970365"/>
                <a:ext cx="2373746" cy="0"/>
              </a:xfrm>
              <a:prstGeom prst="line">
                <a:avLst/>
              </a:prstGeom>
              <a:ln w="57150">
                <a:solidFill>
                  <a:schemeClr val="accent5"/>
                </a:solidFill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3DFA81B-AF14-B3A3-A939-F295E380B5CB}"/>
                  </a:ext>
                </a:extLst>
              </p:cNvPr>
              <p:cNvSpPr/>
              <p:nvPr/>
            </p:nvSpPr>
            <p:spPr>
              <a:xfrm>
                <a:off x="4364182" y="2674801"/>
                <a:ext cx="591127" cy="591127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CD8B2B-B566-F6DD-4A64-EA50A43AEEB8}"/>
              </a:ext>
            </a:extLst>
          </p:cNvPr>
          <p:cNvGrpSpPr/>
          <p:nvPr/>
        </p:nvGrpSpPr>
        <p:grpSpPr>
          <a:xfrm>
            <a:off x="1997947" y="4282771"/>
            <a:ext cx="2692398" cy="1085704"/>
            <a:chOff x="2262909" y="4255081"/>
            <a:chExt cx="2692398" cy="108570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CE0C887-8676-217C-50D8-05228A2EBE52}"/>
                </a:ext>
              </a:extLst>
            </p:cNvPr>
            <p:cNvCxnSpPr/>
            <p:nvPr/>
          </p:nvCxnSpPr>
          <p:spPr>
            <a:xfrm flipV="1">
              <a:off x="2262909" y="4550646"/>
              <a:ext cx="2373746" cy="790139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B1B6A1B-8429-C121-E338-B2DF514E24E6}"/>
                </a:ext>
              </a:extLst>
            </p:cNvPr>
            <p:cNvSpPr/>
            <p:nvPr/>
          </p:nvSpPr>
          <p:spPr>
            <a:xfrm>
              <a:off x="4364180" y="4255081"/>
              <a:ext cx="591127" cy="59112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B897AB-BF2E-0E9E-FE0C-D0535DCF52A6}"/>
              </a:ext>
            </a:extLst>
          </p:cNvPr>
          <p:cNvGrpSpPr/>
          <p:nvPr/>
        </p:nvGrpSpPr>
        <p:grpSpPr>
          <a:xfrm>
            <a:off x="1997947" y="1912351"/>
            <a:ext cx="2692400" cy="2665985"/>
            <a:chOff x="2172127" y="1912351"/>
            <a:chExt cx="2692400" cy="266598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1EE6171-1484-3C29-B8F1-3792B6DE5A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2127" y="2191605"/>
              <a:ext cx="2392216" cy="1596588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6B82A70-CA39-FEF5-662A-776E9E781505}"/>
                </a:ext>
              </a:extLst>
            </p:cNvPr>
            <p:cNvGrpSpPr/>
            <p:nvPr/>
          </p:nvGrpSpPr>
          <p:grpSpPr>
            <a:xfrm>
              <a:off x="2172127" y="1912351"/>
              <a:ext cx="2692400" cy="2665985"/>
              <a:chOff x="2262909" y="1884661"/>
              <a:chExt cx="2692400" cy="2665985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6676A0B-AD85-4376-41F6-F6FF0EF54A7A}"/>
                  </a:ext>
                </a:extLst>
              </p:cNvPr>
              <p:cNvCxnSpPr/>
              <p:nvPr/>
            </p:nvCxnSpPr>
            <p:spPr>
              <a:xfrm>
                <a:off x="2262909" y="2180225"/>
                <a:ext cx="2373746" cy="0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4DD0A0D-EBB9-C7F5-94A5-B062199F7C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2909" y="2180225"/>
                <a:ext cx="2373746" cy="0"/>
              </a:xfrm>
              <a:prstGeom prst="line">
                <a:avLst/>
              </a:prstGeom>
              <a:ln w="57150">
                <a:solidFill>
                  <a:schemeClr val="accent5"/>
                </a:solidFill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6CDC8A7-DDAE-27E5-AED7-EA338A6A1B97}"/>
                  </a:ext>
                </a:extLst>
              </p:cNvPr>
              <p:cNvCxnSpPr/>
              <p:nvPr/>
            </p:nvCxnSpPr>
            <p:spPr>
              <a:xfrm flipV="1">
                <a:off x="2262909" y="2180225"/>
                <a:ext cx="2373746" cy="2370421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CE9D9E5-7311-1624-BE45-CF69CDDCD40C}"/>
                  </a:ext>
                </a:extLst>
              </p:cNvPr>
              <p:cNvSpPr/>
              <p:nvPr/>
            </p:nvSpPr>
            <p:spPr>
              <a:xfrm>
                <a:off x="4364182" y="1884661"/>
                <a:ext cx="591127" cy="591127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590BB80-8401-E2D2-6162-4E67A22F126B}"/>
              </a:ext>
            </a:extLst>
          </p:cNvPr>
          <p:cNvSpPr/>
          <p:nvPr/>
        </p:nvSpPr>
        <p:spPr>
          <a:xfrm>
            <a:off x="4690347" y="3293618"/>
            <a:ext cx="12314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Palatino Linotype" panose="02040502050505030304" pitchFamily="18" charset="0"/>
              </a:rPr>
              <a:t>Online</a:t>
            </a:r>
          </a:p>
          <a:p>
            <a:pPr algn="ctr"/>
            <a:r>
              <a:rPr lang="en-US" altLang="zh-CN" sz="2000" dirty="0">
                <a:latin typeface="Palatino Linotype" panose="02040502050505030304" pitchFamily="18" charset="0"/>
              </a:rPr>
              <a:t>Vertices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FB16534-2EE1-1C60-FE8E-BCD6473F1483}"/>
              </a:ext>
            </a:extLst>
          </p:cNvPr>
          <p:cNvGrpSpPr/>
          <p:nvPr/>
        </p:nvGrpSpPr>
        <p:grpSpPr>
          <a:xfrm>
            <a:off x="1997947" y="3788193"/>
            <a:ext cx="2692398" cy="1875845"/>
            <a:chOff x="2172127" y="3788193"/>
            <a:chExt cx="2692398" cy="187584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02920FE-4A42-10C5-D078-7BB466B9142F}"/>
                </a:ext>
              </a:extLst>
            </p:cNvPr>
            <p:cNvCxnSpPr>
              <a:cxnSpLocks/>
            </p:cNvCxnSpPr>
            <p:nvPr/>
          </p:nvCxnSpPr>
          <p:spPr>
            <a:xfrm>
              <a:off x="2172127" y="3788193"/>
              <a:ext cx="2373746" cy="1580282"/>
            </a:xfrm>
            <a:prstGeom prst="line">
              <a:avLst/>
            </a:prstGeom>
            <a:ln w="57150">
              <a:solidFill>
                <a:schemeClr val="accent5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BA15054-359D-2CD6-D62E-BCDF34A22DBC}"/>
                </a:ext>
              </a:extLst>
            </p:cNvPr>
            <p:cNvSpPr/>
            <p:nvPr/>
          </p:nvSpPr>
          <p:spPr>
            <a:xfrm>
              <a:off x="4273398" y="5072911"/>
              <a:ext cx="591127" cy="59112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EA1BAD3-8B2B-CA95-901F-6A920FFE19AD}"/>
              </a:ext>
            </a:extLst>
          </p:cNvPr>
          <p:cNvGrpSpPr/>
          <p:nvPr/>
        </p:nvGrpSpPr>
        <p:grpSpPr>
          <a:xfrm>
            <a:off x="489381" y="1912351"/>
            <a:ext cx="1822602" cy="3751687"/>
            <a:chOff x="754343" y="1884661"/>
            <a:chExt cx="1822602" cy="375168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B75F002-BD3D-B88D-8A25-38E5001CE15D}"/>
                </a:ext>
              </a:extLst>
            </p:cNvPr>
            <p:cNvSpPr/>
            <p:nvPr/>
          </p:nvSpPr>
          <p:spPr>
            <a:xfrm>
              <a:off x="754343" y="3265928"/>
              <a:ext cx="12314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latin typeface="Palatino Linotype" panose="02040502050505030304" pitchFamily="18" charset="0"/>
                </a:rPr>
                <a:t>Offline</a:t>
              </a:r>
            </a:p>
            <a:p>
              <a:pPr algn="ctr"/>
              <a:r>
                <a:rPr lang="en-US" altLang="zh-CN" sz="2000" dirty="0">
                  <a:latin typeface="Palatino Linotype" panose="02040502050505030304" pitchFamily="18" charset="0"/>
                </a:rPr>
                <a:t>Vertices</a:t>
              </a:r>
              <a:endParaRPr lang="en-US" sz="2000" dirty="0">
                <a:latin typeface="Palatino Linotype" panose="02040502050505030304" pitchFamily="18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3922446-B534-306A-9236-0E1151ECC95D}"/>
                </a:ext>
              </a:extLst>
            </p:cNvPr>
            <p:cNvGrpSpPr/>
            <p:nvPr/>
          </p:nvGrpSpPr>
          <p:grpSpPr>
            <a:xfrm>
              <a:off x="1985816" y="1884661"/>
              <a:ext cx="591129" cy="3751687"/>
              <a:chOff x="1985816" y="1884661"/>
              <a:chExt cx="591129" cy="375168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F228AD9-A0AB-B743-E017-BC30B6812B03}"/>
                  </a:ext>
                </a:extLst>
              </p:cNvPr>
              <p:cNvSpPr/>
              <p:nvPr/>
            </p:nvSpPr>
            <p:spPr>
              <a:xfrm>
                <a:off x="1985818" y="2674801"/>
                <a:ext cx="591127" cy="591127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D09574A7-922E-E7FD-D5C7-3D801B0C325D}"/>
                  </a:ext>
                </a:extLst>
              </p:cNvPr>
              <p:cNvSpPr/>
              <p:nvPr/>
            </p:nvSpPr>
            <p:spPr>
              <a:xfrm>
                <a:off x="1985817" y="3464941"/>
                <a:ext cx="591127" cy="591127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Palatino Linotype" panose="02040502050505030304" pitchFamily="18" charset="0"/>
                  </a:rPr>
                  <a:t>4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65FE766-DF62-A90B-5F40-B67A7B0E7F3F}"/>
                  </a:ext>
                </a:extLst>
              </p:cNvPr>
              <p:cNvSpPr/>
              <p:nvPr/>
            </p:nvSpPr>
            <p:spPr>
              <a:xfrm>
                <a:off x="1985816" y="4255081"/>
                <a:ext cx="591127" cy="591127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Palatino Linotype" panose="02040502050505030304" pitchFamily="18" charset="0"/>
                  </a:rPr>
                  <a:t>5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BA913F3-C464-BE14-0301-179424B61C9C}"/>
                  </a:ext>
                </a:extLst>
              </p:cNvPr>
              <p:cNvSpPr/>
              <p:nvPr/>
            </p:nvSpPr>
            <p:spPr>
              <a:xfrm>
                <a:off x="1985816" y="5045221"/>
                <a:ext cx="591127" cy="591127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Palatino Linotype" panose="02040502050505030304" pitchFamily="18" charset="0"/>
                  </a:rPr>
                  <a:t>3</a:t>
                </a: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641AC96-C0FA-04C9-3B16-023BB89109FE}"/>
                  </a:ext>
                </a:extLst>
              </p:cNvPr>
              <p:cNvSpPr/>
              <p:nvPr/>
            </p:nvSpPr>
            <p:spPr>
              <a:xfrm>
                <a:off x="1985818" y="1884661"/>
                <a:ext cx="591127" cy="591127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Palatino Linotype" panose="02040502050505030304" pitchFamily="18" charset="0"/>
                  </a:rPr>
                  <a:t>2</a:t>
                </a:r>
              </a:p>
            </p:txBody>
          </p:sp>
        </p:grp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321705D-41C1-1726-D326-33A904C98E07}"/>
              </a:ext>
            </a:extLst>
          </p:cNvPr>
          <p:cNvSpPr/>
          <p:nvPr/>
        </p:nvSpPr>
        <p:spPr>
          <a:xfrm>
            <a:off x="6096000" y="2534256"/>
            <a:ext cx="53674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184150" indent="-1588"/>
            <a:r>
              <a:rPr lang="en-US" sz="2400" b="1" dirty="0">
                <a:latin typeface="Palatino Linotype" panose="02040502050505030304" pitchFamily="18" charset="0"/>
              </a:rPr>
              <a:t>Rank offline vertices randomly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B62A4C9-A7F7-619E-66D1-324A2E6C3315}"/>
                  </a:ext>
                </a:extLst>
              </p:cNvPr>
              <p:cNvSpPr/>
              <p:nvPr/>
            </p:nvSpPr>
            <p:spPr>
              <a:xfrm>
                <a:off x="6096000" y="3780248"/>
                <a:ext cx="5367454" cy="144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anchor="ctr">
                <a:spAutoFit/>
              </a:bodyPr>
              <a:lstStyle/>
              <a:p>
                <a:pPr marL="184150" indent="-1588"/>
                <a:r>
                  <a:rPr lang="en-US" sz="2400" dirty="0">
                    <a:solidFill>
                      <a:schemeClr val="accent3"/>
                    </a:solidFill>
                    <a:latin typeface="Palatino Linotype" panose="02040502050505030304" pitchFamily="18" charset="0"/>
                  </a:rPr>
                  <a:t>Karp, Vazirani, and Vazirani (1990) </a:t>
                </a:r>
                <a:r>
                  <a:rPr lang="en-US" sz="2400" b="1" dirty="0">
                    <a:latin typeface="Palatino Linotype" panose="02040502050505030304" pitchFamily="18" charset="0"/>
                  </a:rPr>
                  <a:t>Ranking</a:t>
                </a:r>
                <a:r>
                  <a:rPr lang="en-US" sz="2400" dirty="0">
                    <a:latin typeface="Palatino Linotype" panose="0204050205050503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sz="2400" dirty="0">
                    <a:latin typeface="Palatino Linotype" panose="02040502050505030304" pitchFamily="18" charset="0"/>
                  </a:rPr>
                  <a:t> competitive which is optimal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B62A4C9-A7F7-619E-66D1-324A2E6C3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780248"/>
                <a:ext cx="5367454" cy="1440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18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E560763F-062E-6822-52FC-7E723698737A}"/>
              </a:ext>
            </a:extLst>
          </p:cNvPr>
          <p:cNvGrpSpPr/>
          <p:nvPr/>
        </p:nvGrpSpPr>
        <p:grpSpPr>
          <a:xfrm>
            <a:off x="1997947" y="3788193"/>
            <a:ext cx="3575448" cy="1875845"/>
            <a:chOff x="1997947" y="3788193"/>
            <a:chExt cx="3575448" cy="187584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F3D37C9-58EC-7DFD-7DBA-3EDB8FCDA57A}"/>
                </a:ext>
              </a:extLst>
            </p:cNvPr>
            <p:cNvGrpSpPr/>
            <p:nvPr/>
          </p:nvGrpSpPr>
          <p:grpSpPr>
            <a:xfrm>
              <a:off x="1997947" y="3788193"/>
              <a:ext cx="2692398" cy="1875845"/>
              <a:chOff x="2172127" y="3788193"/>
              <a:chExt cx="2692398" cy="1875845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EB19BA4-0484-EE22-5601-0472F96174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2127" y="3788193"/>
                <a:ext cx="2373746" cy="1580282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FD5F7CD7-B41A-AECC-4C0F-967476A36267}"/>
                  </a:ext>
                </a:extLst>
              </p:cNvPr>
              <p:cNvGrpSpPr/>
              <p:nvPr/>
            </p:nvGrpSpPr>
            <p:grpSpPr>
              <a:xfrm>
                <a:off x="2172127" y="3788193"/>
                <a:ext cx="2692398" cy="1875845"/>
                <a:chOff x="2262909" y="3760503"/>
                <a:chExt cx="2692398" cy="1875845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18AD2DCC-953F-0BA1-1690-542DB0DAAB3F}"/>
                    </a:ext>
                  </a:extLst>
                </p:cNvPr>
                <p:cNvCxnSpPr/>
                <p:nvPr/>
              </p:nvCxnSpPr>
              <p:spPr>
                <a:xfrm>
                  <a:off x="2262909" y="3760503"/>
                  <a:ext cx="2373746" cy="1596594"/>
                </a:xfrm>
                <a:prstGeom prst="line">
                  <a:avLst/>
                </a:prstGeom>
                <a:ln w="19050">
                  <a:prstDash val="sys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ABC2C8AB-63E4-B521-034C-2B568664DDB3}"/>
                    </a:ext>
                  </a:extLst>
                </p:cNvPr>
                <p:cNvSpPr/>
                <p:nvPr/>
              </p:nvSpPr>
              <p:spPr>
                <a:xfrm>
                  <a:off x="4364180" y="5045221"/>
                  <a:ext cx="591127" cy="591127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6B0CCF0-A23F-A85C-56A0-3F2632F6A83C}"/>
                </a:ext>
              </a:extLst>
            </p:cNvPr>
            <p:cNvSpPr txBox="1"/>
            <p:nvPr/>
          </p:nvSpPr>
          <p:spPr>
            <a:xfrm>
              <a:off x="4811648" y="5169786"/>
              <a:ext cx="76174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  <a:latin typeface="Palatino Linotype" panose="02040502050505030304" pitchFamily="18" charset="0"/>
                </a:rPr>
                <a:t>$0.35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99BD251-84C6-015B-880A-E21F9B995B87}"/>
              </a:ext>
            </a:extLst>
          </p:cNvPr>
          <p:cNvGrpSpPr/>
          <p:nvPr/>
        </p:nvGrpSpPr>
        <p:grpSpPr>
          <a:xfrm>
            <a:off x="1997947" y="4282771"/>
            <a:ext cx="3447208" cy="1085704"/>
            <a:chOff x="1997947" y="4282771"/>
            <a:chExt cx="3447208" cy="108570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3625A9A-452D-4347-8C23-DA6BCE53F2A0}"/>
                </a:ext>
              </a:extLst>
            </p:cNvPr>
            <p:cNvGrpSpPr/>
            <p:nvPr/>
          </p:nvGrpSpPr>
          <p:grpSpPr>
            <a:xfrm>
              <a:off x="1997947" y="4282771"/>
              <a:ext cx="2692398" cy="1085704"/>
              <a:chOff x="2262909" y="4255081"/>
              <a:chExt cx="2692398" cy="1085704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DB49EE4-AB87-7D8B-4A06-939B65155E70}"/>
                  </a:ext>
                </a:extLst>
              </p:cNvPr>
              <p:cNvCxnSpPr/>
              <p:nvPr/>
            </p:nvCxnSpPr>
            <p:spPr>
              <a:xfrm flipV="1">
                <a:off x="2262909" y="4550646"/>
                <a:ext cx="2373746" cy="790139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2ED02EB-DE21-D71F-7E83-67AF57272EAB}"/>
                  </a:ext>
                </a:extLst>
              </p:cNvPr>
              <p:cNvSpPr/>
              <p:nvPr/>
            </p:nvSpPr>
            <p:spPr>
              <a:xfrm>
                <a:off x="4364180" y="4255081"/>
                <a:ext cx="591127" cy="591127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CC997CB-C563-868B-F47A-0FDB332DAB8D}"/>
                </a:ext>
              </a:extLst>
            </p:cNvPr>
            <p:cNvSpPr txBox="1"/>
            <p:nvPr/>
          </p:nvSpPr>
          <p:spPr>
            <a:xfrm>
              <a:off x="4811648" y="4374382"/>
              <a:ext cx="63350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  <a:latin typeface="Palatino Linotype" panose="02040502050505030304" pitchFamily="18" charset="0"/>
                </a:rPr>
                <a:t>$0.0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E4432CD-86C1-138B-2CC4-47C987EAE39A}"/>
              </a:ext>
            </a:extLst>
          </p:cNvPr>
          <p:cNvGrpSpPr/>
          <p:nvPr/>
        </p:nvGrpSpPr>
        <p:grpSpPr>
          <a:xfrm>
            <a:off x="1997947" y="2212320"/>
            <a:ext cx="3584916" cy="3172467"/>
            <a:chOff x="1997947" y="2212320"/>
            <a:chExt cx="3584916" cy="317246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2958AEC-FA39-39E9-F0BF-F9FA7A27A348}"/>
                </a:ext>
              </a:extLst>
            </p:cNvPr>
            <p:cNvGrpSpPr/>
            <p:nvPr/>
          </p:nvGrpSpPr>
          <p:grpSpPr>
            <a:xfrm>
              <a:off x="1997947" y="2212320"/>
              <a:ext cx="2692399" cy="3172467"/>
              <a:chOff x="2262909" y="2184630"/>
              <a:chExt cx="2692399" cy="3172467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AB0D7C6-19D7-566A-CB0E-FD95E05B49B1}"/>
                  </a:ext>
                </a:extLst>
              </p:cNvPr>
              <p:cNvCxnSpPr/>
              <p:nvPr/>
            </p:nvCxnSpPr>
            <p:spPr>
              <a:xfrm flipV="1">
                <a:off x="2262909" y="3760503"/>
                <a:ext cx="2373746" cy="1596594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D1D667F-5EF6-1DA5-9B90-4D635A1392ED}"/>
                  </a:ext>
                </a:extLst>
              </p:cNvPr>
              <p:cNvCxnSpPr/>
              <p:nvPr/>
            </p:nvCxnSpPr>
            <p:spPr>
              <a:xfrm>
                <a:off x="2262909" y="2184630"/>
                <a:ext cx="2373746" cy="1575873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03ACB47-29C3-7DE6-A5C7-51ED4BD487DC}"/>
                  </a:ext>
                </a:extLst>
              </p:cNvPr>
              <p:cNvCxnSpPr/>
              <p:nvPr/>
            </p:nvCxnSpPr>
            <p:spPr>
              <a:xfrm flipV="1">
                <a:off x="2262909" y="3760504"/>
                <a:ext cx="2373746" cy="762213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312F0D5-7ECE-9AAD-33DE-616A7FB9E38B}"/>
                  </a:ext>
                </a:extLst>
              </p:cNvPr>
              <p:cNvSpPr/>
              <p:nvPr/>
            </p:nvSpPr>
            <p:spPr>
              <a:xfrm>
                <a:off x="4364181" y="3464941"/>
                <a:ext cx="591127" cy="591127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021C677-0B78-0F74-4466-FC29C8B5B703}"/>
                </a:ext>
              </a:extLst>
            </p:cNvPr>
            <p:cNvSpPr txBox="1"/>
            <p:nvPr/>
          </p:nvSpPr>
          <p:spPr>
            <a:xfrm>
              <a:off x="4821116" y="3583099"/>
              <a:ext cx="76174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  <a:latin typeface="Palatino Linotype" panose="02040502050505030304" pitchFamily="18" charset="0"/>
                </a:rPr>
                <a:t>$0.45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3BE1509-D237-6175-8D59-B768202DFE2C}"/>
              </a:ext>
            </a:extLst>
          </p:cNvPr>
          <p:cNvGrpSpPr/>
          <p:nvPr/>
        </p:nvGrpSpPr>
        <p:grpSpPr>
          <a:xfrm>
            <a:off x="1997947" y="2702491"/>
            <a:ext cx="3447209" cy="1859533"/>
            <a:chOff x="1997947" y="2702491"/>
            <a:chExt cx="3447209" cy="185953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4097FA3-03CE-716A-12C8-FB4DB2DC77E0}"/>
                </a:ext>
              </a:extLst>
            </p:cNvPr>
            <p:cNvGrpSpPr/>
            <p:nvPr/>
          </p:nvGrpSpPr>
          <p:grpSpPr>
            <a:xfrm>
              <a:off x="1997947" y="2702491"/>
              <a:ext cx="2692400" cy="1859533"/>
              <a:chOff x="2172127" y="2702491"/>
              <a:chExt cx="2692400" cy="1859533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5642B74-90EF-C396-AEBD-A584978989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90597" y="3025981"/>
                <a:ext cx="2355274" cy="1536043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C1A8C16A-5CD5-ADAB-4806-F57FAFE22209}"/>
                  </a:ext>
                </a:extLst>
              </p:cNvPr>
              <p:cNvGrpSpPr/>
              <p:nvPr/>
            </p:nvGrpSpPr>
            <p:grpSpPr>
              <a:xfrm>
                <a:off x="2172127" y="2702491"/>
                <a:ext cx="2692400" cy="591127"/>
                <a:chOff x="2262909" y="2674801"/>
                <a:chExt cx="2692400" cy="591127"/>
              </a:xfrm>
            </p:grpSpPr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1FF55F1A-ECEF-A734-B99D-A682668BE3CD}"/>
                    </a:ext>
                  </a:extLst>
                </p:cNvPr>
                <p:cNvCxnSpPr/>
                <p:nvPr/>
              </p:nvCxnSpPr>
              <p:spPr>
                <a:xfrm>
                  <a:off x="2262909" y="2942440"/>
                  <a:ext cx="2373746" cy="27925"/>
                </a:xfrm>
                <a:prstGeom prst="line">
                  <a:avLst/>
                </a:prstGeom>
                <a:ln w="19050">
                  <a:prstDash val="sys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9246D6FA-826B-E279-6C24-838E6505A0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62909" y="2958790"/>
                  <a:ext cx="2373746" cy="0"/>
                </a:xfrm>
                <a:prstGeom prst="line">
                  <a:avLst/>
                </a:prstGeom>
                <a:ln w="57150">
                  <a:prstDash val="soli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EC23EB38-5B99-63B6-E714-CAFA28284808}"/>
                    </a:ext>
                  </a:extLst>
                </p:cNvPr>
                <p:cNvSpPr/>
                <p:nvPr/>
              </p:nvSpPr>
              <p:spPr>
                <a:xfrm>
                  <a:off x="4364182" y="2674801"/>
                  <a:ext cx="591127" cy="591127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B58B402-F489-F0D9-A715-5C67CBA14EB5}"/>
                </a:ext>
              </a:extLst>
            </p:cNvPr>
            <p:cNvSpPr txBox="1"/>
            <p:nvPr/>
          </p:nvSpPr>
          <p:spPr>
            <a:xfrm>
              <a:off x="4811649" y="2797999"/>
              <a:ext cx="63350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  <a:latin typeface="Palatino Linotype" panose="02040502050505030304" pitchFamily="18" charset="0"/>
                </a:rPr>
                <a:t>$0.7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EC27B1A-D070-A5FA-D755-7EDCFA134730}"/>
              </a:ext>
            </a:extLst>
          </p:cNvPr>
          <p:cNvGrpSpPr/>
          <p:nvPr/>
        </p:nvGrpSpPr>
        <p:grpSpPr>
          <a:xfrm>
            <a:off x="1997947" y="1912351"/>
            <a:ext cx="3447209" cy="2665985"/>
            <a:chOff x="1997947" y="1912351"/>
            <a:chExt cx="3447209" cy="266598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8B96E65-34FD-1D38-104A-0CE6A2AC876B}"/>
                </a:ext>
              </a:extLst>
            </p:cNvPr>
            <p:cNvGrpSpPr/>
            <p:nvPr/>
          </p:nvGrpSpPr>
          <p:grpSpPr>
            <a:xfrm>
              <a:off x="1997947" y="1912351"/>
              <a:ext cx="2692400" cy="2665985"/>
              <a:chOff x="2172127" y="1912351"/>
              <a:chExt cx="2692400" cy="2665985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5458223-530F-6B2E-536B-16D404DFFE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72127" y="2191605"/>
                <a:ext cx="2392216" cy="1596588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E422CF1-1EA6-9514-8B5D-A72CDB6E3BC6}"/>
                  </a:ext>
                </a:extLst>
              </p:cNvPr>
              <p:cNvGrpSpPr/>
              <p:nvPr/>
            </p:nvGrpSpPr>
            <p:grpSpPr>
              <a:xfrm>
                <a:off x="2172127" y="1912351"/>
                <a:ext cx="2692400" cy="2665985"/>
                <a:chOff x="2262909" y="1884661"/>
                <a:chExt cx="2692400" cy="2665985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202316DF-E6FB-B150-F90F-306AE73E2AD4}"/>
                    </a:ext>
                  </a:extLst>
                </p:cNvPr>
                <p:cNvCxnSpPr/>
                <p:nvPr/>
              </p:nvCxnSpPr>
              <p:spPr>
                <a:xfrm>
                  <a:off x="2262909" y="2180225"/>
                  <a:ext cx="2373746" cy="0"/>
                </a:xfrm>
                <a:prstGeom prst="line">
                  <a:avLst/>
                </a:prstGeom>
                <a:ln w="19050">
                  <a:prstDash val="sys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1F4240B5-0866-8BDF-06BD-38CB23F0D0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62909" y="2180225"/>
                  <a:ext cx="2373746" cy="0"/>
                </a:xfrm>
                <a:prstGeom prst="line">
                  <a:avLst/>
                </a:prstGeom>
                <a:ln w="57150">
                  <a:prstDash val="soli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6FE9745F-6166-3613-15C8-8333DEF6300D}"/>
                    </a:ext>
                  </a:extLst>
                </p:cNvPr>
                <p:cNvCxnSpPr/>
                <p:nvPr/>
              </p:nvCxnSpPr>
              <p:spPr>
                <a:xfrm flipV="1">
                  <a:off x="2262909" y="2180225"/>
                  <a:ext cx="2373746" cy="2370421"/>
                </a:xfrm>
                <a:prstGeom prst="line">
                  <a:avLst/>
                </a:prstGeom>
                <a:ln w="19050">
                  <a:prstDash val="sys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A2458C63-D0DD-349D-B8CF-773E68804362}"/>
                    </a:ext>
                  </a:extLst>
                </p:cNvPr>
                <p:cNvSpPr/>
                <p:nvPr/>
              </p:nvSpPr>
              <p:spPr>
                <a:xfrm>
                  <a:off x="4364182" y="1884661"/>
                  <a:ext cx="591127" cy="591127"/>
                </a:xfrm>
                <a:prstGeom prst="ellipse">
                  <a:avLst/>
                </a:prstGeom>
                <a:solidFill>
                  <a:schemeClr val="bg1"/>
                </a:solidFill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90D4A02-C19A-8D79-1F7B-8BE3900BAFDE}"/>
                </a:ext>
              </a:extLst>
            </p:cNvPr>
            <p:cNvSpPr txBox="1"/>
            <p:nvPr/>
          </p:nvSpPr>
          <p:spPr>
            <a:xfrm>
              <a:off x="4811649" y="2007859"/>
              <a:ext cx="63350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  <a:latin typeface="Palatino Linotype" panose="02040502050505030304" pitchFamily="18" charset="0"/>
                </a:rPr>
                <a:t>$0.5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47706A-81FF-BBF9-FCC2-3E032C253AD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sz="3600" dirty="0"/>
              <a:t>An Elegant Analysis: Randomized Primal Dual</a:t>
            </a:r>
            <a:br>
              <a:rPr lang="en-US" sz="3600" dirty="0"/>
            </a:br>
            <a:r>
              <a:rPr lang="en-US" sz="2400" dirty="0">
                <a:solidFill>
                  <a:schemeClr val="accent3"/>
                </a:solidFill>
              </a:rPr>
              <a:t>Devanur, Jain, and Kleinberg (2013)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27D50B-B89A-632D-05E3-7F86617B3189}"/>
              </a:ext>
            </a:extLst>
          </p:cNvPr>
          <p:cNvSpPr/>
          <p:nvPr/>
        </p:nvSpPr>
        <p:spPr>
          <a:xfrm>
            <a:off x="3755954" y="5823020"/>
            <a:ext cx="12314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Palatino Linotype" panose="02040502050505030304" pitchFamily="18" charset="0"/>
              </a:rPr>
              <a:t>Online</a:t>
            </a:r>
          </a:p>
          <a:p>
            <a:pPr algn="ctr"/>
            <a:r>
              <a:rPr lang="en-US" altLang="zh-CN" sz="2000" dirty="0">
                <a:latin typeface="Palatino Linotype" panose="02040502050505030304" pitchFamily="18" charset="0"/>
              </a:rPr>
              <a:t>Vertices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120D7A-E0E6-B4E3-BFEC-B9089EECA004}"/>
              </a:ext>
            </a:extLst>
          </p:cNvPr>
          <p:cNvGrpSpPr/>
          <p:nvPr/>
        </p:nvGrpSpPr>
        <p:grpSpPr>
          <a:xfrm>
            <a:off x="1382210" y="1912351"/>
            <a:ext cx="1231473" cy="4618555"/>
            <a:chOff x="1647172" y="1884661"/>
            <a:chExt cx="1231473" cy="461855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217D813-65BD-6E01-8269-446932910080}"/>
                </a:ext>
              </a:extLst>
            </p:cNvPr>
            <p:cNvSpPr/>
            <p:nvPr/>
          </p:nvSpPr>
          <p:spPr>
            <a:xfrm>
              <a:off x="1647172" y="5795330"/>
              <a:ext cx="12314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latin typeface="Palatino Linotype" panose="02040502050505030304" pitchFamily="18" charset="0"/>
                </a:rPr>
                <a:t>Offline</a:t>
              </a:r>
            </a:p>
            <a:p>
              <a:pPr algn="ctr"/>
              <a:r>
                <a:rPr lang="en-US" altLang="zh-CN" sz="2000" dirty="0">
                  <a:latin typeface="Palatino Linotype" panose="02040502050505030304" pitchFamily="18" charset="0"/>
                </a:rPr>
                <a:t>Vertices</a:t>
              </a:r>
              <a:endParaRPr lang="en-US" sz="2000" dirty="0">
                <a:latin typeface="Palatino Linotype" panose="02040502050505030304" pitchFamily="18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1CFF6F6-D14A-4FE4-86A5-FDEB59FB8F4C}"/>
                </a:ext>
              </a:extLst>
            </p:cNvPr>
            <p:cNvGrpSpPr/>
            <p:nvPr/>
          </p:nvGrpSpPr>
          <p:grpSpPr>
            <a:xfrm>
              <a:off x="1985816" y="1884661"/>
              <a:ext cx="591129" cy="3751687"/>
              <a:chOff x="1985816" y="1884661"/>
              <a:chExt cx="591129" cy="375168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B3A2AFA-13F6-7B9C-D8E2-A7C1D84F233D}"/>
                  </a:ext>
                </a:extLst>
              </p:cNvPr>
              <p:cNvSpPr/>
              <p:nvPr/>
            </p:nvSpPr>
            <p:spPr>
              <a:xfrm>
                <a:off x="1985818" y="2674801"/>
                <a:ext cx="591127" cy="591127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Palatino Linotype" panose="02040502050505030304" pitchFamily="18" charset="0"/>
                  </a:rPr>
                  <a:t>1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37F204A-A4BD-F445-3092-F24E1439E1D0}"/>
                  </a:ext>
                </a:extLst>
              </p:cNvPr>
              <p:cNvSpPr/>
              <p:nvPr/>
            </p:nvSpPr>
            <p:spPr>
              <a:xfrm>
                <a:off x="1985817" y="3464941"/>
                <a:ext cx="591127" cy="591127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Palatino Linotype" panose="02040502050505030304" pitchFamily="18" charset="0"/>
                  </a:rPr>
                  <a:t>4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EE56CAD-4559-6976-3827-0D584072715D}"/>
                  </a:ext>
                </a:extLst>
              </p:cNvPr>
              <p:cNvSpPr/>
              <p:nvPr/>
            </p:nvSpPr>
            <p:spPr>
              <a:xfrm>
                <a:off x="1985816" y="4255081"/>
                <a:ext cx="591127" cy="591127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Palatino Linotype" panose="02040502050505030304" pitchFamily="18" charset="0"/>
                  </a:rPr>
                  <a:t>5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B4592B8-1C30-BC40-9FAD-6A08D8453450}"/>
                  </a:ext>
                </a:extLst>
              </p:cNvPr>
              <p:cNvSpPr/>
              <p:nvPr/>
            </p:nvSpPr>
            <p:spPr>
              <a:xfrm>
                <a:off x="1985816" y="5045221"/>
                <a:ext cx="591127" cy="591127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Palatino Linotype" panose="02040502050505030304" pitchFamily="18" charset="0"/>
                  </a:rPr>
                  <a:t>3</a:t>
                </a: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32C7BAF-E8D0-A0A3-DD13-8E310AA7507F}"/>
                  </a:ext>
                </a:extLst>
              </p:cNvPr>
              <p:cNvSpPr/>
              <p:nvPr/>
            </p:nvSpPr>
            <p:spPr>
              <a:xfrm>
                <a:off x="1985818" y="1884661"/>
                <a:ext cx="591127" cy="591127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Palatino Linotype" panose="02040502050505030304" pitchFamily="18" charset="0"/>
                  </a:rPr>
                  <a:t>2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82B8EED-7638-15D3-7EA8-E020FF81B419}"/>
              </a:ext>
            </a:extLst>
          </p:cNvPr>
          <p:cNvGrpSpPr/>
          <p:nvPr/>
        </p:nvGrpSpPr>
        <p:grpSpPr>
          <a:xfrm>
            <a:off x="835028" y="2007859"/>
            <a:ext cx="775429" cy="3560670"/>
            <a:chOff x="835028" y="2007859"/>
            <a:chExt cx="775429" cy="356067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16C1258-C79D-2834-9B9E-809565027CFE}"/>
                </a:ext>
              </a:extLst>
            </p:cNvPr>
            <p:cNvSpPr txBox="1"/>
            <p:nvPr/>
          </p:nvSpPr>
          <p:spPr>
            <a:xfrm>
              <a:off x="848710" y="5168419"/>
              <a:ext cx="76174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$0.55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38D0E68-D3FA-2D37-E421-7830BA6ABD9A}"/>
                </a:ext>
              </a:extLst>
            </p:cNvPr>
            <p:cNvSpPr txBox="1"/>
            <p:nvPr/>
          </p:nvSpPr>
          <p:spPr>
            <a:xfrm>
              <a:off x="963268" y="2797999"/>
              <a:ext cx="63350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$0.3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5A779F2-AE4A-B3DF-3CC9-25243DE80F32}"/>
                </a:ext>
              </a:extLst>
            </p:cNvPr>
            <p:cNvSpPr txBox="1"/>
            <p:nvPr/>
          </p:nvSpPr>
          <p:spPr>
            <a:xfrm>
              <a:off x="974220" y="2007859"/>
              <a:ext cx="63350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$0.5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9AD806E-E28A-DB8F-F903-5E69C479A0F0}"/>
                </a:ext>
              </a:extLst>
            </p:cNvPr>
            <p:cNvSpPr txBox="1"/>
            <p:nvPr/>
          </p:nvSpPr>
          <p:spPr>
            <a:xfrm>
              <a:off x="835028" y="3583099"/>
              <a:ext cx="76174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$0.65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C810D4F-997C-6725-7AD4-B5238EC44C87}"/>
                </a:ext>
              </a:extLst>
            </p:cNvPr>
            <p:cNvSpPr txBox="1"/>
            <p:nvPr/>
          </p:nvSpPr>
          <p:spPr>
            <a:xfrm>
              <a:off x="963268" y="4368258"/>
              <a:ext cx="63350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$0.9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8CD0B4F0-A156-B598-CC6E-3398A134B726}"/>
              </a:ext>
            </a:extLst>
          </p:cNvPr>
          <p:cNvSpPr txBox="1"/>
          <p:nvPr/>
        </p:nvSpPr>
        <p:spPr>
          <a:xfrm>
            <a:off x="963268" y="4374382"/>
            <a:ext cx="6335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$0.0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ontent Placeholder 2">
                <a:extLst>
                  <a:ext uri="{FF2B5EF4-FFF2-40B4-BE49-F238E27FC236}">
                    <a16:creationId xmlns:a16="http://schemas.microsoft.com/office/drawing/2014/main" id="{4CF6B362-7611-605F-8777-A80D07AA43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54294" y="1978024"/>
                <a:ext cx="5431981" cy="47052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0850" indent="-45085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3"/>
                  </a:buClr>
                  <a:buFont typeface="Wingdings" pitchFamily="2" charset="2"/>
                  <a:buChar char="q"/>
                  <a:tabLst/>
                  <a:defRPr sz="2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800100" indent="-3429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3"/>
                  </a:buClr>
                  <a:buFont typeface="Wingdings" pitchFamily="2" charset="2"/>
                  <a:buChar char="§"/>
                  <a:tabLst/>
                  <a:defRPr sz="2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1252538" indent="-3381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80000"/>
                  <a:buFont typeface="Wingdings" pitchFamily="2" charset="2"/>
                  <a:buChar char="q"/>
                  <a:tabLst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Imagine having $1 on each edge</a:t>
                </a:r>
              </a:p>
              <a:p>
                <a:r>
                  <a:rPr lang="en-US" sz="2400" dirty="0"/>
                  <a:t>When two vertices are matched </a:t>
                </a:r>
                <a:br>
                  <a:rPr lang="en-US" sz="2400" dirty="0"/>
                </a:br>
                <a:r>
                  <a:rPr lang="en-US" sz="2400" dirty="0"/>
                  <a:t>they split the $1 on the edge</a:t>
                </a:r>
              </a:p>
              <a:p>
                <a:r>
                  <a:rPr lang="en-US" sz="2400" dirty="0"/>
                  <a:t>Matching size = amount of $ split</a:t>
                </a:r>
              </a:p>
              <a:p>
                <a:r>
                  <a:rPr lang="en-US" sz="2400" b="1" dirty="0"/>
                  <a:t>Plan:</a:t>
                </a:r>
                <a:r>
                  <a:rPr lang="en-US" sz="2400" dirty="0"/>
                  <a:t>  For any edge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get at least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1−1/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in expectation</a:t>
                </a:r>
              </a:p>
            </p:txBody>
          </p:sp>
        </mc:Choice>
        <mc:Fallback xmlns="">
          <p:sp>
            <p:nvSpPr>
              <p:cNvPr id="61" name="Content Placeholder 2">
                <a:extLst>
                  <a:ext uri="{FF2B5EF4-FFF2-40B4-BE49-F238E27FC236}">
                    <a16:creationId xmlns:a16="http://schemas.microsoft.com/office/drawing/2014/main" id="{4CF6B362-7611-605F-8777-A80D07AA4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294" y="1978024"/>
                <a:ext cx="5431981" cy="4705281"/>
              </a:xfrm>
              <a:prstGeom prst="rect">
                <a:avLst/>
              </a:prstGeom>
              <a:blipFill>
                <a:blip r:embed="rId2"/>
                <a:stretch>
                  <a:fillRect l="-1399" t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B17127BB-5618-6A75-84BC-23116FC8F0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63432" y="4876319"/>
                <a:ext cx="5431981" cy="14630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0850" indent="-45085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3"/>
                  </a:buClr>
                  <a:buFont typeface="Wingdings" pitchFamily="2" charset="2"/>
                  <a:buChar char="q"/>
                  <a:tabLst/>
                  <a:defRPr sz="2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800100" indent="-3429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3"/>
                  </a:buClr>
                  <a:buFont typeface="Wingdings" pitchFamily="2" charset="2"/>
                  <a:buChar char="§"/>
                  <a:tabLst/>
                  <a:defRPr sz="2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1252538" indent="-3381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SzPct val="80000"/>
                  <a:buFont typeface="Wingdings" pitchFamily="2" charset="2"/>
                  <a:buChar char="q"/>
                  <a:tabLst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ALG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gain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𝑂𝑃𝑇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gain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/>
                  <a:t>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≥ (1−1/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OPT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B17127BB-5618-6A75-84BC-23116FC8F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432" y="4876319"/>
                <a:ext cx="5431981" cy="1463035"/>
              </a:xfrm>
              <a:prstGeom prst="rect">
                <a:avLst/>
              </a:prstGeom>
              <a:blipFill>
                <a:blip r:embed="rId3"/>
                <a:stretch>
                  <a:fillRect t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8A230-DA2D-3B5F-ADDE-8B909F099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750" y="4768368"/>
            <a:ext cx="4860000" cy="1463035"/>
          </a:xfr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indent="-360363">
              <a:spcBef>
                <a:spcPts val="3000"/>
              </a:spcBef>
              <a:buNone/>
            </a:pPr>
            <a:r>
              <a:rPr lang="en-US" sz="2400" b="1" dirty="0"/>
              <a:t>Ranking</a:t>
            </a:r>
          </a:p>
          <a:p>
            <a:pPr indent="-360363"/>
            <a:r>
              <a:rPr lang="en-US" sz="2400" dirty="0"/>
              <a:t>Offline side sets random prices</a:t>
            </a:r>
          </a:p>
          <a:p>
            <a:pPr indent="-360363"/>
            <a:r>
              <a:rPr lang="en-US" sz="2400" dirty="0"/>
              <a:t>Online side takes best offer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A8EC75-249A-BAA5-9CE1-15CB9A9CF232}"/>
              </a:ext>
            </a:extLst>
          </p:cNvPr>
          <p:cNvSpPr txBox="1"/>
          <p:nvPr/>
        </p:nvSpPr>
        <p:spPr>
          <a:xfrm>
            <a:off x="976147" y="2001898"/>
            <a:ext cx="63350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$0.5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32D236-A663-2BC6-6C11-0963A5DD2F9C}"/>
              </a:ext>
            </a:extLst>
          </p:cNvPr>
          <p:cNvSpPr txBox="1"/>
          <p:nvPr/>
        </p:nvSpPr>
        <p:spPr>
          <a:xfrm>
            <a:off x="957799" y="2801896"/>
            <a:ext cx="6335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$0.3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183875A-BA51-40B7-2F8F-BC00436DE08E}"/>
              </a:ext>
            </a:extLst>
          </p:cNvPr>
          <p:cNvSpPr txBox="1"/>
          <p:nvPr/>
        </p:nvSpPr>
        <p:spPr>
          <a:xfrm>
            <a:off x="844001" y="5168419"/>
            <a:ext cx="7617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$0.55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34047A4-870A-A328-F19A-4AF80121DA43}"/>
              </a:ext>
            </a:extLst>
          </p:cNvPr>
          <p:cNvSpPr txBox="1"/>
          <p:nvPr/>
        </p:nvSpPr>
        <p:spPr>
          <a:xfrm>
            <a:off x="844002" y="3585048"/>
            <a:ext cx="7617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$0.65</a:t>
            </a:r>
          </a:p>
        </p:txBody>
      </p:sp>
    </p:spTree>
    <p:extLst>
      <p:ext uri="{BB962C8B-B14F-4D97-AF65-F5344CB8AC3E}">
        <p14:creationId xmlns:p14="http://schemas.microsoft.com/office/powerpoint/2010/main" val="283780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" grpId="0" build="p" animBg="1"/>
      <p:bldP spid="39" grpId="0" animBg="1"/>
      <p:bldP spid="40" grpId="0" animBg="1"/>
      <p:bldP spid="41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888A8-E9D8-A0B9-61A1-E04AB0C01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Alternating Path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38B55C-044C-888D-4148-A88BCC738D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0" y="1825625"/>
                <a:ext cx="52578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Fix any offline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Fix the other vertices’ prices</a:t>
                </a:r>
              </a:p>
              <a:p>
                <a:r>
                  <a:rPr lang="en-US" sz="2400" dirty="0"/>
                  <a:t>There is a threshold price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below which it is matched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When 𝑣 changes from unmatched to </a:t>
                </a:r>
                <a:br>
                  <a:rPr lang="en-US" sz="2400" dirty="0"/>
                </a:br>
                <a:r>
                  <a:rPr lang="en-US" sz="2400" dirty="0"/>
                  <a:t>matched due to an improved rank:</a:t>
                </a:r>
              </a:p>
              <a:p>
                <a:r>
                  <a:rPr lang="en-US" sz="2400" dirty="0"/>
                  <a:t>It triggers an alternating path</a:t>
                </a:r>
              </a:p>
              <a:p>
                <a:r>
                  <a:rPr lang="en-US" sz="2400" dirty="0"/>
                  <a:t>Online vertices get better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38B55C-044C-888D-4148-A88BCC738D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0" y="1825625"/>
                <a:ext cx="5257800" cy="4351338"/>
              </a:xfrm>
              <a:blipFill>
                <a:blip r:embed="rId2"/>
                <a:stretch>
                  <a:fillRect l="-1928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FA0973-8159-BA17-3329-85C0B7454EBE}"/>
              </a:ext>
            </a:extLst>
          </p:cNvPr>
          <p:cNvCxnSpPr/>
          <p:nvPr/>
        </p:nvCxnSpPr>
        <p:spPr>
          <a:xfrm flipV="1">
            <a:off x="1997947" y="4578336"/>
            <a:ext cx="2373746" cy="790139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55A6B48-31A3-6112-09B0-A665C1117FEB}"/>
              </a:ext>
            </a:extLst>
          </p:cNvPr>
          <p:cNvSpPr txBox="1"/>
          <p:nvPr/>
        </p:nvSpPr>
        <p:spPr>
          <a:xfrm>
            <a:off x="4811648" y="4373640"/>
            <a:ext cx="6335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</a:rPr>
              <a:t>$0.0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DD51578-F035-5641-3F85-75DD2146E670}"/>
              </a:ext>
            </a:extLst>
          </p:cNvPr>
          <p:cNvCxnSpPr/>
          <p:nvPr/>
        </p:nvCxnSpPr>
        <p:spPr>
          <a:xfrm flipV="1">
            <a:off x="1997947" y="3788193"/>
            <a:ext cx="2373746" cy="1596594"/>
          </a:xfrm>
          <a:prstGeom prst="line">
            <a:avLst/>
          </a:prstGeom>
          <a:ln w="57150">
            <a:solidFill>
              <a:schemeClr val="accent5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C38D40-D899-DFC6-F207-C6A45E322757}"/>
              </a:ext>
            </a:extLst>
          </p:cNvPr>
          <p:cNvCxnSpPr/>
          <p:nvPr/>
        </p:nvCxnSpPr>
        <p:spPr>
          <a:xfrm>
            <a:off x="1997947" y="2212320"/>
            <a:ext cx="2373746" cy="1575873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93620B2-72BE-893C-3E90-97D42784D39A}"/>
              </a:ext>
            </a:extLst>
          </p:cNvPr>
          <p:cNvSpPr txBox="1"/>
          <p:nvPr/>
        </p:nvSpPr>
        <p:spPr>
          <a:xfrm>
            <a:off x="4821116" y="3583099"/>
            <a:ext cx="7617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</a:rPr>
              <a:t>$0.45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EAC944E-7AD1-E750-C7EC-CBA3B1DB34DF}"/>
              </a:ext>
            </a:extLst>
          </p:cNvPr>
          <p:cNvCxnSpPr>
            <a:cxnSpLocks/>
          </p:cNvCxnSpPr>
          <p:nvPr/>
        </p:nvCxnSpPr>
        <p:spPr>
          <a:xfrm>
            <a:off x="1997947" y="2207914"/>
            <a:ext cx="2373746" cy="0"/>
          </a:xfrm>
          <a:prstGeom prst="line">
            <a:avLst/>
          </a:prstGeom>
          <a:ln w="57150">
            <a:solidFill>
              <a:schemeClr val="accent5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897C2D4-A99C-D65A-DC3E-A12B6334CAEA}"/>
              </a:ext>
            </a:extLst>
          </p:cNvPr>
          <p:cNvCxnSpPr/>
          <p:nvPr/>
        </p:nvCxnSpPr>
        <p:spPr>
          <a:xfrm flipV="1">
            <a:off x="1997947" y="2207915"/>
            <a:ext cx="2373746" cy="2370421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2CC653D-B6FC-17E1-5343-90922927107D}"/>
              </a:ext>
            </a:extLst>
          </p:cNvPr>
          <p:cNvSpPr txBox="1"/>
          <p:nvPr/>
        </p:nvSpPr>
        <p:spPr>
          <a:xfrm>
            <a:off x="4811648" y="2007859"/>
            <a:ext cx="6335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</a:rPr>
              <a:t>$0.5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2F37B03-B127-8F7D-6A80-FA4DEBF71AD6}"/>
              </a:ext>
            </a:extLst>
          </p:cNvPr>
          <p:cNvSpPr/>
          <p:nvPr/>
        </p:nvSpPr>
        <p:spPr>
          <a:xfrm>
            <a:off x="3755954" y="5823020"/>
            <a:ext cx="12314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Palatino Linotype" panose="02040502050505030304" pitchFamily="18" charset="0"/>
              </a:rPr>
              <a:t>Online</a:t>
            </a:r>
          </a:p>
          <a:p>
            <a:pPr algn="ctr"/>
            <a:r>
              <a:rPr lang="en-US" altLang="zh-CN" sz="2000" dirty="0">
                <a:latin typeface="Palatino Linotype" panose="02040502050505030304" pitchFamily="18" charset="0"/>
              </a:rPr>
              <a:t>Vertices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2DA2509-DCB3-4934-3EEF-F2CCBDAE7FA1}"/>
              </a:ext>
            </a:extLst>
          </p:cNvPr>
          <p:cNvSpPr txBox="1"/>
          <p:nvPr/>
        </p:nvSpPr>
        <p:spPr>
          <a:xfrm>
            <a:off x="835028" y="5168419"/>
            <a:ext cx="7617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25000"/>
                  </a:schemeClr>
                </a:solidFill>
                <a:latin typeface="Palatino Linotype" panose="02040502050505030304" pitchFamily="18" charset="0"/>
              </a:rPr>
              <a:t>$0.55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B9813BB-148B-2E68-5AC6-85ED78678E76}"/>
              </a:ext>
            </a:extLst>
          </p:cNvPr>
          <p:cNvSpPr txBox="1"/>
          <p:nvPr/>
        </p:nvSpPr>
        <p:spPr>
          <a:xfrm>
            <a:off x="963268" y="2007859"/>
            <a:ext cx="6335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25000"/>
                  </a:schemeClr>
                </a:solidFill>
                <a:latin typeface="Palatino Linotype" panose="02040502050505030304" pitchFamily="18" charset="0"/>
              </a:rPr>
              <a:t>$0.5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2882C0-A272-F135-939B-10211D35CF9E}"/>
              </a:ext>
            </a:extLst>
          </p:cNvPr>
          <p:cNvSpPr txBox="1"/>
          <p:nvPr/>
        </p:nvSpPr>
        <p:spPr>
          <a:xfrm>
            <a:off x="963268" y="4368258"/>
            <a:ext cx="6335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</a:rPr>
              <a:t>$0.9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0A20C2B-4D73-5623-4449-93869CA66973}"/>
                  </a:ext>
                </a:extLst>
              </p:cNvPr>
              <p:cNvSpPr txBox="1"/>
              <p:nvPr/>
            </p:nvSpPr>
            <p:spPr>
              <a:xfrm>
                <a:off x="643041" y="4373640"/>
                <a:ext cx="95731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Palatino Linotype" panose="02040502050505030304" pitchFamily="18" charset="0"/>
                  </a:rPr>
                  <a:t>$0.5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0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0A20C2B-4D73-5623-4449-93869CA66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41" y="4373640"/>
                <a:ext cx="957313" cy="400110"/>
              </a:xfrm>
              <a:prstGeom prst="rect">
                <a:avLst/>
              </a:prstGeom>
              <a:blipFill>
                <a:blip r:embed="rId3"/>
                <a:stretch>
                  <a:fillRect l="-6494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B18F861-1F44-A6E4-D284-08C7DB5B7CA4}"/>
              </a:ext>
            </a:extLst>
          </p:cNvPr>
          <p:cNvCxnSpPr>
            <a:cxnSpLocks/>
          </p:cNvCxnSpPr>
          <p:nvPr/>
        </p:nvCxnSpPr>
        <p:spPr>
          <a:xfrm flipV="1">
            <a:off x="1997947" y="2207915"/>
            <a:ext cx="2392216" cy="2370421"/>
          </a:xfrm>
          <a:prstGeom prst="line">
            <a:avLst/>
          </a:prstGeom>
          <a:ln w="57150">
            <a:solidFill>
              <a:schemeClr val="accent3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BAB42A1-9F5A-18CD-59FE-D7DCA2EF6A61}"/>
                  </a:ext>
                </a:extLst>
              </p:cNvPr>
              <p:cNvSpPr txBox="1"/>
              <p:nvPr/>
            </p:nvSpPr>
            <p:spPr>
              <a:xfrm>
                <a:off x="4821116" y="2007859"/>
                <a:ext cx="95731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Palatino Linotype" panose="02040502050505030304" pitchFamily="18" charset="0"/>
                  </a:rPr>
                  <a:t>$0.5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000" b="1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BAB42A1-9F5A-18CD-59FE-D7DCA2EF6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116" y="2007859"/>
                <a:ext cx="957313" cy="400110"/>
              </a:xfrm>
              <a:prstGeom prst="rect">
                <a:avLst/>
              </a:prstGeom>
              <a:blipFill>
                <a:blip r:embed="rId4"/>
                <a:stretch>
                  <a:fillRect l="-6494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FF876D1-BF2F-3E94-5C11-C8BB0E5FC4E1}"/>
              </a:ext>
            </a:extLst>
          </p:cNvPr>
          <p:cNvCxnSpPr>
            <a:cxnSpLocks/>
          </p:cNvCxnSpPr>
          <p:nvPr/>
        </p:nvCxnSpPr>
        <p:spPr>
          <a:xfrm flipH="1" flipV="1">
            <a:off x="2052532" y="2233168"/>
            <a:ext cx="2321362" cy="1560509"/>
          </a:xfrm>
          <a:prstGeom prst="line">
            <a:avLst/>
          </a:prstGeom>
          <a:ln w="57150">
            <a:solidFill>
              <a:schemeClr val="accent3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63776CE3-FE4B-E7A9-D440-661B768F24BE}"/>
              </a:ext>
            </a:extLst>
          </p:cNvPr>
          <p:cNvSpPr txBox="1"/>
          <p:nvPr/>
        </p:nvSpPr>
        <p:spPr>
          <a:xfrm>
            <a:off x="4815956" y="3583099"/>
            <a:ext cx="7844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$0.5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A005EB4-82DE-4243-58A0-C42FA8DC8A22}"/>
              </a:ext>
            </a:extLst>
          </p:cNvPr>
          <p:cNvCxnSpPr>
            <a:cxnSpLocks/>
          </p:cNvCxnSpPr>
          <p:nvPr/>
        </p:nvCxnSpPr>
        <p:spPr>
          <a:xfrm flipH="1">
            <a:off x="1979477" y="4586490"/>
            <a:ext cx="2410686" cy="809914"/>
          </a:xfrm>
          <a:prstGeom prst="line">
            <a:avLst/>
          </a:prstGeom>
          <a:ln w="57150">
            <a:solidFill>
              <a:schemeClr val="accent3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798C4D7-BDC3-8345-812C-1AB6A73D6F4D}"/>
              </a:ext>
            </a:extLst>
          </p:cNvPr>
          <p:cNvSpPr/>
          <p:nvPr/>
        </p:nvSpPr>
        <p:spPr>
          <a:xfrm>
            <a:off x="1382210" y="5823020"/>
            <a:ext cx="12314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Palatino Linotype" panose="02040502050505030304" pitchFamily="18" charset="0"/>
              </a:rPr>
              <a:t>Offline</a:t>
            </a:r>
          </a:p>
          <a:p>
            <a:pPr algn="ctr"/>
            <a:r>
              <a:rPr lang="en-US" altLang="zh-CN" sz="2000" dirty="0">
                <a:latin typeface="Palatino Linotype" panose="02040502050505030304" pitchFamily="18" charset="0"/>
              </a:rPr>
              <a:t>Vertices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9A31CBF-D555-CF31-34E8-44E9AEE22B92}"/>
              </a:ext>
            </a:extLst>
          </p:cNvPr>
          <p:cNvGrpSpPr/>
          <p:nvPr/>
        </p:nvGrpSpPr>
        <p:grpSpPr>
          <a:xfrm>
            <a:off x="835028" y="2191605"/>
            <a:ext cx="4736931" cy="3472433"/>
            <a:chOff x="835028" y="2191605"/>
            <a:chExt cx="4736931" cy="347243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455F1A-4354-E61B-CAEB-ED6357B67211}"/>
                </a:ext>
              </a:extLst>
            </p:cNvPr>
            <p:cNvSpPr txBox="1"/>
            <p:nvPr/>
          </p:nvSpPr>
          <p:spPr>
            <a:xfrm>
              <a:off x="4810212" y="5168419"/>
              <a:ext cx="76174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$0.35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82C02D4-D047-3538-55D0-912616C29307}"/>
                </a:ext>
              </a:extLst>
            </p:cNvPr>
            <p:cNvSpPr txBox="1"/>
            <p:nvPr/>
          </p:nvSpPr>
          <p:spPr>
            <a:xfrm>
              <a:off x="4811649" y="2797999"/>
              <a:ext cx="63350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$0.7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9B3E43C-4D27-9895-2CB4-47ED76701A75}"/>
                </a:ext>
              </a:extLst>
            </p:cNvPr>
            <p:cNvGrpSpPr/>
            <p:nvPr/>
          </p:nvGrpSpPr>
          <p:grpSpPr>
            <a:xfrm>
              <a:off x="835028" y="2191605"/>
              <a:ext cx="3855319" cy="3472433"/>
              <a:chOff x="835028" y="2191605"/>
              <a:chExt cx="3855319" cy="347243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818663E-5DD6-C268-0E5C-6B8E11FF019A}"/>
                  </a:ext>
                </a:extLst>
              </p:cNvPr>
              <p:cNvCxnSpPr/>
              <p:nvPr/>
            </p:nvCxnSpPr>
            <p:spPr>
              <a:xfrm flipV="1">
                <a:off x="1997947" y="3788194"/>
                <a:ext cx="2373746" cy="762213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E562937A-3B1E-4970-A192-E7831AAE6BE0}"/>
                  </a:ext>
                </a:extLst>
              </p:cNvPr>
              <p:cNvGrpSpPr/>
              <p:nvPr/>
            </p:nvGrpSpPr>
            <p:grpSpPr>
              <a:xfrm>
                <a:off x="835028" y="2191605"/>
                <a:ext cx="3855319" cy="3472433"/>
                <a:chOff x="835028" y="2191605"/>
                <a:chExt cx="3855319" cy="3472433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50C19DE6-E38A-24E2-A518-315DC0D81E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16417" y="3025981"/>
                  <a:ext cx="2355274" cy="1536043"/>
                </a:xfrm>
                <a:prstGeom prst="line">
                  <a:avLst/>
                </a:prstGeom>
                <a:ln w="19050">
                  <a:prstDash val="sys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786E8B79-AA1C-6E18-C506-5DD572AB9D8A}"/>
                    </a:ext>
                  </a:extLst>
                </p:cNvPr>
                <p:cNvGrpSpPr/>
                <p:nvPr/>
              </p:nvGrpSpPr>
              <p:grpSpPr>
                <a:xfrm>
                  <a:off x="835028" y="2191605"/>
                  <a:ext cx="3855319" cy="3472433"/>
                  <a:chOff x="835028" y="2191605"/>
                  <a:chExt cx="3855319" cy="3472433"/>
                </a:xfrm>
              </p:grpSpPr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9C352F4A-2007-6719-0159-FF975227CF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997947" y="2191605"/>
                    <a:ext cx="2392216" cy="1596588"/>
                  </a:xfrm>
                  <a:prstGeom prst="line">
                    <a:avLst/>
                  </a:prstGeom>
                  <a:ln w="19050">
                    <a:prstDash val="sysDot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8FA8B77B-229C-AE1B-DCC8-983A135525B0}"/>
                      </a:ext>
                    </a:extLst>
                  </p:cNvPr>
                  <p:cNvGrpSpPr/>
                  <p:nvPr/>
                </p:nvGrpSpPr>
                <p:grpSpPr>
                  <a:xfrm>
                    <a:off x="835028" y="2702491"/>
                    <a:ext cx="3855319" cy="2961547"/>
                    <a:chOff x="835028" y="2702491"/>
                    <a:chExt cx="3855319" cy="2961547"/>
                  </a:xfrm>
                </p:grpSpPr>
                <p:grpSp>
                  <p:nvGrpSpPr>
                    <p:cNvPr id="5" name="Group 4">
                      <a:extLst>
                        <a:ext uri="{FF2B5EF4-FFF2-40B4-BE49-F238E27FC236}">
                          <a16:creationId xmlns:a16="http://schemas.microsoft.com/office/drawing/2014/main" id="{4D9CEAFE-44AE-1F87-2C6D-B1E4E816724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97947" y="3788193"/>
                      <a:ext cx="2692398" cy="1875845"/>
                      <a:chOff x="2172127" y="3788193"/>
                      <a:chExt cx="2692398" cy="1875845"/>
                    </a:xfrm>
                  </p:grpSpPr>
                  <p:cxnSp>
                    <p:nvCxnSpPr>
                      <p:cNvPr id="7" name="Straight Connector 6">
                        <a:extLst>
                          <a:ext uri="{FF2B5EF4-FFF2-40B4-BE49-F238E27FC236}">
                            <a16:creationId xmlns:a16="http://schemas.microsoft.com/office/drawing/2014/main" id="{230FC438-11A8-B607-DEC8-5A17A4A16E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172127" y="3788193"/>
                        <a:ext cx="2373746" cy="1580282"/>
                      </a:xfrm>
                      <a:prstGeom prst="line">
                        <a:avLst/>
                      </a:prstGeom>
                      <a:ln w="57150">
                        <a:solidFill>
                          <a:schemeClr val="accent5"/>
                        </a:solidFill>
                        <a:prstDash val="solid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" name="Oval 9">
                        <a:extLst>
                          <a:ext uri="{FF2B5EF4-FFF2-40B4-BE49-F238E27FC236}">
                            <a16:creationId xmlns:a16="http://schemas.microsoft.com/office/drawing/2014/main" id="{A9D5EC89-3035-1EDF-9A31-C4FCF462DE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73398" y="5072911"/>
                        <a:ext cx="591127" cy="59112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7" name="Group 26">
                      <a:extLst>
                        <a:ext uri="{FF2B5EF4-FFF2-40B4-BE49-F238E27FC236}">
                          <a16:creationId xmlns:a16="http://schemas.microsoft.com/office/drawing/2014/main" id="{F6DCD5F3-1A71-7E77-7B44-4FA26E19A5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97947" y="2702491"/>
                      <a:ext cx="2692400" cy="591127"/>
                      <a:chOff x="2262909" y="2674801"/>
                      <a:chExt cx="2692400" cy="591127"/>
                    </a:xfrm>
                  </p:grpSpPr>
                  <p:cxnSp>
                    <p:nvCxnSpPr>
                      <p:cNvPr id="28" name="Straight Connector 27">
                        <a:extLst>
                          <a:ext uri="{FF2B5EF4-FFF2-40B4-BE49-F238E27FC236}">
                            <a16:creationId xmlns:a16="http://schemas.microsoft.com/office/drawing/2014/main" id="{BD4D4F72-8723-C5B7-487A-BA14E15ACA7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262909" y="2942440"/>
                        <a:ext cx="2373746" cy="27925"/>
                      </a:xfrm>
                      <a:prstGeom prst="line">
                        <a:avLst/>
                      </a:prstGeom>
                      <a:ln w="19050">
                        <a:prstDash val="sysDot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Straight Connector 28">
                        <a:extLst>
                          <a:ext uri="{FF2B5EF4-FFF2-40B4-BE49-F238E27FC236}">
                            <a16:creationId xmlns:a16="http://schemas.microsoft.com/office/drawing/2014/main" id="{3E199EE5-9C6D-314B-252A-40AB15A797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262909" y="2958790"/>
                        <a:ext cx="2373746" cy="0"/>
                      </a:xfrm>
                      <a:prstGeom prst="line">
                        <a:avLst/>
                      </a:prstGeom>
                      <a:ln w="57150">
                        <a:solidFill>
                          <a:schemeClr val="accent5"/>
                        </a:solidFill>
                        <a:prstDash val="solid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0" name="Oval 29">
                        <a:extLst>
                          <a:ext uri="{FF2B5EF4-FFF2-40B4-BE49-F238E27FC236}">
                            <a16:creationId xmlns:a16="http://schemas.microsoft.com/office/drawing/2014/main" id="{406C5307-0CB8-D62D-1CC5-52D8CF74C9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64182" y="2674801"/>
                        <a:ext cx="591127" cy="59112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810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9EEBE77C-0A95-71F8-7DCC-8D7F57DBA1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3268" y="2797999"/>
                      <a:ext cx="633507" cy="40011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alpha val="25000"/>
                            </a:schemeClr>
                          </a:solidFill>
                          <a:latin typeface="Palatino Linotype" panose="02040502050505030304" pitchFamily="18" charset="0"/>
                        </a:rPr>
                        <a:t>$0.3</a:t>
                      </a:r>
                    </a:p>
                  </p:txBody>
                </p:sp>
                <p:sp>
                  <p:nvSpPr>
                    <p:cNvPr id="53" name="TextBox 52">
                      <a:extLst>
                        <a:ext uri="{FF2B5EF4-FFF2-40B4-BE49-F238E27FC236}">
                          <a16:creationId xmlns:a16="http://schemas.microsoft.com/office/drawing/2014/main" id="{73432C0A-0067-F73F-D111-53F47F3212A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5028" y="3583099"/>
                      <a:ext cx="761747" cy="40011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alpha val="25000"/>
                            </a:schemeClr>
                          </a:solidFill>
                          <a:latin typeface="Palatino Linotype" panose="02040502050505030304" pitchFamily="18" charset="0"/>
                        </a:rPr>
                        <a:t>$0.65</a:t>
                      </a:r>
                    </a:p>
                  </p:txBody>
                </p:sp>
                <p:sp>
                  <p:nvSpPr>
                    <p:cNvPr id="44" name="Oval 43">
                      <a:extLst>
                        <a:ext uri="{FF2B5EF4-FFF2-40B4-BE49-F238E27FC236}">
                          <a16:creationId xmlns:a16="http://schemas.microsoft.com/office/drawing/2014/main" id="{5CC4512D-742B-0EDA-D097-3AA44BF4BA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0856" y="2702491"/>
                      <a:ext cx="591127" cy="59112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dk1"/>
                      </a:solidFill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400" dirty="0">
                        <a:solidFill>
                          <a:schemeClr val="dk1">
                            <a:alpha val="24705"/>
                          </a:schemeClr>
                        </a:solidFill>
                        <a:latin typeface="Palatino Linotype" panose="02040502050505030304" pitchFamily="18" charset="0"/>
                      </a:endParaRPr>
                    </a:p>
                  </p:txBody>
                </p:sp>
                <p:sp>
                  <p:nvSpPr>
                    <p:cNvPr id="45" name="Oval 44">
                      <a:extLst>
                        <a:ext uri="{FF2B5EF4-FFF2-40B4-BE49-F238E27FC236}">
                          <a16:creationId xmlns:a16="http://schemas.microsoft.com/office/drawing/2014/main" id="{33852722-B94B-8207-2043-8CE923DA68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0855" y="3492631"/>
                      <a:ext cx="591127" cy="59112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dk1"/>
                      </a:solidFill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400" dirty="0">
                        <a:solidFill>
                          <a:schemeClr val="dk1">
                            <a:alpha val="24705"/>
                          </a:schemeClr>
                        </a:solidFill>
                        <a:latin typeface="Palatino Linotype" panose="02040502050505030304" pitchFamily="18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4CFE34FD-C3EA-CE3A-4157-F4B6C730E47A}"/>
              </a:ext>
            </a:extLst>
          </p:cNvPr>
          <p:cNvSpPr/>
          <p:nvPr/>
        </p:nvSpPr>
        <p:spPr>
          <a:xfrm>
            <a:off x="1720854" y="5072911"/>
            <a:ext cx="591127" cy="5911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dk1">
                  <a:alpha val="24705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402C78B-F3C0-45AE-920A-08661DBDACAC}"/>
              </a:ext>
            </a:extLst>
          </p:cNvPr>
          <p:cNvSpPr/>
          <p:nvPr/>
        </p:nvSpPr>
        <p:spPr>
          <a:xfrm>
            <a:off x="1720856" y="1912351"/>
            <a:ext cx="591127" cy="5911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dk1">
                  <a:alpha val="24705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62824E-62B6-0648-6A63-6C2B500FDD23}"/>
              </a:ext>
            </a:extLst>
          </p:cNvPr>
          <p:cNvSpPr/>
          <p:nvPr/>
        </p:nvSpPr>
        <p:spPr>
          <a:xfrm>
            <a:off x="4099218" y="4282771"/>
            <a:ext cx="591127" cy="591127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37BB015-CC37-E7EE-5798-F18E20544F2F}"/>
              </a:ext>
            </a:extLst>
          </p:cNvPr>
          <p:cNvSpPr txBox="1"/>
          <p:nvPr/>
        </p:nvSpPr>
        <p:spPr>
          <a:xfrm>
            <a:off x="4810164" y="4373640"/>
            <a:ext cx="7617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$0.65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E198209-4856-A86F-A344-270362E9318D}"/>
              </a:ext>
            </a:extLst>
          </p:cNvPr>
          <p:cNvSpPr/>
          <p:nvPr/>
        </p:nvSpPr>
        <p:spPr>
          <a:xfrm>
            <a:off x="4099220" y="1912351"/>
            <a:ext cx="591127" cy="591127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AD72F05-92E0-AC1B-7EEC-864D4D310FCB}"/>
              </a:ext>
            </a:extLst>
          </p:cNvPr>
          <p:cNvSpPr/>
          <p:nvPr/>
        </p:nvSpPr>
        <p:spPr>
          <a:xfrm>
            <a:off x="4099219" y="3492631"/>
            <a:ext cx="591127" cy="591127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3A19943-5E48-0A64-54BC-01552E2ED36F}"/>
              </a:ext>
            </a:extLst>
          </p:cNvPr>
          <p:cNvSpPr/>
          <p:nvPr/>
        </p:nvSpPr>
        <p:spPr>
          <a:xfrm>
            <a:off x="1718652" y="4282771"/>
            <a:ext cx="591127" cy="591127"/>
          </a:xfrm>
          <a:prstGeom prst="ellipse">
            <a:avLst/>
          </a:prstGeom>
          <a:solidFill>
            <a:schemeClr val="accent4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E88D07A-577C-D691-2968-795CDCE4AF6A}"/>
                  </a:ext>
                </a:extLst>
              </p:cNvPr>
              <p:cNvSpPr txBox="1"/>
              <p:nvPr/>
            </p:nvSpPr>
            <p:spPr>
              <a:xfrm>
                <a:off x="1797367" y="4333539"/>
                <a:ext cx="4098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E88D07A-577C-D691-2968-795CDCE4A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367" y="4333539"/>
                <a:ext cx="40984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99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500"/>
                                      </p:to>
                                    </p:animClr>
                                    <p:set>
                                      <p:cBhvr>
                                        <p:cTn id="24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500"/>
                                      </p:to>
                                    </p:animClr>
                                    <p:set>
                                      <p:cBhvr>
                                        <p:cTn id="28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500"/>
                                      </p:to>
                                    </p:animClr>
                                    <p:set>
                                      <p:cBhvr>
                                        <p:cTn id="41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500"/>
                                      </p:to>
                                    </p:animClr>
                                    <p:set>
                                      <p:cBhvr>
                                        <p:cTn id="45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500"/>
                                      </p:to>
                                    </p:animClr>
                                    <p:set>
                                      <p:cBhvr>
                                        <p:cTn id="55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  <p:bldP spid="65" grpId="0" animBg="1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C8C19C-75ED-EA68-C337-6C14DF1C49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82906"/>
                <a:ext cx="10515600" cy="54940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Random Prices</a:t>
                </a:r>
              </a:p>
              <a:p>
                <a:r>
                  <a:rPr lang="en-US" sz="2400" dirty="0"/>
                  <a:t>Sample rank/quantile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400" dirty="0"/>
                  <a:t> uniformly between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Set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for some monotone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to be determined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Focus on an edge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C8C19C-75ED-EA68-C337-6C14DF1C49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82906"/>
                <a:ext cx="10515600" cy="5494057"/>
              </a:xfrm>
              <a:blipFill>
                <a:blip r:embed="rId2"/>
                <a:stretch>
                  <a:fillRect l="-965" t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8EDDAE0-FD41-A352-93F6-FB4A67E0EB84}"/>
              </a:ext>
            </a:extLst>
          </p:cNvPr>
          <p:cNvGrpSpPr/>
          <p:nvPr/>
        </p:nvGrpSpPr>
        <p:grpSpPr>
          <a:xfrm>
            <a:off x="3317426" y="3049049"/>
            <a:ext cx="398704" cy="3243909"/>
            <a:chOff x="6270225" y="2879170"/>
            <a:chExt cx="398704" cy="32439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D15C217-6B5F-BCA5-6B44-3D449200BB87}"/>
                </a:ext>
              </a:extLst>
            </p:cNvPr>
            <p:cNvGrpSpPr/>
            <p:nvPr/>
          </p:nvGrpSpPr>
          <p:grpSpPr>
            <a:xfrm>
              <a:off x="6579475" y="3063836"/>
              <a:ext cx="89454" cy="2874578"/>
              <a:chOff x="6579475" y="3063836"/>
              <a:chExt cx="89454" cy="2874578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8A10EE6-24F6-60F5-36D4-C1DF70F27301}"/>
                  </a:ext>
                </a:extLst>
              </p:cNvPr>
              <p:cNvGrpSpPr/>
              <p:nvPr/>
            </p:nvGrpSpPr>
            <p:grpSpPr>
              <a:xfrm>
                <a:off x="6579475" y="3063836"/>
                <a:ext cx="89340" cy="2874578"/>
                <a:chOff x="6190592" y="3032236"/>
                <a:chExt cx="89340" cy="2874578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DF0DC65E-5462-DBE0-97E1-DD216D1699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32634" y="3037490"/>
                  <a:ext cx="0" cy="28693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C966DCA6-9BC2-101B-D699-CF2BA175DD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90594" y="3032236"/>
                  <a:ext cx="8933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B8AB3411-6778-7681-1CF8-85F5834713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90592" y="5906813"/>
                  <a:ext cx="8933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68CCB39-EA12-9B09-D40B-1BC1E8F2A5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79591" y="4708702"/>
                <a:ext cx="8933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61C1E4B-044B-4731-6C6D-5AA1AA9192D5}"/>
                    </a:ext>
                  </a:extLst>
                </p:cNvPr>
                <p:cNvSpPr txBox="1"/>
                <p:nvPr/>
              </p:nvSpPr>
              <p:spPr>
                <a:xfrm>
                  <a:off x="6335372" y="2879170"/>
                  <a:ext cx="24686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61C1E4B-044B-4731-6C6D-5AA1AA9192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5372" y="2879170"/>
                  <a:ext cx="246862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25000" r="-25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217EBB8-0C5F-F240-DCF7-489BEFC27256}"/>
                    </a:ext>
                  </a:extLst>
                </p:cNvPr>
                <p:cNvSpPr txBox="1"/>
                <p:nvPr/>
              </p:nvSpPr>
              <p:spPr>
                <a:xfrm>
                  <a:off x="6340625" y="5753747"/>
                  <a:ext cx="24686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217EBB8-0C5F-F240-DCF7-489BEFC272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0625" y="5753747"/>
                  <a:ext cx="246862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3810" r="-2381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CF43F88-BC83-A588-41C8-8C1B568AF8A1}"/>
                    </a:ext>
                  </a:extLst>
                </p:cNvPr>
                <p:cNvSpPr txBox="1"/>
                <p:nvPr/>
              </p:nvSpPr>
              <p:spPr>
                <a:xfrm>
                  <a:off x="6270225" y="4522583"/>
                  <a:ext cx="37715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CF43F88-BC83-A588-41C8-8C1B568AF8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0225" y="4522583"/>
                  <a:ext cx="377155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6667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933F7BF-6CBF-675B-8CFA-80539337AED2}"/>
              </a:ext>
            </a:extLst>
          </p:cNvPr>
          <p:cNvGrpSpPr/>
          <p:nvPr/>
        </p:nvGrpSpPr>
        <p:grpSpPr>
          <a:xfrm>
            <a:off x="614252" y="3233715"/>
            <a:ext cx="2650837" cy="2874577"/>
            <a:chOff x="2028750" y="3233715"/>
            <a:chExt cx="2650837" cy="287457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7A7876C-C5B1-DEEF-A8D1-241F64F03EBE}"/>
                    </a:ext>
                  </a:extLst>
                </p:cNvPr>
                <p:cNvSpPr txBox="1"/>
                <p:nvPr/>
              </p:nvSpPr>
              <p:spPr>
                <a:xfrm>
                  <a:off x="2028750" y="4255504"/>
                  <a:ext cx="259539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400" dirty="0">
                      <a:latin typeface="Palatino Linotype" panose="02040502050505030304" pitchFamily="18" charset="0"/>
                    </a:rPr>
                    <a:t> is matched and </a:t>
                  </a:r>
                  <a:br>
                    <a:rPr lang="en-US" sz="2400" dirty="0">
                      <a:latin typeface="Palatino Linotype" panose="02040502050505030304" pitchFamily="18" charset="0"/>
                    </a:rPr>
                  </a:br>
                  <a:r>
                    <a:rPr lang="en-US" sz="2400" dirty="0">
                      <a:latin typeface="Palatino Linotype" panose="02040502050505030304" pitchFamily="18" charset="0"/>
                    </a:rPr>
                    <a:t>gets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≥1−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sz="2400" i="1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7A7876C-C5B1-DEEF-A8D1-241F64F03E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8750" y="4255504"/>
                  <a:ext cx="2595390" cy="830997"/>
                </a:xfrm>
                <a:prstGeom prst="rect">
                  <a:avLst/>
                </a:prstGeom>
                <a:blipFill>
                  <a:blip r:embed="rId6"/>
                  <a:stretch>
                    <a:fillRect t="-4545" r="-3902"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7C5CD0C-47F0-8053-8254-D20B269562A3}"/>
                </a:ext>
              </a:extLst>
            </p:cNvPr>
            <p:cNvCxnSpPr>
              <a:cxnSpLocks/>
            </p:cNvCxnSpPr>
            <p:nvPr/>
          </p:nvCxnSpPr>
          <p:spPr>
            <a:xfrm>
              <a:off x="4679587" y="3233715"/>
              <a:ext cx="0" cy="2874577"/>
            </a:xfrm>
            <a:prstGeom prst="straightConnector1">
              <a:avLst/>
            </a:prstGeom>
            <a:ln w="28575"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AFE1BD-7D37-BA91-2392-8FA9FB5EB16E}"/>
              </a:ext>
            </a:extLst>
          </p:cNvPr>
          <p:cNvGrpSpPr/>
          <p:nvPr/>
        </p:nvGrpSpPr>
        <p:grpSpPr>
          <a:xfrm>
            <a:off x="3884287" y="3235167"/>
            <a:ext cx="2523563" cy="1643414"/>
            <a:chOff x="6174832" y="3337104"/>
            <a:chExt cx="2523563" cy="1643414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8A00E82-7FFD-914C-625D-0A8C04FDE9FD}"/>
                </a:ext>
              </a:extLst>
            </p:cNvPr>
            <p:cNvCxnSpPr>
              <a:cxnSpLocks/>
            </p:cNvCxnSpPr>
            <p:nvPr/>
          </p:nvCxnSpPr>
          <p:spPr>
            <a:xfrm>
              <a:off x="6174832" y="3337104"/>
              <a:ext cx="0" cy="1643414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BCB3E1F-83C1-C3B6-21CD-5362964FFAF7}"/>
                    </a:ext>
                  </a:extLst>
                </p:cNvPr>
                <p:cNvSpPr txBox="1"/>
                <p:nvPr/>
              </p:nvSpPr>
              <p:spPr>
                <a:xfrm>
                  <a:off x="6257243" y="3743312"/>
                  <a:ext cx="244115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US" sz="2400" dirty="0">
                      <a:latin typeface="Palatino Linotype" panose="02040502050505030304" pitchFamily="18" charset="0"/>
                    </a:rPr>
                    <a:t> is unmatched </a:t>
                  </a:r>
                  <a:br>
                    <a:rPr lang="en-US" sz="2400" dirty="0">
                      <a:latin typeface="Palatino Linotype" panose="02040502050505030304" pitchFamily="18" charset="0"/>
                    </a:rPr>
                  </a:br>
                  <a:r>
                    <a:rPr lang="en-US" sz="2400" dirty="0">
                      <a:latin typeface="Palatino Linotype" panose="02040502050505030304" pitchFamily="18" charset="0"/>
                    </a:rPr>
                    <a:t>and gets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 sz="2400" i="1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BCB3E1F-83C1-C3B6-21CD-5362964FFA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7243" y="3743312"/>
                  <a:ext cx="2441152" cy="830997"/>
                </a:xfrm>
                <a:prstGeom prst="rect">
                  <a:avLst/>
                </a:prstGeom>
                <a:blipFill>
                  <a:blip r:embed="rId7"/>
                  <a:stretch>
                    <a:fillRect l="-4145" t="-4478" b="-13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88E759-A1C1-86A3-3B88-88AFDC14A9E4}"/>
              </a:ext>
            </a:extLst>
          </p:cNvPr>
          <p:cNvGrpSpPr/>
          <p:nvPr/>
        </p:nvGrpSpPr>
        <p:grpSpPr>
          <a:xfrm>
            <a:off x="3884287" y="4877128"/>
            <a:ext cx="2523563" cy="1231163"/>
            <a:chOff x="6174832" y="4980518"/>
            <a:chExt cx="2523563" cy="123116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4B5D45D-C752-D65C-728C-1C67AE59DFBE}"/>
                </a:ext>
              </a:extLst>
            </p:cNvPr>
            <p:cNvCxnSpPr>
              <a:cxnSpLocks/>
            </p:cNvCxnSpPr>
            <p:nvPr/>
          </p:nvCxnSpPr>
          <p:spPr>
            <a:xfrm>
              <a:off x="6174832" y="4980518"/>
              <a:ext cx="0" cy="1231163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52760CF-A00F-C562-B3EE-6B12BD391A5C}"/>
                    </a:ext>
                  </a:extLst>
                </p:cNvPr>
                <p:cNvSpPr txBox="1"/>
                <p:nvPr/>
              </p:nvSpPr>
              <p:spPr>
                <a:xfrm>
                  <a:off x="6257242" y="5091855"/>
                  <a:ext cx="244115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US" sz="2400" dirty="0">
                      <a:latin typeface="Palatino Linotype" panose="02040502050505030304" pitchFamily="18" charset="0"/>
                    </a:rPr>
                    <a:t> is matched</a:t>
                  </a:r>
                  <a:br>
                    <a:rPr lang="en-US" sz="2400" dirty="0">
                      <a:latin typeface="Palatino Linotype" panose="02040502050505030304" pitchFamily="18" charset="0"/>
                    </a:rPr>
                  </a:br>
                  <a:r>
                    <a:rPr lang="en-US" sz="2400" dirty="0">
                      <a:latin typeface="Palatino Linotype" panose="02040502050505030304" pitchFamily="18" charset="0"/>
                    </a:rPr>
                    <a:t>and gets </a:t>
                  </a:r>
                  <a:r>
                    <a:rPr lang="en-US" sz="2400" i="1" dirty="0">
                      <a:latin typeface="Palatino Linotype" panose="02040502050505030304" pitchFamily="18" charset="0"/>
                    </a:rPr>
                    <a:t>p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 err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sz="2400" dirty="0">
                    <a:latin typeface="Palatino Linotype" panose="02040502050505030304" pitchFamily="18" charset="0"/>
                  </a:endParaRPr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52760CF-A00F-C562-B3EE-6B12BD391A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7242" y="5091855"/>
                  <a:ext cx="2441153" cy="830997"/>
                </a:xfrm>
                <a:prstGeom prst="rect">
                  <a:avLst/>
                </a:prstGeom>
                <a:blipFill>
                  <a:blip r:embed="rId8"/>
                  <a:stretch>
                    <a:fillRect l="-4145" t="-4478" b="-149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9C14CBF-A331-764E-9EEB-5FD56C9DAA2A}"/>
                  </a:ext>
                </a:extLst>
              </p:cNvPr>
              <p:cNvSpPr txBox="1"/>
              <p:nvPr/>
            </p:nvSpPr>
            <p:spPr>
              <a:xfrm>
                <a:off x="6631798" y="2975838"/>
                <a:ext cx="4492384" cy="245875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accent4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en-US" sz="2400" b="1" dirty="0">
                    <a:latin typeface="Palatino Linotype" panose="02040502050505030304" pitchFamily="18" charset="0"/>
                  </a:rPr>
                  <a:t>Proof:</a:t>
                </a:r>
              </a:p>
              <a:p>
                <a:pPr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g</m:t>
                    </m:r>
                    <m:r>
                      <m:rPr>
                        <m:sty m:val="p"/>
                      </m:rPr>
                      <a:rPr lang="en-US" sz="2400" dirty="0" smtClean="0">
                        <a:latin typeface="Cambria Math" panose="02040503050406030204" pitchFamily="18" charset="0"/>
                      </a:rPr>
                      <m:t>ain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 </a:t>
                </a:r>
              </a:p>
              <a:p>
                <a:pPr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sup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i="1" dirty="0">
                  <a:latin typeface="Palatino Linotype" panose="02040502050505030304" pitchFamily="18" charset="0"/>
                </a:endParaRPr>
              </a:p>
              <a:p>
                <a:pPr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sz="2400" dirty="0">
                    <a:latin typeface="Palatino Linotype" panose="02040502050505030304" pitchFamily="18" charset="0"/>
                  </a:rPr>
                  <a:t>   	(for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−1+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sz="2400" dirty="0">
                    <a:latin typeface="Palatino Linotype" panose="0204050205050503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9C14CBF-A331-764E-9EEB-5FD56C9DA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798" y="2975838"/>
                <a:ext cx="4492384" cy="2458750"/>
              </a:xfrm>
              <a:prstGeom prst="rect">
                <a:avLst/>
              </a:prstGeom>
              <a:blipFill>
                <a:blip r:embed="rId9"/>
                <a:stretch>
                  <a:fillRect l="-1961" t="-23858" r="-560" b="-61929"/>
                </a:stretch>
              </a:blipFill>
              <a:ln w="28575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68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uiExpand="1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HK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5"/>
      </a:accent1>
      <a:accent2>
        <a:srgbClr val="EE4023"/>
      </a:accent2>
      <a:accent3>
        <a:srgbClr val="05B18D"/>
      </a:accent3>
      <a:accent4>
        <a:srgbClr val="FED4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8481</TotalTime>
  <Words>2904</Words>
  <Application>Microsoft Macintosh PowerPoint</Application>
  <PresentationFormat>Widescreen</PresentationFormat>
  <Paragraphs>488</Paragraphs>
  <Slides>41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Cambria Math</vt:lpstr>
      <vt:lpstr>Palatino Linotype</vt:lpstr>
      <vt:lpstr>Wingdings</vt:lpstr>
      <vt:lpstr>Office Theme</vt:lpstr>
      <vt:lpstr>Recent Progress and Future Directions  in Online Matching  Part I:  Adversarial Model</vt:lpstr>
      <vt:lpstr>Matching Problems Around Us </vt:lpstr>
      <vt:lpstr>Today’s Agenda</vt:lpstr>
      <vt:lpstr>Online Bipartite Matching Karp, Vazirani, and Vazirani (1990)</vt:lpstr>
      <vt:lpstr>Greedy</vt:lpstr>
      <vt:lpstr>An Elegant Solution: Ranking Algorithm Karp, Vazirani, and Vazirani (1990)</vt:lpstr>
      <vt:lpstr>An Elegant Analysis: Randomized Primal Dual Devanur, Jain, and Kleinberg (2013)</vt:lpstr>
      <vt:lpstr>Alternating Path Argument</vt:lpstr>
      <vt:lpstr>PowerPoint Presentation</vt:lpstr>
      <vt:lpstr>Today’s Agenda</vt:lpstr>
      <vt:lpstr>Water Level Algorithm for Fractional Matching (a.k.a. Balance)</vt:lpstr>
      <vt:lpstr>Generalizations of Online Bipartite Matching</vt:lpstr>
      <vt:lpstr>Online Correlated Selection (OCS)</vt:lpstr>
      <vt:lpstr>Half-Integral OCS (for Unweighted Matching) Fahrbach, Huang, Tao, and Zadimorghaddam (2020)</vt:lpstr>
      <vt:lpstr>Edge-Weighted Matching (a.k.a., Display Ads) Feldman, Korula, Mirrokni, Muthukrishnan, and Pál (2009)</vt:lpstr>
      <vt:lpstr>Edge-Weighted Matching with OCS</vt:lpstr>
      <vt:lpstr>Edge-Weighted Matching with OCS (cont’d)</vt:lpstr>
      <vt:lpstr>AdWords Mehta, Saberi, Vazirani, and Vazirani (2005)</vt:lpstr>
      <vt:lpstr>AdWords with OCS</vt:lpstr>
      <vt:lpstr>Online Submodular Welfare Maximization (SWM)</vt:lpstr>
      <vt:lpstr>Online Submodular Welfare Maximization and  Online Labor Markets Aouad and Saban (2023)</vt:lpstr>
      <vt:lpstr>PowerPoint Presentation</vt:lpstr>
      <vt:lpstr>A Glimpse of Multi-Way OCS Gao, He, Huang, Nie, Yuan, and Zhong (2021)</vt:lpstr>
      <vt:lpstr>Summary of Online Correlated Selection</vt:lpstr>
      <vt:lpstr>Today’s Agenda</vt:lpstr>
      <vt:lpstr>Ride Hailing</vt:lpstr>
      <vt:lpstr>Ride Sharing</vt:lpstr>
      <vt:lpstr>PowerPoint Presentation</vt:lpstr>
      <vt:lpstr>Fully Online Matching / Online Windowed Matching Huang, Kang, Tang, Wu, Zhang, and Zhu (2018) Ashlagi, Burq, Dutta, Jaillet, Saberi, and Sholley (2019)</vt:lpstr>
      <vt:lpstr>Fully Online Matching / Online Windowed Matching Huang, Kang, Tang, Wu, Zhang, and Zhu (2018) Ashlagi, Burq, Dutta, Jaillet, Saberi, and Sholley (2019)</vt:lpstr>
      <vt:lpstr>PowerPoint Presentation</vt:lpstr>
      <vt:lpstr>Ranking in Fully Online Matching</vt:lpstr>
      <vt:lpstr>Fully Online Matching on General Graphs</vt:lpstr>
      <vt:lpstr>Online Windowed Matching Ashlagi, Burq, Dutta, Jaillet, Saberi, and Sholley (2019)</vt:lpstr>
      <vt:lpstr>Summary of Fully Online Matching and  Online Windowed Matching </vt:lpstr>
      <vt:lpstr>Other Arrival Models</vt:lpstr>
      <vt:lpstr>Today’s Agenda</vt:lpstr>
      <vt:lpstr>Random Arrival Order Model</vt:lpstr>
      <vt:lpstr>Random Arrival Order Model</vt:lpstr>
      <vt:lpstr>AdWords with Unknown Budget</vt:lpstr>
      <vt:lpstr>Outro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Zhiyi Huang</dc:creator>
  <cp:lastModifiedBy>Zhiyi Huang</cp:lastModifiedBy>
  <cp:revision>855</cp:revision>
  <dcterms:created xsi:type="dcterms:W3CDTF">2023-11-02T12:57:12Z</dcterms:created>
  <dcterms:modified xsi:type="dcterms:W3CDTF">2023-12-03T09:12:41Z</dcterms:modified>
</cp:coreProperties>
</file>