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861" r:id="rId2"/>
  </p:sldMasterIdLst>
  <p:notesMasterIdLst>
    <p:notesMasterId r:id="rId22"/>
  </p:notesMasterIdLst>
  <p:handoutMasterIdLst>
    <p:handoutMasterId r:id="rId23"/>
  </p:handoutMasterIdLst>
  <p:sldIdLst>
    <p:sldId id="2055" r:id="rId3"/>
    <p:sldId id="2072" r:id="rId4"/>
    <p:sldId id="2036" r:id="rId5"/>
    <p:sldId id="2033" r:id="rId6"/>
    <p:sldId id="2066" r:id="rId7"/>
    <p:sldId id="2032" r:id="rId8"/>
    <p:sldId id="2037" r:id="rId9"/>
    <p:sldId id="2062" r:id="rId10"/>
    <p:sldId id="2039" r:id="rId11"/>
    <p:sldId id="2064" r:id="rId12"/>
    <p:sldId id="2052" r:id="rId13"/>
    <p:sldId id="2043" r:id="rId14"/>
    <p:sldId id="2068" r:id="rId15"/>
    <p:sldId id="2070" r:id="rId16"/>
    <p:sldId id="2059" r:id="rId17"/>
    <p:sldId id="2073" r:id="rId18"/>
    <p:sldId id="2074" r:id="rId19"/>
    <p:sldId id="2075" r:id="rId20"/>
    <p:sldId id="2076" r:id="rId21"/>
  </p:sldIdLst>
  <p:sldSz cx="9906000" cy="6858000" type="A4"/>
  <p:notesSz cx="7099300" cy="10234613"/>
  <p:embeddedFontLst>
    <p:embeddedFont>
      <p:font typeface="MS PGothic" panose="020B0600070205080204" pitchFamily="34" charset="-128"/>
      <p:regular r:id="rId2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A6A6"/>
    <a:srgbClr val="0066FF"/>
    <a:srgbClr val="0099FF"/>
    <a:srgbClr val="82542B"/>
    <a:srgbClr val="000066"/>
    <a:srgbClr val="EAEAEA"/>
    <a:srgbClr val="F8F8F8"/>
    <a:srgbClr val="FFFFFF"/>
    <a:srgbClr val="CC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2" autoAdjust="0"/>
    <p:restoredTop sz="99393" autoAdjust="0"/>
  </p:normalViewPr>
  <p:slideViewPr>
    <p:cSldViewPr>
      <p:cViewPr varScale="1">
        <p:scale>
          <a:sx n="112" d="100"/>
          <a:sy n="112" d="100"/>
        </p:scale>
        <p:origin x="124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10"/>
    </p:cViewPr>
  </p:sorterViewPr>
  <p:notesViewPr>
    <p:cSldViewPr>
      <p:cViewPr varScale="1">
        <p:scale>
          <a:sx n="58" d="100"/>
          <a:sy n="58" d="100"/>
        </p:scale>
        <p:origin x="-4104" y="-11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813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3838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813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3838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fld id="{0A93F579-84C7-BE47-860D-438F53AD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7463" y="-9525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-9525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71525"/>
            <a:ext cx="5537200" cy="3833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64100"/>
            <a:ext cx="52705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892" tIns="42967" rIns="90892" bIns="42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7463" y="9734550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34550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fld id="{622950A4-54B1-C149-AA04-418BF5FE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11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4" y="3355983"/>
            <a:ext cx="9906000" cy="73025"/>
            <a:chOff x="0" y="866"/>
            <a:chExt cx="6238" cy="46"/>
          </a:xfrm>
        </p:grpSpPr>
        <p:sp>
          <p:nvSpPr>
            <p:cNvPr id="5" name="Rectangle 11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122" y="2286000"/>
            <a:ext cx="914693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122" y="3886200"/>
            <a:ext cx="9146932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2097088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4" y="6248400"/>
            <a:ext cx="31369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31092" y="6248400"/>
            <a:ext cx="2097087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32BC9-ED5E-FC40-9524-CADAE2723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8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0406A-0713-46DE-8C38-2BAD070116E0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7C88D-C070-4EA0-A881-07A27A1B0BF2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2" y="266700"/>
            <a:ext cx="9146932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540" y="1676400"/>
            <a:ext cx="4497241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30" y="1676400"/>
            <a:ext cx="4498829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9DC4-2E94-804C-A81F-D86E5C03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1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4" y="3355983"/>
            <a:ext cx="9906000" cy="73025"/>
            <a:chOff x="0" y="866"/>
            <a:chExt cx="6238" cy="46"/>
          </a:xfrm>
        </p:grpSpPr>
        <p:sp>
          <p:nvSpPr>
            <p:cNvPr id="5" name="Rectangle 11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122" y="2286000"/>
            <a:ext cx="914693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122" y="3886200"/>
            <a:ext cx="9146932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2097088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4" y="6248400"/>
            <a:ext cx="31369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31092" y="6248400"/>
            <a:ext cx="2097087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32BC9-ED5E-FC40-9524-CADAE2723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3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D8D1-1ECA-3045-955F-01FD84E2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1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540" y="1676400"/>
            <a:ext cx="4497241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30" y="1676400"/>
            <a:ext cx="4498829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CCB4-17AB-0F40-9FAF-0E83DBC5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79910-3DAD-0347-A4AA-D5CA95EC6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6CA9-2DB4-CD4C-9780-EBFE7698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9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2" y="266700"/>
            <a:ext cx="9146932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540" y="1676400"/>
            <a:ext cx="4497241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30" y="1676400"/>
            <a:ext cx="4498829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9DC4-2E94-804C-A81F-D86E5C03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1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41E7-18B4-4688-9303-CA0EC53DBDCD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889" y="4406903"/>
            <a:ext cx="84196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889" y="2906713"/>
            <a:ext cx="841962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71754-B73E-4637-B843-520D6320953B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536" y="1676400"/>
            <a:ext cx="4497241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6" y="1676400"/>
            <a:ext cx="4498829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847A-5AAC-48FF-957A-6AFBCDFB7F8C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 userDrawn="1"/>
        </p:nvGrpSpPr>
        <p:grpSpPr bwMode="auto">
          <a:xfrm>
            <a:off x="4" y="1374783"/>
            <a:ext cx="9906000" cy="73025"/>
            <a:chOff x="0" y="866"/>
            <a:chExt cx="6238" cy="46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4" y="266700"/>
            <a:ext cx="91471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676400"/>
            <a:ext cx="91487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06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1722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The Software Engineering Group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172200"/>
            <a:ext cx="206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cs typeface="+mn-cs"/>
              </a:defRPr>
            </a:lvl1pPr>
          </a:lstStyle>
          <a:p>
            <a:pPr>
              <a:defRPr/>
            </a:pPr>
            <a:fld id="{E24BB851-6C3A-3A4C-881E-D769762E1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4" r:id="rId3"/>
    <p:sldLayoutId id="2147483776" r:id="rId4"/>
    <p:sldLayoutId id="2147483777" r:id="rId5"/>
    <p:sldLayoutId id="2147483782" r:id="rId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2" y="1374778"/>
            <a:ext cx="9906000" cy="73025"/>
            <a:chOff x="0" y="866"/>
            <a:chExt cx="6238" cy="46"/>
          </a:xfrm>
        </p:grpSpPr>
        <p:sp>
          <p:nvSpPr>
            <p:cNvPr id="1718275" name="Rectangle 3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/>
              <a:endParaRPr lang="en-US" sz="2800" i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endParaRPr>
            </a:p>
          </p:txBody>
        </p:sp>
        <p:sp>
          <p:nvSpPr>
            <p:cNvPr id="1718276" name="Rectangle 4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/>
              <a:endParaRPr lang="en-US" sz="2800" i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endParaRPr>
            </a:p>
          </p:txBody>
        </p:sp>
      </p:grpSp>
      <p:sp>
        <p:nvSpPr>
          <p:cNvPr id="1718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122" y="266700"/>
            <a:ext cx="914693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1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536" y="1676400"/>
            <a:ext cx="914851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82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124" y="6172200"/>
            <a:ext cx="20628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folHlink"/>
                </a:solidFill>
              </a:defRPr>
            </a:lvl1pPr>
          </a:lstStyle>
          <a:p>
            <a:pPr algn="l"/>
            <a:endParaRPr lang="en-US" smtClean="0">
              <a:solidFill>
                <a:srgbClr val="80808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182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635" y="6172200"/>
            <a:ext cx="31379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folHlink"/>
                </a:solidFill>
              </a:defRPr>
            </a:lvl1pPr>
          </a:lstStyle>
          <a:p>
            <a:endParaRPr lang="en-US" smtClean="0">
              <a:solidFill>
                <a:srgbClr val="80808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71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5232" y="6172200"/>
            <a:ext cx="20628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folHlink"/>
                </a:solidFill>
              </a:defRPr>
            </a:lvl1pPr>
          </a:lstStyle>
          <a:p>
            <a:fld id="{5C5F809E-0D53-47A5-93FC-F014A2FA2AA0}" type="slidenum">
              <a:rPr lang="en-US" smtClean="0">
                <a:solidFill>
                  <a:srgbClr val="808080"/>
                </a:solidFill>
                <a:latin typeface="Times New Roman" pitchFamily="18" charset="0"/>
                <a:ea typeface="+mn-ea"/>
                <a:cs typeface="Arial"/>
              </a:rPr>
              <a:pPr/>
              <a:t>‹#›</a:t>
            </a:fld>
            <a:endParaRPr lang="en-US" smtClean="0">
              <a:solidFill>
                <a:srgbClr val="80808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8" r:id="rId5"/>
    <p:sldLayoutId id="2147483869" r:id="rId6"/>
    <p:sldLayoutId id="2147483870" r:id="rId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27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18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1827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18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1827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18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1827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18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1827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18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1827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98463" indent="-398463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262063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60525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89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61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33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305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7788" indent="-284163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1.png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5.m4a"/><Relationship Id="rId7" Type="http://schemas.openxmlformats.org/officeDocument/2006/relationships/image" Target="../media/image13.png"/><Relationship Id="rId2" Type="http://schemas.microsoft.com/office/2007/relationships/media" Target="../media/media15.m4a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122" y="2844324"/>
            <a:ext cx="9146932" cy="1143000"/>
          </a:xfrm>
        </p:spPr>
        <p:txBody>
          <a:bodyPr/>
          <a:lstStyle/>
          <a:p>
            <a:r>
              <a:rPr lang="en-HK" sz="3200" b="0" i="1" dirty="0" smtClean="0"/>
              <a:t>Exposing </a:t>
            </a:r>
            <a:r>
              <a:rPr lang="en-HK" sz="3200" b="0" i="1" dirty="0"/>
              <a:t>Hidden Defects </a:t>
            </a:r>
            <a:r>
              <a:rPr lang="en-HK" sz="3200" b="0" i="1" dirty="0" smtClean="0"/>
              <a:t>in</a:t>
            </a:r>
            <a:br>
              <a:rPr lang="en-HK" sz="3200" b="0" i="1" dirty="0" smtClean="0"/>
            </a:br>
            <a:r>
              <a:rPr lang="en-HK" sz="3200" b="0" i="1" dirty="0" smtClean="0"/>
              <a:t>Citation </a:t>
            </a:r>
            <a:r>
              <a:rPr lang="en-HK" sz="3200" b="0" i="1" dirty="0"/>
              <a:t>Statistics and Journal Impact Factors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79534" y="4376870"/>
            <a:ext cx="2743200" cy="604237"/>
          </a:xfrm>
        </p:spPr>
        <p:txBody>
          <a:bodyPr/>
          <a:lstStyle/>
          <a:p>
            <a:r>
              <a:rPr lang="en-US" dirty="0" smtClean="0"/>
              <a:t>Zhi Quan Zhou</a:t>
            </a:r>
            <a:endParaRPr lang="en-US" sz="28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81000" y="228600"/>
            <a:ext cx="914693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b="0" i="1" kern="0" dirty="0" smtClean="0"/>
              <a:t>An Extended Abstract of</a:t>
            </a:r>
            <a:endParaRPr lang="en-US" sz="3200" i="1" kern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1000" y="1167924"/>
            <a:ext cx="914693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HK" sz="8800" b="0" kern="0" dirty="0" smtClean="0"/>
              <a:t>Metamorphic</a:t>
            </a:r>
            <a:br>
              <a:rPr lang="en-HK" sz="8800" b="0" kern="0" dirty="0" smtClean="0"/>
            </a:br>
            <a:r>
              <a:rPr lang="en-HK" sz="8800" b="0" kern="0" dirty="0" smtClean="0"/>
              <a:t>Robustness Testing</a:t>
            </a:r>
            <a:endParaRPr lang="en-US" sz="4000" kern="0" dirty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" y="4041775"/>
            <a:ext cx="9906000" cy="73025"/>
            <a:chOff x="0" y="866"/>
            <a:chExt cx="6238" cy="46"/>
          </a:xfrm>
        </p:grpSpPr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cs typeface="+mn-cs"/>
              </a:endParaRPr>
            </a:p>
          </p:txBody>
        </p:sp>
      </p:grpSp>
      <p:sp>
        <p:nvSpPr>
          <p:cNvPr id="15" name="Subtitle 2"/>
          <p:cNvSpPr txBox="1">
            <a:spLocks/>
          </p:cNvSpPr>
          <p:nvPr/>
        </p:nvSpPr>
        <p:spPr bwMode="auto">
          <a:xfrm>
            <a:off x="319390" y="49530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u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600" i="1" kern="0" dirty="0" smtClean="0"/>
              <a:t>University of Wollongong, Australia</a:t>
            </a:r>
            <a:endParaRPr lang="en-US" sz="2600" i="1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5927222" y="4376870"/>
            <a:ext cx="2926080" cy="1642930"/>
            <a:chOff x="6601974" y="4072070"/>
            <a:chExt cx="2926080" cy="1642930"/>
          </a:xfrm>
        </p:grpSpPr>
        <p:sp>
          <p:nvSpPr>
            <p:cNvPr id="10" name="Subtitle 2"/>
            <p:cNvSpPr txBox="1">
              <a:spLocks/>
            </p:cNvSpPr>
            <p:nvPr/>
          </p:nvSpPr>
          <p:spPr bwMode="auto">
            <a:xfrm>
              <a:off x="6601974" y="4072070"/>
              <a:ext cx="2926080" cy="604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862013" indent="-3492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Char char="n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2063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60525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u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89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61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33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305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77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kern="0" dirty="0" smtClean="0"/>
                <a:t>Matt </a:t>
              </a:r>
              <a:r>
                <a:rPr lang="en-US" kern="0" dirty="0" err="1" smtClean="0"/>
                <a:t>Witheridge</a:t>
              </a:r>
              <a:endParaRPr lang="en-US" sz="2800" i="1" kern="0" dirty="0" smtClean="0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 bwMode="auto">
            <a:xfrm>
              <a:off x="6603762" y="4648200"/>
              <a:ext cx="27432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862013" indent="-3492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Char char="n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2063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60525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u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89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61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33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305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77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US" sz="2600" i="1" kern="0" dirty="0" smtClean="0"/>
                <a:t>University of Wollongong, Australia</a:t>
              </a:r>
              <a:endParaRPr lang="en-US" sz="2600" i="1" kern="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98520" y="4342686"/>
            <a:ext cx="2228744" cy="1677114"/>
            <a:chOff x="3394816" y="4037886"/>
            <a:chExt cx="2228744" cy="1677114"/>
          </a:xfrm>
        </p:grpSpPr>
        <p:sp>
          <p:nvSpPr>
            <p:cNvPr id="9" name="Subtitle 2"/>
            <p:cNvSpPr txBox="1">
              <a:spLocks/>
            </p:cNvSpPr>
            <p:nvPr/>
          </p:nvSpPr>
          <p:spPr bwMode="auto">
            <a:xfrm>
              <a:off x="3394816" y="4037886"/>
              <a:ext cx="2194560" cy="604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862013" indent="-3492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Char char="n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2063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60525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u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89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61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33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305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77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sz="3600" b="1" kern="0" dirty="0" smtClean="0"/>
                <a:t>T. H. Tse</a:t>
              </a:r>
              <a:endParaRPr lang="en-HK" b="1" i="1" kern="0" dirty="0" smtClean="0"/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 bwMode="auto">
            <a:xfrm>
              <a:off x="3429000" y="4648200"/>
              <a:ext cx="219456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862013" indent="-3492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charset="0"/>
                <a:buChar char="n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262063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60525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u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89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61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33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305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7788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charset="0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0"/>
                </a:spcBef>
              </a:pPr>
              <a:r>
                <a:rPr lang="en-US" sz="2600" i="1" kern="0" dirty="0" smtClean="0"/>
                <a:t>The University of Hong Kong, Hong Kong</a:t>
              </a:r>
              <a:endParaRPr lang="en-US" sz="2600" i="1" kern="0" dirty="0"/>
            </a:p>
          </p:txBody>
        </p:sp>
      </p:grpSp>
      <p:cxnSp>
        <p:nvCxnSpPr>
          <p:cNvPr id="18" name="Straight Connector 17"/>
          <p:cNvCxnSpPr/>
          <p:nvPr/>
        </p:nvCxnSpPr>
        <p:spPr bwMode="auto">
          <a:xfrm>
            <a:off x="3246120" y="4495800"/>
            <a:ext cx="0" cy="15361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749184" y="4495800"/>
            <a:ext cx="0" cy="15361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1443"/>
      </p:ext>
    </p:extLst>
  </p:cSld>
  <p:clrMapOvr>
    <a:masterClrMapping/>
  </p:clrMapOvr>
  <p:transition advTm="114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200" i="1" dirty="0">
                <a:solidFill>
                  <a:srgbClr val="000066"/>
                </a:solidFill>
              </a:rPr>
              <a:t>Metamorphic Robustness Testing</a:t>
            </a:r>
            <a:br>
              <a:rPr lang="en-HK" sz="3200" i="1" dirty="0">
                <a:solidFill>
                  <a:srgbClr val="000066"/>
                </a:solidFill>
              </a:rPr>
            </a:br>
            <a:r>
              <a:rPr lang="en-HK" dirty="0">
                <a:solidFill>
                  <a:srgbClr val="000066"/>
                </a:solidFill>
              </a:rPr>
              <a:t>Metamorphic Relation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HK" dirty="0"/>
              <a:t>Given large sets of publications without systematic differences,</a:t>
            </a:r>
          </a:p>
          <a:p>
            <a:pPr marL="401638" indent="-401638" eaLnBrk="1" hangingPunct="1">
              <a:buNone/>
              <a:tabLst>
                <a:tab pos="401638" algn="l"/>
              </a:tabLst>
            </a:pPr>
            <a:r>
              <a:rPr lang="en-HK" dirty="0"/>
              <a:t>	their mean citation counts should also have little systematic differences </a:t>
            </a:r>
            <a:r>
              <a:rPr lang="en-HK" b="1" i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H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3671858"/>
      </p:ext>
    </p:extLst>
  </p:cSld>
  <p:clrMapOvr>
    <a:masterClrMapping/>
  </p:clrMapOvr>
  <p:transition advTm="16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6932" cy="1104900"/>
          </a:xfrm>
        </p:spPr>
        <p:txBody>
          <a:bodyPr/>
          <a:lstStyle/>
          <a:p>
            <a:r>
              <a:rPr lang="en-HK" sz="3200" i="1" dirty="0">
                <a:solidFill>
                  <a:srgbClr val="000066"/>
                </a:solidFill>
              </a:rPr>
              <a:t>Metamorphic Robustness Testing</a:t>
            </a:r>
            <a:br>
              <a:rPr lang="en-HK" sz="3200" i="1" dirty="0">
                <a:solidFill>
                  <a:srgbClr val="000066"/>
                </a:solidFill>
              </a:rPr>
            </a:br>
            <a:r>
              <a:rPr lang="en-HK" dirty="0">
                <a:solidFill>
                  <a:srgbClr val="000066"/>
                </a:solidFill>
              </a:rPr>
              <a:t>Metamorphic Relation </a:t>
            </a:r>
            <a:r>
              <a:rPr lang="en-HK" dirty="0" smtClean="0">
                <a:solidFill>
                  <a:srgbClr val="000066"/>
                </a:solidFill>
              </a:rPr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7762" y="1807564"/>
            <a:ext cx="3200400" cy="4170220"/>
            <a:chOff x="930778" y="2535380"/>
            <a:chExt cx="3200400" cy="41702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778" y="2535380"/>
              <a:ext cx="3200400" cy="4170220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9183" y="4191000"/>
              <a:ext cx="2103120" cy="25146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38" y="1807564"/>
            <a:ext cx="3200400" cy="417022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038600" y="1836192"/>
            <a:ext cx="1828800" cy="640080"/>
          </a:xfrm>
          <a:prstGeom prst="wedgeRectCallout">
            <a:avLst>
              <a:gd name="adj1" fmla="val -69744"/>
              <a:gd name="adj2" fmla="val 201691"/>
            </a:avLst>
          </a:prstGeom>
          <a:noFill/>
          <a:ln w="1016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/>
            <a:r>
              <a:rPr lang="en-HK" b="1" i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Expected</a:t>
            </a:r>
            <a:endParaRPr lang="en-US" sz="2800" dirty="0" smtClean="0">
              <a:solidFill>
                <a:srgbClr val="80808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221480" y="2737204"/>
            <a:ext cx="1463040" cy="548640"/>
          </a:xfrm>
          <a:prstGeom prst="wedgeRectCallout">
            <a:avLst>
              <a:gd name="adj1" fmla="val 134189"/>
              <a:gd name="adj2" fmla="val 102557"/>
            </a:avLst>
          </a:prstGeom>
          <a:noFill/>
          <a:ln w="1016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Actual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855720" y="4474279"/>
            <a:ext cx="2194560" cy="1005840"/>
          </a:xfrm>
          <a:prstGeom prst="wedgeRectCallout">
            <a:avLst>
              <a:gd name="adj1" fmla="val 1401"/>
              <a:gd name="adj2" fmla="val -141283"/>
            </a:avLst>
          </a:prstGeom>
          <a:solidFill>
            <a:schemeClr val="bg1"/>
          </a:solidFill>
          <a:ln w="1016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Robustness failure 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+mn-ea"/>
                <a:cs typeface="Arial"/>
              </a:rPr>
              <a:t>.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175351"/>
      </p:ext>
    </p:extLst>
  </p:cSld>
  <p:clrMapOvr>
    <a:masterClrMapping/>
  </p:clrMapOvr>
  <p:transition advTm="34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200" i="1" dirty="0">
                <a:solidFill>
                  <a:srgbClr val="000066"/>
                </a:solidFill>
              </a:rPr>
              <a:t>Metamorphic Robustness Testing</a:t>
            </a:r>
            <a:br>
              <a:rPr lang="en-HK" sz="3200" i="1" dirty="0">
                <a:solidFill>
                  <a:srgbClr val="000066"/>
                </a:solidFill>
              </a:rPr>
            </a:br>
            <a:r>
              <a:rPr lang="en-HK" dirty="0" smtClean="0">
                <a:solidFill>
                  <a:srgbClr val="000066"/>
                </a:solidFill>
              </a:rPr>
              <a:t>Further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We discovered further failures in citation counts and impact factors at the </a:t>
            </a:r>
            <a:r>
              <a:rPr lang="en-HK" b="1" i="1" dirty="0" smtClean="0">
                <a:solidFill>
                  <a:schemeClr val="bg2"/>
                </a:solidFill>
              </a:rPr>
              <a:t>article</a:t>
            </a:r>
            <a:r>
              <a:rPr lang="en-HK" dirty="0" smtClean="0"/>
              <a:t>,  </a:t>
            </a:r>
            <a:r>
              <a:rPr lang="en-HK" b="1" i="1" dirty="0" smtClean="0">
                <a:solidFill>
                  <a:schemeClr val="bg2"/>
                </a:solidFill>
              </a:rPr>
              <a:t>journal</a:t>
            </a:r>
            <a:r>
              <a:rPr lang="en-HK" dirty="0" smtClean="0"/>
              <a:t>, and </a:t>
            </a:r>
            <a:r>
              <a:rPr lang="en-HK" b="1" i="1" dirty="0" smtClean="0">
                <a:solidFill>
                  <a:schemeClr val="bg2"/>
                </a:solidFill>
              </a:rPr>
              <a:t>subject</a:t>
            </a:r>
            <a:r>
              <a:rPr lang="en-HK" dirty="0" smtClean="0"/>
              <a:t> levels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62459"/>
            <a:ext cx="1554480" cy="2381141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845185"/>
      </p:ext>
    </p:extLst>
  </p:cSld>
  <p:clrMapOvr>
    <a:masterClrMapping/>
  </p:clrMapOvr>
  <p:transition advTm="19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2" y="266700"/>
            <a:ext cx="9146932" cy="1104900"/>
          </a:xfrm>
        </p:spPr>
        <p:txBody>
          <a:bodyPr/>
          <a:lstStyle/>
          <a:p>
            <a:r>
              <a:rPr lang="en-HK" sz="3200" i="1" dirty="0" smtClean="0"/>
              <a:t>Conclusion</a:t>
            </a:r>
            <a:br>
              <a:rPr lang="en-HK" sz="3200" i="1" dirty="0" smtClean="0"/>
            </a:br>
            <a:r>
              <a:rPr lang="en-HK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6" y="1676400"/>
            <a:ext cx="5394960" cy="1564734"/>
          </a:xfrm>
        </p:spPr>
        <p:txBody>
          <a:bodyPr/>
          <a:lstStyle/>
          <a:p>
            <a:r>
              <a:rPr lang="en-HK" dirty="0" smtClean="0"/>
              <a:t>Our result questions </a:t>
            </a:r>
            <a:r>
              <a:rPr lang="en-HK" dirty="0"/>
              <a:t>the </a:t>
            </a:r>
            <a:r>
              <a:rPr lang="en-HK" dirty="0" smtClean="0"/>
              <a:t>belief that </a:t>
            </a:r>
            <a:r>
              <a:rPr lang="en-HK" b="1" i="1" dirty="0"/>
              <a:t>citation counts</a:t>
            </a:r>
            <a:r>
              <a:rPr lang="en-HK" dirty="0"/>
              <a:t> </a:t>
            </a:r>
            <a:r>
              <a:rPr lang="en-HK" dirty="0" smtClean="0"/>
              <a:t>and </a:t>
            </a:r>
            <a:r>
              <a:rPr lang="en-HK" b="1" i="1" dirty="0" smtClean="0"/>
              <a:t>journal impact factors</a:t>
            </a:r>
            <a:r>
              <a:rPr lang="en-HK" dirty="0" smtClean="0"/>
              <a:t> are reliable quality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67400" y="1828801"/>
            <a:ext cx="2743199" cy="3761580"/>
            <a:chOff x="5867400" y="1828801"/>
            <a:chExt cx="2743199" cy="3761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1828801"/>
              <a:ext cx="2743199" cy="3761580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7061712" y="3340800"/>
              <a:ext cx="979714" cy="13062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060692" y="4526021"/>
              <a:ext cx="979714" cy="13062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037295" y="3935546"/>
              <a:ext cx="979714" cy="13062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360025" y="2702860"/>
            <a:ext cx="253947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3900" dirty="0">
                <a:solidFill>
                  <a:schemeClr val="bg2"/>
                </a:solidFill>
                <a:sym typeface="Symbol" panose="05050102010706020507" pitchFamily="18" charset="2"/>
              </a:rPr>
              <a:t></a:t>
            </a:r>
            <a:endParaRPr lang="en-US" sz="239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665465"/>
      </p:ext>
    </p:extLst>
  </p:cSld>
  <p:clrMapOvr>
    <a:masterClrMapping/>
  </p:clrMapOvr>
  <p:transition advTm="15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2" y="266700"/>
            <a:ext cx="9146932" cy="1104900"/>
          </a:xfrm>
        </p:spPr>
        <p:txBody>
          <a:bodyPr/>
          <a:lstStyle/>
          <a:p>
            <a:r>
              <a:rPr lang="en-HK" sz="3200" i="1" dirty="0" smtClean="0"/>
              <a:t>Conclusion</a:t>
            </a:r>
            <a:br>
              <a:rPr lang="en-HK" sz="3200" i="1" dirty="0" smtClean="0"/>
            </a:br>
            <a:r>
              <a:rPr lang="en-HK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6" y="1676400"/>
            <a:ext cx="5394960" cy="1564734"/>
          </a:xfrm>
        </p:spPr>
        <p:txBody>
          <a:bodyPr/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HK" dirty="0" smtClean="0">
                <a:solidFill>
                  <a:schemeClr val="bg1">
                    <a:lumMod val="65000"/>
                  </a:schemeClr>
                </a:solidFill>
              </a:rPr>
              <a:t>Our result questions </a:t>
            </a:r>
            <a:r>
              <a:rPr lang="en-HK" dirty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HK" dirty="0" smtClean="0">
                <a:solidFill>
                  <a:schemeClr val="bg1">
                    <a:lumMod val="65000"/>
                  </a:schemeClr>
                </a:solidFill>
              </a:rPr>
              <a:t>belief that </a:t>
            </a:r>
            <a:r>
              <a:rPr lang="en-HK" b="1" i="1" dirty="0">
                <a:solidFill>
                  <a:schemeClr val="bg1">
                    <a:lumMod val="65000"/>
                  </a:schemeClr>
                </a:solidFill>
              </a:rPr>
              <a:t>citation counts</a:t>
            </a:r>
            <a:r>
              <a:rPr lang="en-HK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HK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HK" b="1" i="1" dirty="0" smtClean="0">
                <a:solidFill>
                  <a:schemeClr val="bg1">
                    <a:lumMod val="65000"/>
                  </a:schemeClr>
                </a:solidFill>
              </a:rPr>
              <a:t>journal impact factors</a:t>
            </a:r>
            <a:r>
              <a:rPr lang="en-HK" dirty="0" smtClean="0">
                <a:solidFill>
                  <a:schemeClr val="bg1">
                    <a:lumMod val="65000"/>
                  </a:schemeClr>
                </a:solidFill>
              </a:rPr>
              <a:t> are reliable quality measures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7400" y="1828801"/>
            <a:ext cx="2743200" cy="3762375"/>
            <a:chOff x="6784851" y="1828801"/>
            <a:chExt cx="2743200" cy="37623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4851" y="1828801"/>
              <a:ext cx="2743200" cy="3762375"/>
            </a:xfrm>
            <a:prstGeom prst="rect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7989079" y="3340800"/>
              <a:ext cx="979714" cy="13062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988059" y="4526021"/>
              <a:ext cx="979714" cy="13062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964662" y="3935546"/>
              <a:ext cx="979714" cy="130629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3733800"/>
            <a:ext cx="5212080" cy="15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2063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60525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89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HK" kern="0" dirty="0" smtClean="0"/>
              <a:t>They are distorted simply by </a:t>
            </a:r>
            <a:r>
              <a:rPr lang="en-HK" b="1" i="1" kern="0" dirty="0" smtClean="0">
                <a:solidFill>
                  <a:schemeClr val="bg2"/>
                </a:solidFill>
              </a:rPr>
              <a:t>hyphens</a:t>
            </a:r>
            <a:r>
              <a:rPr lang="en-HK" kern="0" dirty="0" smtClean="0"/>
              <a:t> in paper titles </a:t>
            </a:r>
            <a:r>
              <a:rPr lang="en-HK" b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HK" kern="0" dirty="0" smtClean="0"/>
              <a:t/>
            </a:r>
            <a:br>
              <a:rPr lang="en-HK" kern="0" dirty="0" smtClean="0"/>
            </a:b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7360025" y="2702860"/>
            <a:ext cx="253947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39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</a:t>
            </a:r>
            <a:endParaRPr lang="en-US" sz="23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9321"/>
      </p:ext>
    </p:extLst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200" i="1" dirty="0" smtClean="0"/>
              <a:t>Conclusion</a:t>
            </a:r>
            <a:br>
              <a:rPr lang="en-HK" sz="3200" i="1" dirty="0" smtClean="0"/>
            </a:br>
            <a:r>
              <a:rPr lang="en-HK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6" y="1676400"/>
            <a:ext cx="7315200" cy="1144457"/>
          </a:xfrm>
        </p:spPr>
        <p:txBody>
          <a:bodyPr/>
          <a:lstStyle/>
          <a:p>
            <a:r>
              <a:rPr lang="en-HK" dirty="0" smtClean="0"/>
              <a:t>Our “</a:t>
            </a:r>
            <a:r>
              <a:rPr lang="en-HK" dirty="0"/>
              <a:t>bizarre new finding” was reported in </a:t>
            </a:r>
            <a:r>
              <a:rPr lang="en-HK" dirty="0" smtClean="0"/>
              <a:t>numerous international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86535" y="3023759"/>
            <a:ext cx="6794425" cy="2954087"/>
            <a:chOff x="886535" y="3023759"/>
            <a:chExt cx="6794425" cy="29540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35" y="3203046"/>
              <a:ext cx="1737360" cy="566854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1828" y="3023759"/>
              <a:ext cx="4114800" cy="741355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114800" y="3869957"/>
              <a:ext cx="3566160" cy="1061358"/>
              <a:chOff x="4045682" y="4685374"/>
              <a:chExt cx="3840480" cy="11430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045682" y="4685374"/>
                <a:ext cx="3840480" cy="1143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8576" y="4787319"/>
                <a:ext cx="3657600" cy="956202"/>
              </a:xfrm>
              <a:prstGeom prst="rect">
                <a:avLst/>
              </a:prstGeom>
              <a:ln w="19050">
                <a:noFill/>
              </a:ln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6535" y="3886550"/>
              <a:ext cx="3108960" cy="795311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0909" y="4806500"/>
              <a:ext cx="2834640" cy="527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405" y="5063446"/>
              <a:ext cx="2672683" cy="914400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</p:pic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327741"/>
      </p:ext>
    </p:extLst>
  </p:cSld>
  <p:clrMapOvr>
    <a:masterClrMapping/>
  </p:clrMapOvr>
  <p:transition advTm="14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6" y="266700"/>
            <a:ext cx="9146932" cy="1104900"/>
          </a:xfrm>
        </p:spPr>
        <p:txBody>
          <a:bodyPr/>
          <a:lstStyle/>
          <a:p>
            <a:r>
              <a:rPr lang="en-HK" sz="3200" i="1" dirty="0"/>
              <a:t>Conclusion</a:t>
            </a:r>
            <a:br>
              <a:rPr lang="en-HK" sz="3200" i="1" dirty="0"/>
            </a:br>
            <a:r>
              <a:rPr lang="en-HK" dirty="0" smtClean="0"/>
              <a:t>Controversy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6" y="1676400"/>
            <a:ext cx="7955280" cy="685800"/>
          </a:xfrm>
        </p:spPr>
        <p:txBody>
          <a:bodyPr/>
          <a:lstStyle/>
          <a:p>
            <a:pPr marL="0" indent="0">
              <a:buNone/>
            </a:pPr>
            <a:r>
              <a:rPr lang="en-HK" sz="3600" b="1" i="1" dirty="0" smtClean="0"/>
              <a:t>Web of Science Response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" y="2590800"/>
            <a:ext cx="8823960" cy="233528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615153"/>
      </p:ext>
    </p:extLst>
  </p:cSld>
  <p:clrMapOvr>
    <a:masterClrMapping/>
  </p:clrMapOvr>
  <p:transition advTm="8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36" y="266700"/>
            <a:ext cx="9146932" cy="1104900"/>
          </a:xfrm>
        </p:spPr>
        <p:txBody>
          <a:bodyPr/>
          <a:lstStyle/>
          <a:p>
            <a:r>
              <a:rPr lang="en-HK" sz="3200" i="1" dirty="0"/>
              <a:t>Conclusion</a:t>
            </a:r>
            <a:br>
              <a:rPr lang="en-HK" sz="3200" i="1" dirty="0"/>
            </a:br>
            <a:r>
              <a:rPr lang="en-HK" dirty="0" smtClean="0"/>
              <a:t>Controversy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6" y="1676400"/>
            <a:ext cx="7955280" cy="2834640"/>
          </a:xfrm>
        </p:spPr>
        <p:txBody>
          <a:bodyPr/>
          <a:lstStyle/>
          <a:p>
            <a:pPr marL="0" indent="0">
              <a:buNone/>
            </a:pPr>
            <a:r>
              <a:rPr lang="en-HK" sz="3600" b="1" i="1" dirty="0" smtClean="0">
                <a:solidFill>
                  <a:schemeClr val="bg1">
                    <a:lumMod val="65000"/>
                  </a:schemeClr>
                </a:solidFill>
              </a:rPr>
              <a:t>Web of Science Response</a:t>
            </a:r>
          </a:p>
          <a:p>
            <a:r>
              <a:rPr lang="en-HK" dirty="0"/>
              <a:t>Hyphens in article title have </a:t>
            </a:r>
            <a:r>
              <a:rPr lang="en-HK" b="1" i="1" dirty="0"/>
              <a:t>no impact</a:t>
            </a:r>
            <a:r>
              <a:rPr lang="en-HK" dirty="0"/>
              <a:t> on citation counts</a:t>
            </a:r>
          </a:p>
          <a:p>
            <a:r>
              <a:rPr lang="en-HK" dirty="0" smtClean="0"/>
              <a:t>Their methodology has </a:t>
            </a:r>
            <a:r>
              <a:rPr lang="en-HK" dirty="0"/>
              <a:t>been </a:t>
            </a:r>
            <a:r>
              <a:rPr lang="en-HK" b="1" i="1" dirty="0"/>
              <a:t>tried and tested over many </a:t>
            </a:r>
            <a:r>
              <a:rPr lang="en-HK" b="1" i="1" dirty="0" smtClean="0"/>
              <a:t>years</a:t>
            </a:r>
            <a:endParaRPr lang="en-US" b="1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73908" y="4800600"/>
            <a:ext cx="9052560" cy="1532727"/>
          </a:xfrm>
          <a:prstGeom prst="wedgeRectCallout">
            <a:avLst>
              <a:gd name="adj1" fmla="val 534"/>
              <a:gd name="adj2" fmla="val -84210"/>
            </a:avLst>
          </a:prstGeom>
          <a:noFill/>
          <a:ln w="1016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/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Arial"/>
              </a:rPr>
              <a:t>Our Observation</a:t>
            </a:r>
          </a:p>
          <a:p>
            <a:pPr marL="398463" lvl="0" indent="-338138" algn="l" eaLnBrk="1" hangingPunct="1"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US" sz="2800" dirty="0" smtClean="0">
                <a:latin typeface="Times New Roman" pitchFamily="18" charset="0"/>
                <a:ea typeface="+mn-ea"/>
                <a:cs typeface="Arial"/>
              </a:rPr>
              <a:t>This exactly demonstrates the significance of metamorphic robustness testing in discovering </a:t>
            </a:r>
            <a:r>
              <a:rPr lang="en-US" sz="2800" b="1" i="1" dirty="0" smtClean="0">
                <a:latin typeface="Times New Roman" pitchFamily="18" charset="0"/>
                <a:ea typeface="+mn-ea"/>
                <a:cs typeface="Arial"/>
              </a:rPr>
              <a:t>hidden</a:t>
            </a:r>
            <a:r>
              <a:rPr lang="en-US" sz="2800" dirty="0" smtClean="0">
                <a:latin typeface="Times New Roman" pitchFamily="18" charset="0"/>
                <a:ea typeface="+mn-ea"/>
                <a:cs typeface="Arial"/>
              </a:rPr>
              <a:t> defects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+mn-ea"/>
                <a:cs typeface="Arial"/>
              </a:rPr>
              <a:t>.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431937"/>
      </p:ext>
    </p:extLst>
  </p:cSld>
  <p:clrMapOvr>
    <a:masterClrMapping/>
  </p:clrMapOvr>
  <p:transition advTm="295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4" y="266700"/>
            <a:ext cx="9147175" cy="11049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Your Comments are Welcome</a:t>
            </a:r>
          </a:p>
        </p:txBody>
      </p:sp>
      <p:sp>
        <p:nvSpPr>
          <p:cNvPr id="98306" name="AutoShape 9"/>
          <p:cNvSpPr>
            <a:spLocks noChangeAspect="1" noChangeArrowheads="1" noTextEdit="1"/>
          </p:cNvSpPr>
          <p:nvPr/>
        </p:nvSpPr>
        <p:spPr bwMode="auto">
          <a:xfrm>
            <a:off x="379417" y="1676408"/>
            <a:ext cx="51831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07" name="Group 58"/>
          <p:cNvGrpSpPr>
            <a:grpSpLocks/>
          </p:cNvGrpSpPr>
          <p:nvPr/>
        </p:nvGrpSpPr>
        <p:grpSpPr bwMode="auto">
          <a:xfrm>
            <a:off x="547690" y="1830388"/>
            <a:ext cx="6005512" cy="3009840"/>
            <a:chOff x="249" y="1062"/>
            <a:chExt cx="3244" cy="1487"/>
          </a:xfrm>
        </p:grpSpPr>
        <p:grpSp>
          <p:nvGrpSpPr>
            <p:cNvPr id="98308" name="Group 36"/>
            <p:cNvGrpSpPr>
              <a:grpSpLocks/>
            </p:cNvGrpSpPr>
            <p:nvPr/>
          </p:nvGrpSpPr>
          <p:grpSpPr bwMode="auto">
            <a:xfrm>
              <a:off x="249" y="1409"/>
              <a:ext cx="1876" cy="1140"/>
              <a:chOff x="249" y="1409"/>
              <a:chExt cx="1876" cy="1140"/>
            </a:xfrm>
          </p:grpSpPr>
          <p:sp>
            <p:nvSpPr>
              <p:cNvPr id="98330" name="Freeform 11"/>
              <p:cNvSpPr>
                <a:spLocks/>
              </p:cNvSpPr>
              <p:nvPr/>
            </p:nvSpPr>
            <p:spPr bwMode="auto">
              <a:xfrm>
                <a:off x="249" y="1409"/>
                <a:ext cx="1876" cy="1140"/>
              </a:xfrm>
              <a:custGeom>
                <a:avLst/>
                <a:gdLst>
                  <a:gd name="T0" fmla="*/ 23 w 3753"/>
                  <a:gd name="T1" fmla="*/ 3 h 2281"/>
                  <a:gd name="T2" fmla="*/ 28 w 3753"/>
                  <a:gd name="T3" fmla="*/ 3 h 2281"/>
                  <a:gd name="T4" fmla="*/ 29 w 3753"/>
                  <a:gd name="T5" fmla="*/ 3 h 2281"/>
                  <a:gd name="T6" fmla="*/ 37 w 3753"/>
                  <a:gd name="T7" fmla="*/ 10 h 2281"/>
                  <a:gd name="T8" fmla="*/ 41 w 3753"/>
                  <a:gd name="T9" fmla="*/ 16 h 2281"/>
                  <a:gd name="T10" fmla="*/ 47 w 3753"/>
                  <a:gd name="T11" fmla="*/ 18 h 2281"/>
                  <a:gd name="T12" fmla="*/ 49 w 3753"/>
                  <a:gd name="T13" fmla="*/ 19 h 2281"/>
                  <a:gd name="T14" fmla="*/ 51 w 3753"/>
                  <a:gd name="T15" fmla="*/ 19 h 2281"/>
                  <a:gd name="T16" fmla="*/ 53 w 3753"/>
                  <a:gd name="T17" fmla="*/ 20 h 2281"/>
                  <a:gd name="T18" fmla="*/ 55 w 3753"/>
                  <a:gd name="T19" fmla="*/ 20 h 2281"/>
                  <a:gd name="T20" fmla="*/ 57 w 3753"/>
                  <a:gd name="T21" fmla="*/ 21 h 2281"/>
                  <a:gd name="T22" fmla="*/ 57 w 3753"/>
                  <a:gd name="T23" fmla="*/ 23 h 2281"/>
                  <a:gd name="T24" fmla="*/ 56 w 3753"/>
                  <a:gd name="T25" fmla="*/ 24 h 2281"/>
                  <a:gd name="T26" fmla="*/ 57 w 3753"/>
                  <a:gd name="T27" fmla="*/ 25 h 2281"/>
                  <a:gd name="T28" fmla="*/ 58 w 3753"/>
                  <a:gd name="T29" fmla="*/ 26 h 2281"/>
                  <a:gd name="T30" fmla="*/ 58 w 3753"/>
                  <a:gd name="T31" fmla="*/ 28 h 2281"/>
                  <a:gd name="T32" fmla="*/ 57 w 3753"/>
                  <a:gd name="T33" fmla="*/ 29 h 2281"/>
                  <a:gd name="T34" fmla="*/ 56 w 3753"/>
                  <a:gd name="T35" fmla="*/ 30 h 2281"/>
                  <a:gd name="T36" fmla="*/ 56 w 3753"/>
                  <a:gd name="T37" fmla="*/ 31 h 2281"/>
                  <a:gd name="T38" fmla="*/ 56 w 3753"/>
                  <a:gd name="T39" fmla="*/ 32 h 2281"/>
                  <a:gd name="T40" fmla="*/ 55 w 3753"/>
                  <a:gd name="T41" fmla="*/ 33 h 2281"/>
                  <a:gd name="T42" fmla="*/ 50 w 3753"/>
                  <a:gd name="T43" fmla="*/ 33 h 2281"/>
                  <a:gd name="T44" fmla="*/ 46 w 3753"/>
                  <a:gd name="T45" fmla="*/ 34 h 2281"/>
                  <a:gd name="T46" fmla="*/ 44 w 3753"/>
                  <a:gd name="T47" fmla="*/ 35 h 2281"/>
                  <a:gd name="T48" fmla="*/ 38 w 3753"/>
                  <a:gd name="T49" fmla="*/ 34 h 2281"/>
                  <a:gd name="T50" fmla="*/ 27 w 3753"/>
                  <a:gd name="T51" fmla="*/ 33 h 2281"/>
                  <a:gd name="T52" fmla="*/ 14 w 3753"/>
                  <a:gd name="T53" fmla="*/ 23 h 2281"/>
                  <a:gd name="T54" fmla="*/ 11 w 3753"/>
                  <a:gd name="T55" fmla="*/ 20 h 2281"/>
                  <a:gd name="T56" fmla="*/ 7 w 3753"/>
                  <a:gd name="T57" fmla="*/ 13 h 2281"/>
                  <a:gd name="T58" fmla="*/ 6 w 3753"/>
                  <a:gd name="T59" fmla="*/ 14 h 2281"/>
                  <a:gd name="T60" fmla="*/ 5 w 3753"/>
                  <a:gd name="T61" fmla="*/ 14 h 2281"/>
                  <a:gd name="T62" fmla="*/ 3 w 3753"/>
                  <a:gd name="T63" fmla="*/ 14 h 2281"/>
                  <a:gd name="T64" fmla="*/ 2 w 3753"/>
                  <a:gd name="T65" fmla="*/ 13 h 2281"/>
                  <a:gd name="T66" fmla="*/ 0 w 3753"/>
                  <a:gd name="T67" fmla="*/ 12 h 2281"/>
                  <a:gd name="T68" fmla="*/ 0 w 3753"/>
                  <a:gd name="T69" fmla="*/ 10 h 2281"/>
                  <a:gd name="T70" fmla="*/ 0 w 3753"/>
                  <a:gd name="T71" fmla="*/ 8 h 2281"/>
                  <a:gd name="T72" fmla="*/ 1 w 3753"/>
                  <a:gd name="T73" fmla="*/ 6 h 2281"/>
                  <a:gd name="T74" fmla="*/ 2 w 3753"/>
                  <a:gd name="T75" fmla="*/ 5 h 2281"/>
                  <a:gd name="T76" fmla="*/ 4 w 3753"/>
                  <a:gd name="T77" fmla="*/ 4 h 2281"/>
                  <a:gd name="T78" fmla="*/ 7 w 3753"/>
                  <a:gd name="T79" fmla="*/ 1 h 2281"/>
                  <a:gd name="T80" fmla="*/ 14 w 3753"/>
                  <a:gd name="T81" fmla="*/ 0 h 2281"/>
                  <a:gd name="T82" fmla="*/ 18 w 3753"/>
                  <a:gd name="T83" fmla="*/ 0 h 2281"/>
                  <a:gd name="T84" fmla="*/ 20 w 3753"/>
                  <a:gd name="T85" fmla="*/ 2 h 22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53" h="2281">
                    <a:moveTo>
                      <a:pt x="1449" y="219"/>
                    </a:moveTo>
                    <a:lnTo>
                      <a:pt x="1501" y="213"/>
                    </a:lnTo>
                    <a:lnTo>
                      <a:pt x="1759" y="213"/>
                    </a:lnTo>
                    <a:lnTo>
                      <a:pt x="1803" y="222"/>
                    </a:lnTo>
                    <a:lnTo>
                      <a:pt x="1843" y="234"/>
                    </a:lnTo>
                    <a:lnTo>
                      <a:pt x="1885" y="253"/>
                    </a:lnTo>
                    <a:lnTo>
                      <a:pt x="2212" y="493"/>
                    </a:lnTo>
                    <a:lnTo>
                      <a:pt x="2395" y="698"/>
                    </a:lnTo>
                    <a:lnTo>
                      <a:pt x="2497" y="824"/>
                    </a:lnTo>
                    <a:lnTo>
                      <a:pt x="2646" y="1040"/>
                    </a:lnTo>
                    <a:lnTo>
                      <a:pt x="2840" y="1132"/>
                    </a:lnTo>
                    <a:lnTo>
                      <a:pt x="3011" y="1189"/>
                    </a:lnTo>
                    <a:lnTo>
                      <a:pt x="3118" y="1233"/>
                    </a:lnTo>
                    <a:lnTo>
                      <a:pt x="3169" y="1254"/>
                    </a:lnTo>
                    <a:lnTo>
                      <a:pt x="3216" y="1263"/>
                    </a:lnTo>
                    <a:lnTo>
                      <a:pt x="3306" y="1269"/>
                    </a:lnTo>
                    <a:lnTo>
                      <a:pt x="3382" y="1273"/>
                    </a:lnTo>
                    <a:lnTo>
                      <a:pt x="3452" y="1282"/>
                    </a:lnTo>
                    <a:lnTo>
                      <a:pt x="3511" y="1295"/>
                    </a:lnTo>
                    <a:lnTo>
                      <a:pt x="3565" y="1309"/>
                    </a:lnTo>
                    <a:lnTo>
                      <a:pt x="3629" y="1343"/>
                    </a:lnTo>
                    <a:lnTo>
                      <a:pt x="3667" y="1389"/>
                    </a:lnTo>
                    <a:lnTo>
                      <a:pt x="3673" y="1451"/>
                    </a:lnTo>
                    <a:lnTo>
                      <a:pt x="3669" y="1493"/>
                    </a:lnTo>
                    <a:lnTo>
                      <a:pt x="3650" y="1541"/>
                    </a:lnTo>
                    <a:lnTo>
                      <a:pt x="3622" y="1573"/>
                    </a:lnTo>
                    <a:lnTo>
                      <a:pt x="3662" y="1583"/>
                    </a:lnTo>
                    <a:lnTo>
                      <a:pt x="3696" y="1606"/>
                    </a:lnTo>
                    <a:lnTo>
                      <a:pt x="3730" y="1644"/>
                    </a:lnTo>
                    <a:lnTo>
                      <a:pt x="3753" y="1704"/>
                    </a:lnTo>
                    <a:lnTo>
                      <a:pt x="3753" y="1775"/>
                    </a:lnTo>
                    <a:lnTo>
                      <a:pt x="3734" y="1830"/>
                    </a:lnTo>
                    <a:lnTo>
                      <a:pt x="3702" y="1864"/>
                    </a:lnTo>
                    <a:lnTo>
                      <a:pt x="3671" y="1883"/>
                    </a:lnTo>
                    <a:lnTo>
                      <a:pt x="3624" y="1902"/>
                    </a:lnTo>
                    <a:lnTo>
                      <a:pt x="3637" y="1935"/>
                    </a:lnTo>
                    <a:lnTo>
                      <a:pt x="3643" y="1975"/>
                    </a:lnTo>
                    <a:lnTo>
                      <a:pt x="3633" y="2015"/>
                    </a:lnTo>
                    <a:lnTo>
                      <a:pt x="3622" y="2047"/>
                    </a:lnTo>
                    <a:lnTo>
                      <a:pt x="3601" y="2083"/>
                    </a:lnTo>
                    <a:lnTo>
                      <a:pt x="3578" y="2108"/>
                    </a:lnTo>
                    <a:lnTo>
                      <a:pt x="3544" y="2131"/>
                    </a:lnTo>
                    <a:lnTo>
                      <a:pt x="3502" y="2138"/>
                    </a:lnTo>
                    <a:lnTo>
                      <a:pt x="3205" y="2127"/>
                    </a:lnTo>
                    <a:lnTo>
                      <a:pt x="3011" y="2150"/>
                    </a:lnTo>
                    <a:lnTo>
                      <a:pt x="2977" y="2216"/>
                    </a:lnTo>
                    <a:lnTo>
                      <a:pt x="2931" y="2264"/>
                    </a:lnTo>
                    <a:lnTo>
                      <a:pt x="2857" y="2281"/>
                    </a:lnTo>
                    <a:lnTo>
                      <a:pt x="2794" y="2273"/>
                    </a:lnTo>
                    <a:lnTo>
                      <a:pt x="2486" y="2207"/>
                    </a:lnTo>
                    <a:lnTo>
                      <a:pt x="2258" y="2172"/>
                    </a:lnTo>
                    <a:lnTo>
                      <a:pt x="1767" y="2115"/>
                    </a:lnTo>
                    <a:lnTo>
                      <a:pt x="1069" y="1716"/>
                    </a:lnTo>
                    <a:lnTo>
                      <a:pt x="909" y="1526"/>
                    </a:lnTo>
                    <a:lnTo>
                      <a:pt x="807" y="1400"/>
                    </a:lnTo>
                    <a:lnTo>
                      <a:pt x="738" y="1297"/>
                    </a:lnTo>
                    <a:lnTo>
                      <a:pt x="624" y="1109"/>
                    </a:lnTo>
                    <a:lnTo>
                      <a:pt x="504" y="865"/>
                    </a:lnTo>
                    <a:lnTo>
                      <a:pt x="481" y="886"/>
                    </a:lnTo>
                    <a:lnTo>
                      <a:pt x="438" y="905"/>
                    </a:lnTo>
                    <a:lnTo>
                      <a:pt x="394" y="915"/>
                    </a:lnTo>
                    <a:lnTo>
                      <a:pt x="346" y="921"/>
                    </a:lnTo>
                    <a:lnTo>
                      <a:pt x="297" y="919"/>
                    </a:lnTo>
                    <a:lnTo>
                      <a:pt x="253" y="911"/>
                    </a:lnTo>
                    <a:lnTo>
                      <a:pt x="202" y="900"/>
                    </a:lnTo>
                    <a:lnTo>
                      <a:pt x="133" y="884"/>
                    </a:lnTo>
                    <a:lnTo>
                      <a:pt x="70" y="850"/>
                    </a:lnTo>
                    <a:lnTo>
                      <a:pt x="29" y="805"/>
                    </a:lnTo>
                    <a:lnTo>
                      <a:pt x="6" y="738"/>
                    </a:lnTo>
                    <a:lnTo>
                      <a:pt x="0" y="664"/>
                    </a:lnTo>
                    <a:lnTo>
                      <a:pt x="4" y="590"/>
                    </a:lnTo>
                    <a:lnTo>
                      <a:pt x="19" y="533"/>
                    </a:lnTo>
                    <a:lnTo>
                      <a:pt x="53" y="477"/>
                    </a:lnTo>
                    <a:lnTo>
                      <a:pt x="88" y="435"/>
                    </a:lnTo>
                    <a:lnTo>
                      <a:pt x="127" y="397"/>
                    </a:lnTo>
                    <a:lnTo>
                      <a:pt x="183" y="357"/>
                    </a:lnTo>
                    <a:lnTo>
                      <a:pt x="224" y="333"/>
                    </a:lnTo>
                    <a:lnTo>
                      <a:pt x="270" y="310"/>
                    </a:lnTo>
                    <a:lnTo>
                      <a:pt x="291" y="259"/>
                    </a:lnTo>
                    <a:lnTo>
                      <a:pt x="476" y="104"/>
                    </a:lnTo>
                    <a:lnTo>
                      <a:pt x="704" y="11"/>
                    </a:lnTo>
                    <a:lnTo>
                      <a:pt x="932" y="0"/>
                    </a:lnTo>
                    <a:lnTo>
                      <a:pt x="1092" y="28"/>
                    </a:lnTo>
                    <a:lnTo>
                      <a:pt x="1183" y="59"/>
                    </a:lnTo>
                    <a:lnTo>
                      <a:pt x="1248" y="89"/>
                    </a:lnTo>
                    <a:lnTo>
                      <a:pt x="1326" y="133"/>
                    </a:lnTo>
                    <a:lnTo>
                      <a:pt x="1449" y="219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1" name="Freeform 12"/>
              <p:cNvSpPr>
                <a:spLocks/>
              </p:cNvSpPr>
              <p:nvPr/>
            </p:nvSpPr>
            <p:spPr bwMode="auto">
              <a:xfrm>
                <a:off x="840" y="2135"/>
                <a:ext cx="917" cy="397"/>
              </a:xfrm>
              <a:custGeom>
                <a:avLst/>
                <a:gdLst>
                  <a:gd name="T0" fmla="*/ 28 w 1834"/>
                  <a:gd name="T1" fmla="*/ 12 h 796"/>
                  <a:gd name="T2" fmla="*/ 29 w 1834"/>
                  <a:gd name="T3" fmla="*/ 11 h 796"/>
                  <a:gd name="T4" fmla="*/ 29 w 1834"/>
                  <a:gd name="T5" fmla="*/ 10 h 796"/>
                  <a:gd name="T6" fmla="*/ 29 w 1834"/>
                  <a:gd name="T7" fmla="*/ 8 h 796"/>
                  <a:gd name="T8" fmla="*/ 28 w 1834"/>
                  <a:gd name="T9" fmla="*/ 7 h 796"/>
                  <a:gd name="T10" fmla="*/ 27 w 1834"/>
                  <a:gd name="T11" fmla="*/ 7 h 796"/>
                  <a:gd name="T12" fmla="*/ 26 w 1834"/>
                  <a:gd name="T13" fmla="*/ 6 h 796"/>
                  <a:gd name="T14" fmla="*/ 24 w 1834"/>
                  <a:gd name="T15" fmla="*/ 6 h 796"/>
                  <a:gd name="T16" fmla="*/ 23 w 1834"/>
                  <a:gd name="T17" fmla="*/ 6 h 796"/>
                  <a:gd name="T18" fmla="*/ 21 w 1834"/>
                  <a:gd name="T19" fmla="*/ 6 h 796"/>
                  <a:gd name="T20" fmla="*/ 20 w 1834"/>
                  <a:gd name="T21" fmla="*/ 5 h 796"/>
                  <a:gd name="T22" fmla="*/ 19 w 1834"/>
                  <a:gd name="T23" fmla="*/ 5 h 796"/>
                  <a:gd name="T24" fmla="*/ 17 w 1834"/>
                  <a:gd name="T25" fmla="*/ 4 h 796"/>
                  <a:gd name="T26" fmla="*/ 15 w 1834"/>
                  <a:gd name="T27" fmla="*/ 3 h 796"/>
                  <a:gd name="T28" fmla="*/ 13 w 1834"/>
                  <a:gd name="T29" fmla="*/ 3 h 796"/>
                  <a:gd name="T30" fmla="*/ 12 w 1834"/>
                  <a:gd name="T31" fmla="*/ 2 h 796"/>
                  <a:gd name="T32" fmla="*/ 11 w 1834"/>
                  <a:gd name="T33" fmla="*/ 1 h 796"/>
                  <a:gd name="T34" fmla="*/ 9 w 1834"/>
                  <a:gd name="T35" fmla="*/ 0 h 796"/>
                  <a:gd name="T36" fmla="*/ 8 w 1834"/>
                  <a:gd name="T37" fmla="*/ 0 h 796"/>
                  <a:gd name="T38" fmla="*/ 6 w 1834"/>
                  <a:gd name="T39" fmla="*/ 0 h 796"/>
                  <a:gd name="T40" fmla="*/ 4 w 1834"/>
                  <a:gd name="T41" fmla="*/ 0 h 796"/>
                  <a:gd name="T42" fmla="*/ 2 w 1834"/>
                  <a:gd name="T43" fmla="*/ 0 h 796"/>
                  <a:gd name="T44" fmla="*/ 0 w 1834"/>
                  <a:gd name="T45" fmla="*/ 1 h 7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4" h="796">
                    <a:moveTo>
                      <a:pt x="1771" y="796"/>
                    </a:moveTo>
                    <a:lnTo>
                      <a:pt x="1817" y="727"/>
                    </a:lnTo>
                    <a:lnTo>
                      <a:pt x="1834" y="653"/>
                    </a:lnTo>
                    <a:lnTo>
                      <a:pt x="1817" y="573"/>
                    </a:lnTo>
                    <a:lnTo>
                      <a:pt x="1760" y="499"/>
                    </a:lnTo>
                    <a:lnTo>
                      <a:pt x="1697" y="459"/>
                    </a:lnTo>
                    <a:lnTo>
                      <a:pt x="1617" y="430"/>
                    </a:lnTo>
                    <a:lnTo>
                      <a:pt x="1531" y="413"/>
                    </a:lnTo>
                    <a:lnTo>
                      <a:pt x="1434" y="396"/>
                    </a:lnTo>
                    <a:lnTo>
                      <a:pt x="1332" y="396"/>
                    </a:lnTo>
                    <a:lnTo>
                      <a:pt x="1223" y="379"/>
                    </a:lnTo>
                    <a:lnTo>
                      <a:pt x="1172" y="328"/>
                    </a:lnTo>
                    <a:lnTo>
                      <a:pt x="1063" y="271"/>
                    </a:lnTo>
                    <a:lnTo>
                      <a:pt x="944" y="242"/>
                    </a:lnTo>
                    <a:lnTo>
                      <a:pt x="829" y="231"/>
                    </a:lnTo>
                    <a:lnTo>
                      <a:pt x="750" y="162"/>
                    </a:lnTo>
                    <a:lnTo>
                      <a:pt x="670" y="105"/>
                    </a:lnTo>
                    <a:lnTo>
                      <a:pt x="567" y="46"/>
                    </a:lnTo>
                    <a:lnTo>
                      <a:pt x="459" y="12"/>
                    </a:lnTo>
                    <a:lnTo>
                      <a:pt x="337" y="0"/>
                    </a:lnTo>
                    <a:lnTo>
                      <a:pt x="234" y="6"/>
                    </a:lnTo>
                    <a:lnTo>
                      <a:pt x="103" y="2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2" name="Freeform 13"/>
              <p:cNvSpPr>
                <a:spLocks/>
              </p:cNvSpPr>
              <p:nvPr/>
            </p:nvSpPr>
            <p:spPr bwMode="auto">
              <a:xfrm>
                <a:off x="1226" y="2166"/>
                <a:ext cx="833" cy="192"/>
              </a:xfrm>
              <a:custGeom>
                <a:avLst/>
                <a:gdLst>
                  <a:gd name="T0" fmla="*/ 26 w 1667"/>
                  <a:gd name="T1" fmla="*/ 6 h 384"/>
                  <a:gd name="T2" fmla="*/ 25 w 1667"/>
                  <a:gd name="T3" fmla="*/ 6 h 384"/>
                  <a:gd name="T4" fmla="*/ 24 w 1667"/>
                  <a:gd name="T5" fmla="*/ 5 h 384"/>
                  <a:gd name="T6" fmla="*/ 23 w 1667"/>
                  <a:gd name="T7" fmla="*/ 5 h 384"/>
                  <a:gd name="T8" fmla="*/ 22 w 1667"/>
                  <a:gd name="T9" fmla="*/ 5 h 384"/>
                  <a:gd name="T10" fmla="*/ 20 w 1667"/>
                  <a:gd name="T11" fmla="*/ 5 h 384"/>
                  <a:gd name="T12" fmla="*/ 19 w 1667"/>
                  <a:gd name="T13" fmla="*/ 5 h 384"/>
                  <a:gd name="T14" fmla="*/ 18 w 1667"/>
                  <a:gd name="T15" fmla="*/ 5 h 384"/>
                  <a:gd name="T16" fmla="*/ 16 w 1667"/>
                  <a:gd name="T17" fmla="*/ 4 h 384"/>
                  <a:gd name="T18" fmla="*/ 15 w 1667"/>
                  <a:gd name="T19" fmla="*/ 4 h 384"/>
                  <a:gd name="T20" fmla="*/ 13 w 1667"/>
                  <a:gd name="T21" fmla="*/ 3 h 384"/>
                  <a:gd name="T22" fmla="*/ 12 w 1667"/>
                  <a:gd name="T23" fmla="*/ 3 h 384"/>
                  <a:gd name="T24" fmla="*/ 10 w 1667"/>
                  <a:gd name="T25" fmla="*/ 3 h 384"/>
                  <a:gd name="T26" fmla="*/ 9 w 1667"/>
                  <a:gd name="T27" fmla="*/ 2 h 384"/>
                  <a:gd name="T28" fmla="*/ 8 w 1667"/>
                  <a:gd name="T29" fmla="*/ 2 h 384"/>
                  <a:gd name="T30" fmla="*/ 7 w 1667"/>
                  <a:gd name="T31" fmla="*/ 1 h 384"/>
                  <a:gd name="T32" fmla="*/ 6 w 1667"/>
                  <a:gd name="T33" fmla="*/ 1 h 384"/>
                  <a:gd name="T34" fmla="*/ 4 w 1667"/>
                  <a:gd name="T35" fmla="*/ 0 h 384"/>
                  <a:gd name="T36" fmla="*/ 3 w 1667"/>
                  <a:gd name="T37" fmla="*/ 0 h 384"/>
                  <a:gd name="T38" fmla="*/ 2 w 1667"/>
                  <a:gd name="T39" fmla="*/ 1 h 384"/>
                  <a:gd name="T40" fmla="*/ 1 w 1667"/>
                  <a:gd name="T41" fmla="*/ 1 h 384"/>
                  <a:gd name="T42" fmla="*/ 0 w 1667"/>
                  <a:gd name="T43" fmla="*/ 2 h 384"/>
                  <a:gd name="T44" fmla="*/ 0 w 1667"/>
                  <a:gd name="T45" fmla="*/ 2 h 3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67" h="384">
                    <a:moveTo>
                      <a:pt x="1667" y="384"/>
                    </a:moveTo>
                    <a:lnTo>
                      <a:pt x="1627" y="339"/>
                    </a:lnTo>
                    <a:lnTo>
                      <a:pt x="1564" y="299"/>
                    </a:lnTo>
                    <a:lnTo>
                      <a:pt x="1501" y="282"/>
                    </a:lnTo>
                    <a:lnTo>
                      <a:pt x="1421" y="265"/>
                    </a:lnTo>
                    <a:lnTo>
                      <a:pt x="1341" y="259"/>
                    </a:lnTo>
                    <a:lnTo>
                      <a:pt x="1244" y="259"/>
                    </a:lnTo>
                    <a:lnTo>
                      <a:pt x="1153" y="270"/>
                    </a:lnTo>
                    <a:lnTo>
                      <a:pt x="1062" y="242"/>
                    </a:lnTo>
                    <a:lnTo>
                      <a:pt x="965" y="213"/>
                    </a:lnTo>
                    <a:lnTo>
                      <a:pt x="868" y="190"/>
                    </a:lnTo>
                    <a:lnTo>
                      <a:pt x="776" y="179"/>
                    </a:lnTo>
                    <a:lnTo>
                      <a:pt x="691" y="168"/>
                    </a:lnTo>
                    <a:lnTo>
                      <a:pt x="628" y="128"/>
                    </a:lnTo>
                    <a:lnTo>
                      <a:pt x="554" y="82"/>
                    </a:lnTo>
                    <a:lnTo>
                      <a:pt x="480" y="42"/>
                    </a:lnTo>
                    <a:lnTo>
                      <a:pt x="400" y="12"/>
                    </a:lnTo>
                    <a:lnTo>
                      <a:pt x="314" y="0"/>
                    </a:lnTo>
                    <a:lnTo>
                      <a:pt x="234" y="0"/>
                    </a:lnTo>
                    <a:lnTo>
                      <a:pt x="143" y="23"/>
                    </a:lnTo>
                    <a:lnTo>
                      <a:pt x="92" y="57"/>
                    </a:lnTo>
                    <a:lnTo>
                      <a:pt x="40" y="9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3" name="Freeform 14"/>
              <p:cNvSpPr>
                <a:spLocks/>
              </p:cNvSpPr>
              <p:nvPr/>
            </p:nvSpPr>
            <p:spPr bwMode="auto">
              <a:xfrm>
                <a:off x="1369" y="2093"/>
                <a:ext cx="690" cy="103"/>
              </a:xfrm>
              <a:custGeom>
                <a:avLst/>
                <a:gdLst>
                  <a:gd name="T0" fmla="*/ 21 w 1381"/>
                  <a:gd name="T1" fmla="*/ 4 h 205"/>
                  <a:gd name="T2" fmla="*/ 20 w 1381"/>
                  <a:gd name="T3" fmla="*/ 3 h 205"/>
                  <a:gd name="T4" fmla="*/ 19 w 1381"/>
                  <a:gd name="T5" fmla="*/ 3 h 205"/>
                  <a:gd name="T6" fmla="*/ 17 w 1381"/>
                  <a:gd name="T7" fmla="*/ 3 h 205"/>
                  <a:gd name="T8" fmla="*/ 15 w 1381"/>
                  <a:gd name="T9" fmla="*/ 3 h 205"/>
                  <a:gd name="T10" fmla="*/ 14 w 1381"/>
                  <a:gd name="T11" fmla="*/ 3 h 205"/>
                  <a:gd name="T12" fmla="*/ 12 w 1381"/>
                  <a:gd name="T13" fmla="*/ 3 h 205"/>
                  <a:gd name="T14" fmla="*/ 10 w 1381"/>
                  <a:gd name="T15" fmla="*/ 3 h 205"/>
                  <a:gd name="T16" fmla="*/ 8 w 1381"/>
                  <a:gd name="T17" fmla="*/ 2 h 205"/>
                  <a:gd name="T18" fmla="*/ 7 w 1381"/>
                  <a:gd name="T19" fmla="*/ 1 h 205"/>
                  <a:gd name="T20" fmla="*/ 5 w 1381"/>
                  <a:gd name="T21" fmla="*/ 1 h 205"/>
                  <a:gd name="T22" fmla="*/ 4 w 1381"/>
                  <a:gd name="T23" fmla="*/ 0 h 205"/>
                  <a:gd name="T24" fmla="*/ 2 w 1381"/>
                  <a:gd name="T25" fmla="*/ 0 h 205"/>
                  <a:gd name="T26" fmla="*/ 1 w 1381"/>
                  <a:gd name="T27" fmla="*/ 1 h 205"/>
                  <a:gd name="T28" fmla="*/ 0 w 1381"/>
                  <a:gd name="T29" fmla="*/ 1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81" h="205">
                    <a:moveTo>
                      <a:pt x="1381" y="205"/>
                    </a:moveTo>
                    <a:lnTo>
                      <a:pt x="1301" y="188"/>
                    </a:lnTo>
                    <a:lnTo>
                      <a:pt x="1221" y="182"/>
                    </a:lnTo>
                    <a:lnTo>
                      <a:pt x="1112" y="182"/>
                    </a:lnTo>
                    <a:lnTo>
                      <a:pt x="1015" y="182"/>
                    </a:lnTo>
                    <a:lnTo>
                      <a:pt x="901" y="152"/>
                    </a:lnTo>
                    <a:lnTo>
                      <a:pt x="776" y="140"/>
                    </a:lnTo>
                    <a:lnTo>
                      <a:pt x="673" y="142"/>
                    </a:lnTo>
                    <a:lnTo>
                      <a:pt x="565" y="102"/>
                    </a:lnTo>
                    <a:lnTo>
                      <a:pt x="462" y="45"/>
                    </a:lnTo>
                    <a:lnTo>
                      <a:pt x="342" y="17"/>
                    </a:lnTo>
                    <a:lnTo>
                      <a:pt x="262" y="0"/>
                    </a:lnTo>
                    <a:lnTo>
                      <a:pt x="182" y="0"/>
                    </a:lnTo>
                    <a:lnTo>
                      <a:pt x="91" y="11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4" name="Freeform 15"/>
              <p:cNvSpPr>
                <a:spLocks/>
              </p:cNvSpPr>
              <p:nvPr/>
            </p:nvSpPr>
            <p:spPr bwMode="auto">
              <a:xfrm>
                <a:off x="455" y="1557"/>
                <a:ext cx="120" cy="161"/>
              </a:xfrm>
              <a:custGeom>
                <a:avLst/>
                <a:gdLst>
                  <a:gd name="T0" fmla="*/ 0 w 239"/>
                  <a:gd name="T1" fmla="*/ 0 h 321"/>
                  <a:gd name="T2" fmla="*/ 1 w 239"/>
                  <a:gd name="T3" fmla="*/ 1 h 321"/>
                  <a:gd name="T4" fmla="*/ 2 w 239"/>
                  <a:gd name="T5" fmla="*/ 1 h 321"/>
                  <a:gd name="T6" fmla="*/ 3 w 239"/>
                  <a:gd name="T7" fmla="*/ 1 h 321"/>
                  <a:gd name="T8" fmla="*/ 3 w 239"/>
                  <a:gd name="T9" fmla="*/ 1 h 321"/>
                  <a:gd name="T10" fmla="*/ 4 w 239"/>
                  <a:gd name="T11" fmla="*/ 2 h 321"/>
                  <a:gd name="T12" fmla="*/ 4 w 239"/>
                  <a:gd name="T13" fmla="*/ 3 h 321"/>
                  <a:gd name="T14" fmla="*/ 4 w 239"/>
                  <a:gd name="T15" fmla="*/ 4 h 321"/>
                  <a:gd name="T16" fmla="*/ 4 w 239"/>
                  <a:gd name="T17" fmla="*/ 6 h 3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321">
                    <a:moveTo>
                      <a:pt x="0" y="0"/>
                    </a:moveTo>
                    <a:lnTo>
                      <a:pt x="51" y="3"/>
                    </a:lnTo>
                    <a:lnTo>
                      <a:pt x="93" y="9"/>
                    </a:lnTo>
                    <a:lnTo>
                      <a:pt x="141" y="28"/>
                    </a:lnTo>
                    <a:lnTo>
                      <a:pt x="182" y="60"/>
                    </a:lnTo>
                    <a:lnTo>
                      <a:pt x="222" y="104"/>
                    </a:lnTo>
                    <a:lnTo>
                      <a:pt x="239" y="171"/>
                    </a:lnTo>
                    <a:lnTo>
                      <a:pt x="239" y="239"/>
                    </a:lnTo>
                    <a:lnTo>
                      <a:pt x="234" y="32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5" name="Freeform 16"/>
              <p:cNvSpPr>
                <a:spLocks/>
              </p:cNvSpPr>
              <p:nvPr/>
            </p:nvSpPr>
            <p:spPr bwMode="auto">
              <a:xfrm>
                <a:off x="511" y="1607"/>
                <a:ext cx="83" cy="227"/>
              </a:xfrm>
              <a:custGeom>
                <a:avLst/>
                <a:gdLst>
                  <a:gd name="T0" fmla="*/ 3 w 165"/>
                  <a:gd name="T1" fmla="*/ 0 h 454"/>
                  <a:gd name="T2" fmla="*/ 3 w 165"/>
                  <a:gd name="T3" fmla="*/ 2 h 454"/>
                  <a:gd name="T4" fmla="*/ 3 w 165"/>
                  <a:gd name="T5" fmla="*/ 4 h 454"/>
                  <a:gd name="T6" fmla="*/ 2 w 165"/>
                  <a:gd name="T7" fmla="*/ 5 h 454"/>
                  <a:gd name="T8" fmla="*/ 2 w 165"/>
                  <a:gd name="T9" fmla="*/ 6 h 454"/>
                  <a:gd name="T10" fmla="*/ 2 w 165"/>
                  <a:gd name="T11" fmla="*/ 6 h 454"/>
                  <a:gd name="T12" fmla="*/ 1 w 165"/>
                  <a:gd name="T13" fmla="*/ 7 h 454"/>
                  <a:gd name="T14" fmla="*/ 0 w 165"/>
                  <a:gd name="T15" fmla="*/ 8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5" h="454">
                    <a:moveTo>
                      <a:pt x="165" y="0"/>
                    </a:moveTo>
                    <a:lnTo>
                      <a:pt x="154" y="102"/>
                    </a:lnTo>
                    <a:lnTo>
                      <a:pt x="137" y="209"/>
                    </a:lnTo>
                    <a:lnTo>
                      <a:pt x="120" y="283"/>
                    </a:lnTo>
                    <a:lnTo>
                      <a:pt x="97" y="342"/>
                    </a:lnTo>
                    <a:lnTo>
                      <a:pt x="70" y="380"/>
                    </a:lnTo>
                    <a:lnTo>
                      <a:pt x="42" y="416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6" name="Freeform 17"/>
              <p:cNvSpPr>
                <a:spLocks/>
              </p:cNvSpPr>
              <p:nvPr/>
            </p:nvSpPr>
            <p:spPr bwMode="auto">
              <a:xfrm>
                <a:off x="543" y="1793"/>
                <a:ext cx="132" cy="32"/>
              </a:xfrm>
              <a:custGeom>
                <a:avLst/>
                <a:gdLst>
                  <a:gd name="T0" fmla="*/ 0 w 262"/>
                  <a:gd name="T1" fmla="*/ 1 h 63"/>
                  <a:gd name="T2" fmla="*/ 1 w 262"/>
                  <a:gd name="T3" fmla="*/ 0 h 63"/>
                  <a:gd name="T4" fmla="*/ 2 w 262"/>
                  <a:gd name="T5" fmla="*/ 1 h 63"/>
                  <a:gd name="T6" fmla="*/ 3 w 262"/>
                  <a:gd name="T7" fmla="*/ 1 h 63"/>
                  <a:gd name="T8" fmla="*/ 5 w 26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2" h="63">
                    <a:moveTo>
                      <a:pt x="0" y="8"/>
                    </a:moveTo>
                    <a:lnTo>
                      <a:pt x="61" y="0"/>
                    </a:lnTo>
                    <a:lnTo>
                      <a:pt x="121" y="6"/>
                    </a:lnTo>
                    <a:lnTo>
                      <a:pt x="182" y="23"/>
                    </a:lnTo>
                    <a:lnTo>
                      <a:pt x="262" y="6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7" name="Freeform 18"/>
              <p:cNvSpPr>
                <a:spLocks/>
              </p:cNvSpPr>
              <p:nvPr/>
            </p:nvSpPr>
            <p:spPr bwMode="auto">
              <a:xfrm>
                <a:off x="514" y="1823"/>
                <a:ext cx="155" cy="43"/>
              </a:xfrm>
              <a:custGeom>
                <a:avLst/>
                <a:gdLst>
                  <a:gd name="T0" fmla="*/ 0 w 310"/>
                  <a:gd name="T1" fmla="*/ 1 h 86"/>
                  <a:gd name="T2" fmla="*/ 1 w 310"/>
                  <a:gd name="T3" fmla="*/ 1 h 86"/>
                  <a:gd name="T4" fmla="*/ 2 w 310"/>
                  <a:gd name="T5" fmla="*/ 0 h 86"/>
                  <a:gd name="T6" fmla="*/ 3 w 310"/>
                  <a:gd name="T7" fmla="*/ 1 h 86"/>
                  <a:gd name="T8" fmla="*/ 4 w 310"/>
                  <a:gd name="T9" fmla="*/ 1 h 86"/>
                  <a:gd name="T10" fmla="*/ 5 w 310"/>
                  <a:gd name="T11" fmla="*/ 1 h 86"/>
                  <a:gd name="T12" fmla="*/ 5 w 310"/>
                  <a:gd name="T13" fmla="*/ 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0" h="86">
                    <a:moveTo>
                      <a:pt x="0" y="25"/>
                    </a:moveTo>
                    <a:lnTo>
                      <a:pt x="64" y="8"/>
                    </a:lnTo>
                    <a:lnTo>
                      <a:pt x="102" y="0"/>
                    </a:lnTo>
                    <a:lnTo>
                      <a:pt x="156" y="2"/>
                    </a:lnTo>
                    <a:lnTo>
                      <a:pt x="213" y="21"/>
                    </a:lnTo>
                    <a:lnTo>
                      <a:pt x="268" y="52"/>
                    </a:lnTo>
                    <a:lnTo>
                      <a:pt x="310" y="8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8" name="Freeform 19"/>
              <p:cNvSpPr>
                <a:spLocks/>
              </p:cNvSpPr>
              <p:nvPr/>
            </p:nvSpPr>
            <p:spPr bwMode="auto">
              <a:xfrm>
                <a:off x="960" y="1518"/>
                <a:ext cx="61" cy="337"/>
              </a:xfrm>
              <a:custGeom>
                <a:avLst/>
                <a:gdLst>
                  <a:gd name="T0" fmla="*/ 1 w 122"/>
                  <a:gd name="T1" fmla="*/ 0 h 673"/>
                  <a:gd name="T2" fmla="*/ 1 w 122"/>
                  <a:gd name="T3" fmla="*/ 1 h 673"/>
                  <a:gd name="T4" fmla="*/ 2 w 122"/>
                  <a:gd name="T5" fmla="*/ 2 h 673"/>
                  <a:gd name="T6" fmla="*/ 2 w 122"/>
                  <a:gd name="T7" fmla="*/ 3 h 673"/>
                  <a:gd name="T8" fmla="*/ 2 w 122"/>
                  <a:gd name="T9" fmla="*/ 4 h 673"/>
                  <a:gd name="T10" fmla="*/ 2 w 122"/>
                  <a:gd name="T11" fmla="*/ 6 h 673"/>
                  <a:gd name="T12" fmla="*/ 2 w 122"/>
                  <a:gd name="T13" fmla="*/ 7 h 673"/>
                  <a:gd name="T14" fmla="*/ 2 w 122"/>
                  <a:gd name="T15" fmla="*/ 8 h 673"/>
                  <a:gd name="T16" fmla="*/ 2 w 122"/>
                  <a:gd name="T17" fmla="*/ 9 h 673"/>
                  <a:gd name="T18" fmla="*/ 1 w 122"/>
                  <a:gd name="T19" fmla="*/ 10 h 673"/>
                  <a:gd name="T20" fmla="*/ 0 w 122"/>
                  <a:gd name="T21" fmla="*/ 11 h 6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2" h="673">
                    <a:moveTo>
                      <a:pt x="28" y="0"/>
                    </a:moveTo>
                    <a:lnTo>
                      <a:pt x="55" y="45"/>
                    </a:lnTo>
                    <a:lnTo>
                      <a:pt x="83" y="106"/>
                    </a:lnTo>
                    <a:lnTo>
                      <a:pt x="108" y="177"/>
                    </a:lnTo>
                    <a:lnTo>
                      <a:pt x="122" y="245"/>
                    </a:lnTo>
                    <a:lnTo>
                      <a:pt x="122" y="327"/>
                    </a:lnTo>
                    <a:lnTo>
                      <a:pt x="114" y="399"/>
                    </a:lnTo>
                    <a:lnTo>
                      <a:pt x="99" y="477"/>
                    </a:lnTo>
                    <a:lnTo>
                      <a:pt x="70" y="549"/>
                    </a:lnTo>
                    <a:lnTo>
                      <a:pt x="38" y="612"/>
                    </a:lnTo>
                    <a:lnTo>
                      <a:pt x="0" y="6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9" name="Freeform 20"/>
              <p:cNvSpPr>
                <a:spLocks/>
              </p:cNvSpPr>
              <p:nvPr/>
            </p:nvSpPr>
            <p:spPr bwMode="auto">
              <a:xfrm>
                <a:off x="669" y="1929"/>
                <a:ext cx="200" cy="74"/>
              </a:xfrm>
              <a:custGeom>
                <a:avLst/>
                <a:gdLst>
                  <a:gd name="T0" fmla="*/ 0 w 399"/>
                  <a:gd name="T1" fmla="*/ 2 h 149"/>
                  <a:gd name="T2" fmla="*/ 2 w 399"/>
                  <a:gd name="T3" fmla="*/ 1 h 149"/>
                  <a:gd name="T4" fmla="*/ 3 w 399"/>
                  <a:gd name="T5" fmla="*/ 1 h 149"/>
                  <a:gd name="T6" fmla="*/ 4 w 399"/>
                  <a:gd name="T7" fmla="*/ 0 h 149"/>
                  <a:gd name="T8" fmla="*/ 5 w 399"/>
                  <a:gd name="T9" fmla="*/ 0 h 149"/>
                  <a:gd name="T10" fmla="*/ 6 w 399"/>
                  <a:gd name="T11" fmla="*/ 0 h 149"/>
                  <a:gd name="T12" fmla="*/ 7 w 399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9" h="149">
                    <a:moveTo>
                      <a:pt x="0" y="149"/>
                    </a:moveTo>
                    <a:lnTo>
                      <a:pt x="68" y="103"/>
                    </a:lnTo>
                    <a:lnTo>
                      <a:pt x="137" y="69"/>
                    </a:lnTo>
                    <a:lnTo>
                      <a:pt x="194" y="46"/>
                    </a:lnTo>
                    <a:lnTo>
                      <a:pt x="262" y="23"/>
                    </a:lnTo>
                    <a:lnTo>
                      <a:pt x="342" y="12"/>
                    </a:lnTo>
                    <a:lnTo>
                      <a:pt x="39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0" name="Freeform 21"/>
              <p:cNvSpPr>
                <a:spLocks/>
              </p:cNvSpPr>
              <p:nvPr/>
            </p:nvSpPr>
            <p:spPr bwMode="auto">
              <a:xfrm>
                <a:off x="943" y="1707"/>
                <a:ext cx="320" cy="211"/>
              </a:xfrm>
              <a:custGeom>
                <a:avLst/>
                <a:gdLst>
                  <a:gd name="T0" fmla="*/ 0 w 641"/>
                  <a:gd name="T1" fmla="*/ 6 h 423"/>
                  <a:gd name="T2" fmla="*/ 1 w 641"/>
                  <a:gd name="T3" fmla="*/ 6 h 423"/>
                  <a:gd name="T4" fmla="*/ 2 w 641"/>
                  <a:gd name="T5" fmla="*/ 6 h 423"/>
                  <a:gd name="T6" fmla="*/ 4 w 641"/>
                  <a:gd name="T7" fmla="*/ 5 h 423"/>
                  <a:gd name="T8" fmla="*/ 5 w 641"/>
                  <a:gd name="T9" fmla="*/ 5 h 423"/>
                  <a:gd name="T10" fmla="*/ 6 w 641"/>
                  <a:gd name="T11" fmla="*/ 4 h 423"/>
                  <a:gd name="T12" fmla="*/ 8 w 641"/>
                  <a:gd name="T13" fmla="*/ 3 h 423"/>
                  <a:gd name="T14" fmla="*/ 8 w 641"/>
                  <a:gd name="T15" fmla="*/ 2 h 423"/>
                  <a:gd name="T16" fmla="*/ 10 w 641"/>
                  <a:gd name="T17" fmla="*/ 0 h 4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1" h="423">
                    <a:moveTo>
                      <a:pt x="0" y="423"/>
                    </a:moveTo>
                    <a:lnTo>
                      <a:pt x="68" y="423"/>
                    </a:lnTo>
                    <a:lnTo>
                      <a:pt x="171" y="400"/>
                    </a:lnTo>
                    <a:lnTo>
                      <a:pt x="264" y="366"/>
                    </a:lnTo>
                    <a:lnTo>
                      <a:pt x="344" y="331"/>
                    </a:lnTo>
                    <a:lnTo>
                      <a:pt x="424" y="274"/>
                    </a:lnTo>
                    <a:lnTo>
                      <a:pt x="515" y="206"/>
                    </a:lnTo>
                    <a:lnTo>
                      <a:pt x="549" y="137"/>
                    </a:lnTo>
                    <a:lnTo>
                      <a:pt x="641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1" name="Freeform 22"/>
              <p:cNvSpPr>
                <a:spLocks/>
              </p:cNvSpPr>
              <p:nvPr/>
            </p:nvSpPr>
            <p:spPr bwMode="auto">
              <a:xfrm>
                <a:off x="1064" y="1866"/>
                <a:ext cx="148" cy="35"/>
              </a:xfrm>
              <a:custGeom>
                <a:avLst/>
                <a:gdLst>
                  <a:gd name="T0" fmla="*/ 0 w 297"/>
                  <a:gd name="T1" fmla="*/ 2 h 68"/>
                  <a:gd name="T2" fmla="*/ 1 w 297"/>
                  <a:gd name="T3" fmla="*/ 1 h 68"/>
                  <a:gd name="T4" fmla="*/ 3 w 297"/>
                  <a:gd name="T5" fmla="*/ 1 h 68"/>
                  <a:gd name="T6" fmla="*/ 4 w 29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7" h="68">
                    <a:moveTo>
                      <a:pt x="0" y="68"/>
                    </a:moveTo>
                    <a:lnTo>
                      <a:pt x="126" y="46"/>
                    </a:lnTo>
                    <a:lnTo>
                      <a:pt x="228" y="23"/>
                    </a:lnTo>
                    <a:lnTo>
                      <a:pt x="297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2" name="Freeform 23"/>
              <p:cNvSpPr>
                <a:spLocks/>
              </p:cNvSpPr>
              <p:nvPr/>
            </p:nvSpPr>
            <p:spPr bwMode="auto">
              <a:xfrm>
                <a:off x="994" y="1844"/>
                <a:ext cx="446" cy="194"/>
              </a:xfrm>
              <a:custGeom>
                <a:avLst/>
                <a:gdLst>
                  <a:gd name="T0" fmla="*/ 0 w 892"/>
                  <a:gd name="T1" fmla="*/ 7 h 388"/>
                  <a:gd name="T2" fmla="*/ 2 w 892"/>
                  <a:gd name="T3" fmla="*/ 6 h 388"/>
                  <a:gd name="T4" fmla="*/ 4 w 892"/>
                  <a:gd name="T5" fmla="*/ 5 h 388"/>
                  <a:gd name="T6" fmla="*/ 5 w 892"/>
                  <a:gd name="T7" fmla="*/ 4 h 388"/>
                  <a:gd name="T8" fmla="*/ 7 w 892"/>
                  <a:gd name="T9" fmla="*/ 4 h 388"/>
                  <a:gd name="T10" fmla="*/ 9 w 892"/>
                  <a:gd name="T11" fmla="*/ 3 h 388"/>
                  <a:gd name="T12" fmla="*/ 9 w 892"/>
                  <a:gd name="T13" fmla="*/ 3 h 388"/>
                  <a:gd name="T14" fmla="*/ 11 w 892"/>
                  <a:gd name="T15" fmla="*/ 1 h 388"/>
                  <a:gd name="T16" fmla="*/ 13 w 892"/>
                  <a:gd name="T17" fmla="*/ 1 h 388"/>
                  <a:gd name="T18" fmla="*/ 14 w 892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2" h="388">
                    <a:moveTo>
                      <a:pt x="0" y="388"/>
                    </a:moveTo>
                    <a:lnTo>
                      <a:pt x="92" y="331"/>
                    </a:lnTo>
                    <a:lnTo>
                      <a:pt x="196" y="286"/>
                    </a:lnTo>
                    <a:lnTo>
                      <a:pt x="287" y="251"/>
                    </a:lnTo>
                    <a:lnTo>
                      <a:pt x="413" y="206"/>
                    </a:lnTo>
                    <a:lnTo>
                      <a:pt x="516" y="149"/>
                    </a:lnTo>
                    <a:lnTo>
                      <a:pt x="539" y="149"/>
                    </a:lnTo>
                    <a:lnTo>
                      <a:pt x="676" y="57"/>
                    </a:lnTo>
                    <a:lnTo>
                      <a:pt x="790" y="23"/>
                    </a:lnTo>
                    <a:lnTo>
                      <a:pt x="892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3" name="Freeform 24"/>
              <p:cNvSpPr>
                <a:spLocks/>
              </p:cNvSpPr>
              <p:nvPr/>
            </p:nvSpPr>
            <p:spPr bwMode="auto">
              <a:xfrm>
                <a:off x="385" y="1557"/>
                <a:ext cx="40" cy="7"/>
              </a:xfrm>
              <a:custGeom>
                <a:avLst/>
                <a:gdLst>
                  <a:gd name="T0" fmla="*/ 0 w 80"/>
                  <a:gd name="T1" fmla="*/ 1 h 13"/>
                  <a:gd name="T2" fmla="*/ 1 w 80"/>
                  <a:gd name="T3" fmla="*/ 1 h 13"/>
                  <a:gd name="T4" fmla="*/ 2 w 8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13">
                    <a:moveTo>
                      <a:pt x="0" y="13"/>
                    </a:moveTo>
                    <a:lnTo>
                      <a:pt x="44" y="5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4" name="Freeform 25"/>
              <p:cNvSpPr>
                <a:spLocks/>
              </p:cNvSpPr>
              <p:nvPr/>
            </p:nvSpPr>
            <p:spPr bwMode="auto">
              <a:xfrm>
                <a:off x="1158" y="2252"/>
                <a:ext cx="97" cy="28"/>
              </a:xfrm>
              <a:custGeom>
                <a:avLst/>
                <a:gdLst>
                  <a:gd name="T0" fmla="*/ 4 w 194"/>
                  <a:gd name="T1" fmla="*/ 0 h 57"/>
                  <a:gd name="T2" fmla="*/ 3 w 194"/>
                  <a:gd name="T3" fmla="*/ 0 h 57"/>
                  <a:gd name="T4" fmla="*/ 2 w 194"/>
                  <a:gd name="T5" fmla="*/ 0 h 57"/>
                  <a:gd name="T6" fmla="*/ 1 w 194"/>
                  <a:gd name="T7" fmla="*/ 0 h 57"/>
                  <a:gd name="T8" fmla="*/ 0 w 19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57">
                    <a:moveTo>
                      <a:pt x="194" y="0"/>
                    </a:moveTo>
                    <a:lnTo>
                      <a:pt x="137" y="6"/>
                    </a:lnTo>
                    <a:lnTo>
                      <a:pt x="92" y="18"/>
                    </a:lnTo>
                    <a:lnTo>
                      <a:pt x="46" y="35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5" name="Freeform 26"/>
              <p:cNvSpPr>
                <a:spLocks/>
              </p:cNvSpPr>
              <p:nvPr/>
            </p:nvSpPr>
            <p:spPr bwMode="auto">
              <a:xfrm>
                <a:off x="1355" y="2326"/>
                <a:ext cx="97" cy="17"/>
              </a:xfrm>
              <a:custGeom>
                <a:avLst/>
                <a:gdLst>
                  <a:gd name="T0" fmla="*/ 4 w 194"/>
                  <a:gd name="T1" fmla="*/ 0 h 34"/>
                  <a:gd name="T2" fmla="*/ 2 w 194"/>
                  <a:gd name="T3" fmla="*/ 0 h 34"/>
                  <a:gd name="T4" fmla="*/ 1 w 194"/>
                  <a:gd name="T5" fmla="*/ 1 h 34"/>
                  <a:gd name="T6" fmla="*/ 0 w 194"/>
                  <a:gd name="T7" fmla="*/ 1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34">
                    <a:moveTo>
                      <a:pt x="194" y="0"/>
                    </a:moveTo>
                    <a:lnTo>
                      <a:pt x="126" y="0"/>
                    </a:lnTo>
                    <a:lnTo>
                      <a:pt x="57" y="11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6" name="Freeform 27"/>
              <p:cNvSpPr>
                <a:spLocks/>
              </p:cNvSpPr>
              <p:nvPr/>
            </p:nvSpPr>
            <p:spPr bwMode="auto">
              <a:xfrm>
                <a:off x="1446" y="2252"/>
                <a:ext cx="134" cy="65"/>
              </a:xfrm>
              <a:custGeom>
                <a:avLst/>
                <a:gdLst>
                  <a:gd name="T0" fmla="*/ 5 w 268"/>
                  <a:gd name="T1" fmla="*/ 0 h 132"/>
                  <a:gd name="T2" fmla="*/ 4 w 268"/>
                  <a:gd name="T3" fmla="*/ 0 h 132"/>
                  <a:gd name="T4" fmla="*/ 3 w 268"/>
                  <a:gd name="T5" fmla="*/ 0 h 132"/>
                  <a:gd name="T6" fmla="*/ 2 w 268"/>
                  <a:gd name="T7" fmla="*/ 0 h 132"/>
                  <a:gd name="T8" fmla="*/ 2 w 268"/>
                  <a:gd name="T9" fmla="*/ 1 h 132"/>
                  <a:gd name="T10" fmla="*/ 1 w 268"/>
                  <a:gd name="T11" fmla="*/ 1 h 132"/>
                  <a:gd name="T12" fmla="*/ 1 w 268"/>
                  <a:gd name="T13" fmla="*/ 1 h 132"/>
                  <a:gd name="T14" fmla="*/ 0 w 268"/>
                  <a:gd name="T15" fmla="*/ 2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8" h="132">
                    <a:moveTo>
                      <a:pt x="268" y="0"/>
                    </a:moveTo>
                    <a:lnTo>
                      <a:pt x="222" y="6"/>
                    </a:lnTo>
                    <a:lnTo>
                      <a:pt x="165" y="23"/>
                    </a:lnTo>
                    <a:lnTo>
                      <a:pt x="114" y="46"/>
                    </a:lnTo>
                    <a:lnTo>
                      <a:pt x="74" y="75"/>
                    </a:lnTo>
                    <a:lnTo>
                      <a:pt x="40" y="103"/>
                    </a:lnTo>
                    <a:lnTo>
                      <a:pt x="17" y="120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7" name="Freeform 28"/>
              <p:cNvSpPr>
                <a:spLocks/>
              </p:cNvSpPr>
              <p:nvPr/>
            </p:nvSpPr>
            <p:spPr bwMode="auto">
              <a:xfrm>
                <a:off x="1703" y="2302"/>
                <a:ext cx="102" cy="40"/>
              </a:xfrm>
              <a:custGeom>
                <a:avLst/>
                <a:gdLst>
                  <a:gd name="T0" fmla="*/ 3 w 206"/>
                  <a:gd name="T1" fmla="*/ 0 h 80"/>
                  <a:gd name="T2" fmla="*/ 1 w 206"/>
                  <a:gd name="T3" fmla="*/ 1 h 80"/>
                  <a:gd name="T4" fmla="*/ 1 w 206"/>
                  <a:gd name="T5" fmla="*/ 1 h 80"/>
                  <a:gd name="T6" fmla="*/ 0 w 206"/>
                  <a:gd name="T7" fmla="*/ 1 h 80"/>
                  <a:gd name="T8" fmla="*/ 0 w 206"/>
                  <a:gd name="T9" fmla="*/ 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80">
                    <a:moveTo>
                      <a:pt x="206" y="0"/>
                    </a:moveTo>
                    <a:lnTo>
                      <a:pt x="109" y="12"/>
                    </a:lnTo>
                    <a:lnTo>
                      <a:pt x="69" y="29"/>
                    </a:lnTo>
                    <a:lnTo>
                      <a:pt x="29" y="52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8" name="Freeform 29"/>
              <p:cNvSpPr>
                <a:spLocks/>
              </p:cNvSpPr>
              <p:nvPr/>
            </p:nvSpPr>
            <p:spPr bwMode="auto">
              <a:xfrm>
                <a:off x="1783" y="2185"/>
                <a:ext cx="117" cy="63"/>
              </a:xfrm>
              <a:custGeom>
                <a:avLst/>
                <a:gdLst>
                  <a:gd name="T0" fmla="*/ 4 w 234"/>
                  <a:gd name="T1" fmla="*/ 0 h 126"/>
                  <a:gd name="T2" fmla="*/ 3 w 234"/>
                  <a:gd name="T3" fmla="*/ 1 h 126"/>
                  <a:gd name="T4" fmla="*/ 2 w 234"/>
                  <a:gd name="T5" fmla="*/ 1 h 126"/>
                  <a:gd name="T6" fmla="*/ 2 w 234"/>
                  <a:gd name="T7" fmla="*/ 2 h 126"/>
                  <a:gd name="T8" fmla="*/ 1 w 234"/>
                  <a:gd name="T9" fmla="*/ 2 h 126"/>
                  <a:gd name="T10" fmla="*/ 0 w 234"/>
                  <a:gd name="T11" fmla="*/ 2 h 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4" h="126">
                    <a:moveTo>
                      <a:pt x="234" y="0"/>
                    </a:moveTo>
                    <a:lnTo>
                      <a:pt x="154" y="23"/>
                    </a:lnTo>
                    <a:lnTo>
                      <a:pt x="109" y="46"/>
                    </a:lnTo>
                    <a:lnTo>
                      <a:pt x="69" y="69"/>
                    </a:lnTo>
                    <a:lnTo>
                      <a:pt x="34" y="97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9" name="Freeform 30"/>
              <p:cNvSpPr>
                <a:spLocks/>
              </p:cNvSpPr>
              <p:nvPr/>
            </p:nvSpPr>
            <p:spPr bwMode="auto">
              <a:xfrm>
                <a:off x="1603" y="2164"/>
                <a:ext cx="97" cy="47"/>
              </a:xfrm>
              <a:custGeom>
                <a:avLst/>
                <a:gdLst>
                  <a:gd name="T0" fmla="*/ 4 w 194"/>
                  <a:gd name="T1" fmla="*/ 0 h 94"/>
                  <a:gd name="T2" fmla="*/ 2 w 194"/>
                  <a:gd name="T3" fmla="*/ 1 h 94"/>
                  <a:gd name="T4" fmla="*/ 2 w 194"/>
                  <a:gd name="T5" fmla="*/ 1 h 94"/>
                  <a:gd name="T6" fmla="*/ 1 w 194"/>
                  <a:gd name="T7" fmla="*/ 2 h 94"/>
                  <a:gd name="T8" fmla="*/ 0 w 194"/>
                  <a:gd name="T9" fmla="*/ 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94">
                    <a:moveTo>
                      <a:pt x="194" y="0"/>
                    </a:moveTo>
                    <a:lnTo>
                      <a:pt x="119" y="17"/>
                    </a:lnTo>
                    <a:lnTo>
                      <a:pt x="79" y="42"/>
                    </a:lnTo>
                    <a:lnTo>
                      <a:pt x="40" y="65"/>
                    </a:lnTo>
                    <a:lnTo>
                      <a:pt x="0" y="9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0" name="Freeform 31"/>
              <p:cNvSpPr>
                <a:spLocks/>
              </p:cNvSpPr>
              <p:nvPr/>
            </p:nvSpPr>
            <p:spPr bwMode="auto">
              <a:xfrm>
                <a:off x="1730" y="2041"/>
                <a:ext cx="126" cy="91"/>
              </a:xfrm>
              <a:custGeom>
                <a:avLst/>
                <a:gdLst>
                  <a:gd name="T0" fmla="*/ 4 w 252"/>
                  <a:gd name="T1" fmla="*/ 0 h 183"/>
                  <a:gd name="T2" fmla="*/ 3 w 252"/>
                  <a:gd name="T3" fmla="*/ 0 h 183"/>
                  <a:gd name="T4" fmla="*/ 2 w 252"/>
                  <a:gd name="T5" fmla="*/ 0 h 183"/>
                  <a:gd name="T6" fmla="*/ 1 w 252"/>
                  <a:gd name="T7" fmla="*/ 1 h 183"/>
                  <a:gd name="T8" fmla="*/ 1 w 252"/>
                  <a:gd name="T9" fmla="*/ 2 h 183"/>
                  <a:gd name="T10" fmla="*/ 0 w 252"/>
                  <a:gd name="T11" fmla="*/ 2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2" h="183">
                    <a:moveTo>
                      <a:pt x="252" y="0"/>
                    </a:moveTo>
                    <a:lnTo>
                      <a:pt x="143" y="21"/>
                    </a:lnTo>
                    <a:lnTo>
                      <a:pt x="80" y="53"/>
                    </a:lnTo>
                    <a:lnTo>
                      <a:pt x="35" y="95"/>
                    </a:lnTo>
                    <a:lnTo>
                      <a:pt x="12" y="137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1" name="Freeform 32"/>
              <p:cNvSpPr>
                <a:spLocks/>
              </p:cNvSpPr>
              <p:nvPr/>
            </p:nvSpPr>
            <p:spPr bwMode="auto">
              <a:xfrm>
                <a:off x="1506" y="1979"/>
                <a:ext cx="177" cy="57"/>
              </a:xfrm>
              <a:custGeom>
                <a:avLst/>
                <a:gdLst>
                  <a:gd name="T0" fmla="*/ 6 w 353"/>
                  <a:gd name="T1" fmla="*/ 0 h 115"/>
                  <a:gd name="T2" fmla="*/ 4 w 353"/>
                  <a:gd name="T3" fmla="*/ 0 h 115"/>
                  <a:gd name="T4" fmla="*/ 2 w 353"/>
                  <a:gd name="T5" fmla="*/ 0 h 115"/>
                  <a:gd name="T6" fmla="*/ 1 w 353"/>
                  <a:gd name="T7" fmla="*/ 1 h 115"/>
                  <a:gd name="T8" fmla="*/ 0 w 353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115">
                    <a:moveTo>
                      <a:pt x="353" y="0"/>
                    </a:moveTo>
                    <a:lnTo>
                      <a:pt x="205" y="0"/>
                    </a:lnTo>
                    <a:lnTo>
                      <a:pt x="102" y="35"/>
                    </a:lnTo>
                    <a:lnTo>
                      <a:pt x="34" y="69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2" name="Freeform 33"/>
              <p:cNvSpPr>
                <a:spLocks/>
              </p:cNvSpPr>
              <p:nvPr/>
            </p:nvSpPr>
            <p:spPr bwMode="auto">
              <a:xfrm>
                <a:off x="1449" y="2007"/>
                <a:ext cx="17" cy="86"/>
              </a:xfrm>
              <a:custGeom>
                <a:avLst/>
                <a:gdLst>
                  <a:gd name="T0" fmla="*/ 0 w 35"/>
                  <a:gd name="T1" fmla="*/ 3 h 172"/>
                  <a:gd name="T2" fmla="*/ 0 w 35"/>
                  <a:gd name="T3" fmla="*/ 2 h 172"/>
                  <a:gd name="T4" fmla="*/ 0 w 35"/>
                  <a:gd name="T5" fmla="*/ 2 h 172"/>
                  <a:gd name="T6" fmla="*/ 0 w 35"/>
                  <a:gd name="T7" fmla="*/ 0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2">
                    <a:moveTo>
                      <a:pt x="12" y="172"/>
                    </a:moveTo>
                    <a:lnTo>
                      <a:pt x="0" y="126"/>
                    </a:lnTo>
                    <a:lnTo>
                      <a:pt x="12" y="6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3" name="Freeform 34"/>
              <p:cNvSpPr>
                <a:spLocks/>
              </p:cNvSpPr>
              <p:nvPr/>
            </p:nvSpPr>
            <p:spPr bwMode="auto">
              <a:xfrm>
                <a:off x="1300" y="2104"/>
                <a:ext cx="46" cy="57"/>
              </a:xfrm>
              <a:custGeom>
                <a:avLst/>
                <a:gdLst>
                  <a:gd name="T0" fmla="*/ 2 w 91"/>
                  <a:gd name="T1" fmla="*/ 2 h 114"/>
                  <a:gd name="T2" fmla="*/ 1 w 91"/>
                  <a:gd name="T3" fmla="*/ 2 h 114"/>
                  <a:gd name="T4" fmla="*/ 0 w 91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14">
                    <a:moveTo>
                      <a:pt x="91" y="114"/>
                    </a:moveTo>
                    <a:lnTo>
                      <a:pt x="45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4" name="Line 35"/>
              <p:cNvSpPr>
                <a:spLocks noChangeShapeType="1"/>
              </p:cNvSpPr>
              <p:nvPr/>
            </p:nvSpPr>
            <p:spPr bwMode="auto">
              <a:xfrm flipH="1" flipV="1">
                <a:off x="1352" y="2459"/>
                <a:ext cx="23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09" name="Group 57"/>
            <p:cNvGrpSpPr>
              <a:grpSpLocks/>
            </p:cNvGrpSpPr>
            <p:nvPr/>
          </p:nvGrpSpPr>
          <p:grpSpPr bwMode="auto">
            <a:xfrm>
              <a:off x="1900" y="1062"/>
              <a:ext cx="1593" cy="1258"/>
              <a:chOff x="1900" y="1062"/>
              <a:chExt cx="1593" cy="1258"/>
            </a:xfrm>
          </p:grpSpPr>
          <p:sp>
            <p:nvSpPr>
              <p:cNvPr id="98310" name="Freeform 37"/>
              <p:cNvSpPr>
                <a:spLocks/>
              </p:cNvSpPr>
              <p:nvPr/>
            </p:nvSpPr>
            <p:spPr bwMode="auto">
              <a:xfrm>
                <a:off x="1900" y="1062"/>
                <a:ext cx="1593" cy="1258"/>
              </a:xfrm>
              <a:custGeom>
                <a:avLst/>
                <a:gdLst>
                  <a:gd name="T0" fmla="*/ 15 w 3188"/>
                  <a:gd name="T1" fmla="*/ 0 h 2517"/>
                  <a:gd name="T2" fmla="*/ 22 w 3188"/>
                  <a:gd name="T3" fmla="*/ 0 h 2517"/>
                  <a:gd name="T4" fmla="*/ 25 w 3188"/>
                  <a:gd name="T5" fmla="*/ 0 h 2517"/>
                  <a:gd name="T6" fmla="*/ 27 w 3188"/>
                  <a:gd name="T7" fmla="*/ 0 h 2517"/>
                  <a:gd name="T8" fmla="*/ 31 w 3188"/>
                  <a:gd name="T9" fmla="*/ 1 h 2517"/>
                  <a:gd name="T10" fmla="*/ 38 w 3188"/>
                  <a:gd name="T11" fmla="*/ 1 h 2517"/>
                  <a:gd name="T12" fmla="*/ 45 w 3188"/>
                  <a:gd name="T13" fmla="*/ 1 h 2517"/>
                  <a:gd name="T14" fmla="*/ 48 w 3188"/>
                  <a:gd name="T15" fmla="*/ 2 h 2517"/>
                  <a:gd name="T16" fmla="*/ 49 w 3188"/>
                  <a:gd name="T17" fmla="*/ 3 h 2517"/>
                  <a:gd name="T18" fmla="*/ 49 w 3188"/>
                  <a:gd name="T19" fmla="*/ 5 h 2517"/>
                  <a:gd name="T20" fmla="*/ 49 w 3188"/>
                  <a:gd name="T21" fmla="*/ 7 h 2517"/>
                  <a:gd name="T22" fmla="*/ 48 w 3188"/>
                  <a:gd name="T23" fmla="*/ 8 h 2517"/>
                  <a:gd name="T24" fmla="*/ 46 w 3188"/>
                  <a:gd name="T25" fmla="*/ 8 h 2517"/>
                  <a:gd name="T26" fmla="*/ 43 w 3188"/>
                  <a:gd name="T27" fmla="*/ 9 h 2517"/>
                  <a:gd name="T28" fmla="*/ 40 w 3188"/>
                  <a:gd name="T29" fmla="*/ 9 h 2517"/>
                  <a:gd name="T30" fmla="*/ 39 w 3188"/>
                  <a:gd name="T31" fmla="*/ 9 h 2517"/>
                  <a:gd name="T32" fmla="*/ 36 w 3188"/>
                  <a:gd name="T33" fmla="*/ 9 h 2517"/>
                  <a:gd name="T34" fmla="*/ 34 w 3188"/>
                  <a:gd name="T35" fmla="*/ 9 h 2517"/>
                  <a:gd name="T36" fmla="*/ 33 w 3188"/>
                  <a:gd name="T37" fmla="*/ 10 h 2517"/>
                  <a:gd name="T38" fmla="*/ 32 w 3188"/>
                  <a:gd name="T39" fmla="*/ 11 h 2517"/>
                  <a:gd name="T40" fmla="*/ 31 w 3188"/>
                  <a:gd name="T41" fmla="*/ 12 h 2517"/>
                  <a:gd name="T42" fmla="*/ 31 w 3188"/>
                  <a:gd name="T43" fmla="*/ 13 h 2517"/>
                  <a:gd name="T44" fmla="*/ 33 w 3188"/>
                  <a:gd name="T45" fmla="*/ 17 h 2517"/>
                  <a:gd name="T46" fmla="*/ 36 w 3188"/>
                  <a:gd name="T47" fmla="*/ 22 h 2517"/>
                  <a:gd name="T48" fmla="*/ 38 w 3188"/>
                  <a:gd name="T49" fmla="*/ 26 h 2517"/>
                  <a:gd name="T50" fmla="*/ 40 w 3188"/>
                  <a:gd name="T51" fmla="*/ 29 h 2517"/>
                  <a:gd name="T52" fmla="*/ 42 w 3188"/>
                  <a:gd name="T53" fmla="*/ 31 h 2517"/>
                  <a:gd name="T54" fmla="*/ 43 w 3188"/>
                  <a:gd name="T55" fmla="*/ 32 h 2517"/>
                  <a:gd name="T56" fmla="*/ 44 w 3188"/>
                  <a:gd name="T57" fmla="*/ 34 h 2517"/>
                  <a:gd name="T58" fmla="*/ 44 w 3188"/>
                  <a:gd name="T59" fmla="*/ 35 h 2517"/>
                  <a:gd name="T60" fmla="*/ 44 w 3188"/>
                  <a:gd name="T61" fmla="*/ 36 h 2517"/>
                  <a:gd name="T62" fmla="*/ 43 w 3188"/>
                  <a:gd name="T63" fmla="*/ 37 h 2517"/>
                  <a:gd name="T64" fmla="*/ 42 w 3188"/>
                  <a:gd name="T65" fmla="*/ 37 h 2517"/>
                  <a:gd name="T66" fmla="*/ 41 w 3188"/>
                  <a:gd name="T67" fmla="*/ 37 h 2517"/>
                  <a:gd name="T68" fmla="*/ 38 w 3188"/>
                  <a:gd name="T69" fmla="*/ 37 h 2517"/>
                  <a:gd name="T70" fmla="*/ 37 w 3188"/>
                  <a:gd name="T71" fmla="*/ 37 h 2517"/>
                  <a:gd name="T72" fmla="*/ 36 w 3188"/>
                  <a:gd name="T73" fmla="*/ 38 h 2517"/>
                  <a:gd name="T74" fmla="*/ 34 w 3188"/>
                  <a:gd name="T75" fmla="*/ 38 h 2517"/>
                  <a:gd name="T76" fmla="*/ 33 w 3188"/>
                  <a:gd name="T77" fmla="*/ 37 h 2517"/>
                  <a:gd name="T78" fmla="*/ 31 w 3188"/>
                  <a:gd name="T79" fmla="*/ 37 h 2517"/>
                  <a:gd name="T80" fmla="*/ 30 w 3188"/>
                  <a:gd name="T81" fmla="*/ 38 h 2517"/>
                  <a:gd name="T82" fmla="*/ 29 w 3188"/>
                  <a:gd name="T83" fmla="*/ 39 h 2517"/>
                  <a:gd name="T84" fmla="*/ 28 w 3188"/>
                  <a:gd name="T85" fmla="*/ 39 h 2517"/>
                  <a:gd name="T86" fmla="*/ 25 w 3188"/>
                  <a:gd name="T87" fmla="*/ 38 h 2517"/>
                  <a:gd name="T88" fmla="*/ 20 w 3188"/>
                  <a:gd name="T89" fmla="*/ 35 h 2517"/>
                  <a:gd name="T90" fmla="*/ 19 w 3188"/>
                  <a:gd name="T91" fmla="*/ 35 h 2517"/>
                  <a:gd name="T92" fmla="*/ 18 w 3188"/>
                  <a:gd name="T93" fmla="*/ 36 h 2517"/>
                  <a:gd name="T94" fmla="*/ 17 w 3188"/>
                  <a:gd name="T95" fmla="*/ 36 h 2517"/>
                  <a:gd name="T96" fmla="*/ 16 w 3188"/>
                  <a:gd name="T97" fmla="*/ 36 h 2517"/>
                  <a:gd name="T98" fmla="*/ 15 w 3188"/>
                  <a:gd name="T99" fmla="*/ 35 h 2517"/>
                  <a:gd name="T100" fmla="*/ 14 w 3188"/>
                  <a:gd name="T101" fmla="*/ 35 h 2517"/>
                  <a:gd name="T102" fmla="*/ 13 w 3188"/>
                  <a:gd name="T103" fmla="*/ 34 h 2517"/>
                  <a:gd name="T104" fmla="*/ 10 w 3188"/>
                  <a:gd name="T105" fmla="*/ 31 h 2517"/>
                  <a:gd name="T106" fmla="*/ 7 w 3188"/>
                  <a:gd name="T107" fmla="*/ 28 h 2517"/>
                  <a:gd name="T108" fmla="*/ 5 w 3188"/>
                  <a:gd name="T109" fmla="*/ 26 h 2517"/>
                  <a:gd name="T110" fmla="*/ 1 w 3188"/>
                  <a:gd name="T111" fmla="*/ 19 h 2517"/>
                  <a:gd name="T112" fmla="*/ 0 w 3188"/>
                  <a:gd name="T113" fmla="*/ 14 h 2517"/>
                  <a:gd name="T114" fmla="*/ 0 w 3188"/>
                  <a:gd name="T115" fmla="*/ 10 h 2517"/>
                  <a:gd name="T116" fmla="*/ 1 w 3188"/>
                  <a:gd name="T117" fmla="*/ 7 h 2517"/>
                  <a:gd name="T118" fmla="*/ 2 w 3188"/>
                  <a:gd name="T119" fmla="*/ 5 h 2517"/>
                  <a:gd name="T120" fmla="*/ 4 w 3188"/>
                  <a:gd name="T121" fmla="*/ 4 h 2517"/>
                  <a:gd name="T122" fmla="*/ 6 w 3188"/>
                  <a:gd name="T123" fmla="*/ 4 h 2517"/>
                  <a:gd name="T124" fmla="*/ 9 w 3188"/>
                  <a:gd name="T125" fmla="*/ 4 h 25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88" h="2517">
                    <a:moveTo>
                      <a:pt x="679" y="272"/>
                    </a:moveTo>
                    <a:lnTo>
                      <a:pt x="976" y="56"/>
                    </a:lnTo>
                    <a:lnTo>
                      <a:pt x="1284" y="10"/>
                    </a:lnTo>
                    <a:lnTo>
                      <a:pt x="1438" y="0"/>
                    </a:lnTo>
                    <a:lnTo>
                      <a:pt x="1545" y="0"/>
                    </a:lnTo>
                    <a:lnTo>
                      <a:pt x="1640" y="10"/>
                    </a:lnTo>
                    <a:lnTo>
                      <a:pt x="1710" y="29"/>
                    </a:lnTo>
                    <a:lnTo>
                      <a:pt x="1765" y="54"/>
                    </a:lnTo>
                    <a:lnTo>
                      <a:pt x="1822" y="78"/>
                    </a:lnTo>
                    <a:lnTo>
                      <a:pt x="2033" y="78"/>
                    </a:lnTo>
                    <a:lnTo>
                      <a:pt x="2300" y="101"/>
                    </a:lnTo>
                    <a:lnTo>
                      <a:pt x="2496" y="118"/>
                    </a:lnTo>
                    <a:lnTo>
                      <a:pt x="2665" y="101"/>
                    </a:lnTo>
                    <a:lnTo>
                      <a:pt x="2941" y="113"/>
                    </a:lnTo>
                    <a:lnTo>
                      <a:pt x="3034" y="122"/>
                    </a:lnTo>
                    <a:lnTo>
                      <a:pt x="3114" y="141"/>
                    </a:lnTo>
                    <a:lnTo>
                      <a:pt x="3154" y="174"/>
                    </a:lnTo>
                    <a:lnTo>
                      <a:pt x="3177" y="219"/>
                    </a:lnTo>
                    <a:lnTo>
                      <a:pt x="3188" y="282"/>
                    </a:lnTo>
                    <a:lnTo>
                      <a:pt x="3184" y="337"/>
                    </a:lnTo>
                    <a:lnTo>
                      <a:pt x="3167" y="406"/>
                    </a:lnTo>
                    <a:lnTo>
                      <a:pt x="3137" y="457"/>
                    </a:lnTo>
                    <a:lnTo>
                      <a:pt x="3108" y="487"/>
                    </a:lnTo>
                    <a:lnTo>
                      <a:pt x="3078" y="512"/>
                    </a:lnTo>
                    <a:lnTo>
                      <a:pt x="3026" y="537"/>
                    </a:lnTo>
                    <a:lnTo>
                      <a:pt x="2977" y="560"/>
                    </a:lnTo>
                    <a:lnTo>
                      <a:pt x="2908" y="581"/>
                    </a:lnTo>
                    <a:lnTo>
                      <a:pt x="2771" y="605"/>
                    </a:lnTo>
                    <a:lnTo>
                      <a:pt x="2697" y="621"/>
                    </a:lnTo>
                    <a:lnTo>
                      <a:pt x="2621" y="626"/>
                    </a:lnTo>
                    <a:lnTo>
                      <a:pt x="2551" y="626"/>
                    </a:lnTo>
                    <a:lnTo>
                      <a:pt x="2499" y="621"/>
                    </a:lnTo>
                    <a:lnTo>
                      <a:pt x="2395" y="592"/>
                    </a:lnTo>
                    <a:lnTo>
                      <a:pt x="2332" y="590"/>
                    </a:lnTo>
                    <a:lnTo>
                      <a:pt x="2277" y="596"/>
                    </a:lnTo>
                    <a:lnTo>
                      <a:pt x="2229" y="607"/>
                    </a:lnTo>
                    <a:lnTo>
                      <a:pt x="2189" y="624"/>
                    </a:lnTo>
                    <a:lnTo>
                      <a:pt x="2159" y="643"/>
                    </a:lnTo>
                    <a:lnTo>
                      <a:pt x="2127" y="668"/>
                    </a:lnTo>
                    <a:lnTo>
                      <a:pt x="2083" y="714"/>
                    </a:lnTo>
                    <a:lnTo>
                      <a:pt x="2045" y="773"/>
                    </a:lnTo>
                    <a:lnTo>
                      <a:pt x="2037" y="809"/>
                    </a:lnTo>
                    <a:lnTo>
                      <a:pt x="2039" y="834"/>
                    </a:lnTo>
                    <a:lnTo>
                      <a:pt x="2045" y="866"/>
                    </a:lnTo>
                    <a:lnTo>
                      <a:pt x="2096" y="1028"/>
                    </a:lnTo>
                    <a:lnTo>
                      <a:pt x="2130" y="1096"/>
                    </a:lnTo>
                    <a:lnTo>
                      <a:pt x="2222" y="1233"/>
                    </a:lnTo>
                    <a:lnTo>
                      <a:pt x="2307" y="1427"/>
                    </a:lnTo>
                    <a:lnTo>
                      <a:pt x="2330" y="1570"/>
                    </a:lnTo>
                    <a:lnTo>
                      <a:pt x="2433" y="1707"/>
                    </a:lnTo>
                    <a:lnTo>
                      <a:pt x="2507" y="1815"/>
                    </a:lnTo>
                    <a:lnTo>
                      <a:pt x="2581" y="1878"/>
                    </a:lnTo>
                    <a:lnTo>
                      <a:pt x="2661" y="1947"/>
                    </a:lnTo>
                    <a:lnTo>
                      <a:pt x="2741" y="2015"/>
                    </a:lnTo>
                    <a:lnTo>
                      <a:pt x="2798" y="2084"/>
                    </a:lnTo>
                    <a:lnTo>
                      <a:pt x="2815" y="2110"/>
                    </a:lnTo>
                    <a:lnTo>
                      <a:pt x="2832" y="2146"/>
                    </a:lnTo>
                    <a:lnTo>
                      <a:pt x="2838" y="2177"/>
                    </a:lnTo>
                    <a:lnTo>
                      <a:pt x="2840" y="2209"/>
                    </a:lnTo>
                    <a:lnTo>
                      <a:pt x="2840" y="2243"/>
                    </a:lnTo>
                    <a:lnTo>
                      <a:pt x="2830" y="2285"/>
                    </a:lnTo>
                    <a:lnTo>
                      <a:pt x="2817" y="2320"/>
                    </a:lnTo>
                    <a:lnTo>
                      <a:pt x="2798" y="2354"/>
                    </a:lnTo>
                    <a:lnTo>
                      <a:pt x="2773" y="2379"/>
                    </a:lnTo>
                    <a:lnTo>
                      <a:pt x="2741" y="2399"/>
                    </a:lnTo>
                    <a:lnTo>
                      <a:pt x="2707" y="2411"/>
                    </a:lnTo>
                    <a:lnTo>
                      <a:pt x="2667" y="2417"/>
                    </a:lnTo>
                    <a:lnTo>
                      <a:pt x="2625" y="2418"/>
                    </a:lnTo>
                    <a:lnTo>
                      <a:pt x="2576" y="2411"/>
                    </a:lnTo>
                    <a:lnTo>
                      <a:pt x="2492" y="2377"/>
                    </a:lnTo>
                    <a:lnTo>
                      <a:pt x="2463" y="2403"/>
                    </a:lnTo>
                    <a:lnTo>
                      <a:pt x="2423" y="2428"/>
                    </a:lnTo>
                    <a:lnTo>
                      <a:pt x="2381" y="2441"/>
                    </a:lnTo>
                    <a:lnTo>
                      <a:pt x="2340" y="2449"/>
                    </a:lnTo>
                    <a:lnTo>
                      <a:pt x="2288" y="2451"/>
                    </a:lnTo>
                    <a:lnTo>
                      <a:pt x="2229" y="2447"/>
                    </a:lnTo>
                    <a:lnTo>
                      <a:pt x="2180" y="2436"/>
                    </a:lnTo>
                    <a:lnTo>
                      <a:pt x="2117" y="2413"/>
                    </a:lnTo>
                    <a:lnTo>
                      <a:pt x="2026" y="2354"/>
                    </a:lnTo>
                    <a:lnTo>
                      <a:pt x="2016" y="2386"/>
                    </a:lnTo>
                    <a:lnTo>
                      <a:pt x="2003" y="2420"/>
                    </a:lnTo>
                    <a:lnTo>
                      <a:pt x="1984" y="2451"/>
                    </a:lnTo>
                    <a:lnTo>
                      <a:pt x="1954" y="2481"/>
                    </a:lnTo>
                    <a:lnTo>
                      <a:pt x="1917" y="2500"/>
                    </a:lnTo>
                    <a:lnTo>
                      <a:pt x="1868" y="2514"/>
                    </a:lnTo>
                    <a:lnTo>
                      <a:pt x="1818" y="2517"/>
                    </a:lnTo>
                    <a:lnTo>
                      <a:pt x="1729" y="2498"/>
                    </a:lnTo>
                    <a:lnTo>
                      <a:pt x="1634" y="2466"/>
                    </a:lnTo>
                    <a:lnTo>
                      <a:pt x="1501" y="2417"/>
                    </a:lnTo>
                    <a:lnTo>
                      <a:pt x="1307" y="2301"/>
                    </a:lnTo>
                    <a:lnTo>
                      <a:pt x="1233" y="2268"/>
                    </a:lnTo>
                    <a:lnTo>
                      <a:pt x="1216" y="2287"/>
                    </a:lnTo>
                    <a:lnTo>
                      <a:pt x="1191" y="2304"/>
                    </a:lnTo>
                    <a:lnTo>
                      <a:pt x="1164" y="2314"/>
                    </a:lnTo>
                    <a:lnTo>
                      <a:pt x="1136" y="2321"/>
                    </a:lnTo>
                    <a:lnTo>
                      <a:pt x="1107" y="2325"/>
                    </a:lnTo>
                    <a:lnTo>
                      <a:pt x="1080" y="2325"/>
                    </a:lnTo>
                    <a:lnTo>
                      <a:pt x="1050" y="2321"/>
                    </a:lnTo>
                    <a:lnTo>
                      <a:pt x="1020" y="2314"/>
                    </a:lnTo>
                    <a:lnTo>
                      <a:pt x="991" y="2302"/>
                    </a:lnTo>
                    <a:lnTo>
                      <a:pt x="970" y="2291"/>
                    </a:lnTo>
                    <a:lnTo>
                      <a:pt x="947" y="2276"/>
                    </a:lnTo>
                    <a:lnTo>
                      <a:pt x="930" y="2262"/>
                    </a:lnTo>
                    <a:lnTo>
                      <a:pt x="850" y="2181"/>
                    </a:lnTo>
                    <a:lnTo>
                      <a:pt x="759" y="2078"/>
                    </a:lnTo>
                    <a:lnTo>
                      <a:pt x="656" y="2009"/>
                    </a:lnTo>
                    <a:lnTo>
                      <a:pt x="576" y="1941"/>
                    </a:lnTo>
                    <a:lnTo>
                      <a:pt x="508" y="1838"/>
                    </a:lnTo>
                    <a:lnTo>
                      <a:pt x="462" y="1781"/>
                    </a:lnTo>
                    <a:lnTo>
                      <a:pt x="354" y="1684"/>
                    </a:lnTo>
                    <a:lnTo>
                      <a:pt x="131" y="1387"/>
                    </a:lnTo>
                    <a:lnTo>
                      <a:pt x="74" y="1222"/>
                    </a:lnTo>
                    <a:lnTo>
                      <a:pt x="40" y="1073"/>
                    </a:lnTo>
                    <a:lnTo>
                      <a:pt x="6" y="902"/>
                    </a:lnTo>
                    <a:lnTo>
                      <a:pt x="0" y="754"/>
                    </a:lnTo>
                    <a:lnTo>
                      <a:pt x="4" y="642"/>
                    </a:lnTo>
                    <a:lnTo>
                      <a:pt x="30" y="543"/>
                    </a:lnTo>
                    <a:lnTo>
                      <a:pt x="80" y="457"/>
                    </a:lnTo>
                    <a:lnTo>
                      <a:pt x="126" y="400"/>
                    </a:lnTo>
                    <a:lnTo>
                      <a:pt x="175" y="358"/>
                    </a:lnTo>
                    <a:lnTo>
                      <a:pt x="238" y="328"/>
                    </a:lnTo>
                    <a:lnTo>
                      <a:pt x="301" y="301"/>
                    </a:lnTo>
                    <a:lnTo>
                      <a:pt x="373" y="284"/>
                    </a:lnTo>
                    <a:lnTo>
                      <a:pt x="441" y="278"/>
                    </a:lnTo>
                    <a:lnTo>
                      <a:pt x="523" y="280"/>
                    </a:lnTo>
                    <a:lnTo>
                      <a:pt x="597" y="284"/>
                    </a:lnTo>
                    <a:lnTo>
                      <a:pt x="679" y="272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1" name="Freeform 38"/>
              <p:cNvSpPr>
                <a:spLocks/>
              </p:cNvSpPr>
              <p:nvPr/>
            </p:nvSpPr>
            <p:spPr bwMode="auto">
              <a:xfrm>
                <a:off x="2125" y="1844"/>
                <a:ext cx="940" cy="85"/>
              </a:xfrm>
              <a:custGeom>
                <a:avLst/>
                <a:gdLst>
                  <a:gd name="T0" fmla="*/ 0 w 1879"/>
                  <a:gd name="T1" fmla="*/ 1 h 171"/>
                  <a:gd name="T2" fmla="*/ 2 w 1879"/>
                  <a:gd name="T3" fmla="*/ 0 h 171"/>
                  <a:gd name="T4" fmla="*/ 3 w 1879"/>
                  <a:gd name="T5" fmla="*/ 0 h 171"/>
                  <a:gd name="T6" fmla="*/ 4 w 1879"/>
                  <a:gd name="T7" fmla="*/ 0 h 171"/>
                  <a:gd name="T8" fmla="*/ 6 w 1879"/>
                  <a:gd name="T9" fmla="*/ 0 h 171"/>
                  <a:gd name="T10" fmla="*/ 7 w 1879"/>
                  <a:gd name="T11" fmla="*/ 0 h 171"/>
                  <a:gd name="T12" fmla="*/ 7 w 1879"/>
                  <a:gd name="T13" fmla="*/ 1 h 171"/>
                  <a:gd name="T14" fmla="*/ 8 w 1879"/>
                  <a:gd name="T15" fmla="*/ 1 h 171"/>
                  <a:gd name="T16" fmla="*/ 9 w 1879"/>
                  <a:gd name="T17" fmla="*/ 2 h 171"/>
                  <a:gd name="T18" fmla="*/ 10 w 1879"/>
                  <a:gd name="T19" fmla="*/ 1 h 171"/>
                  <a:gd name="T20" fmla="*/ 11 w 1879"/>
                  <a:gd name="T21" fmla="*/ 1 h 171"/>
                  <a:gd name="T22" fmla="*/ 12 w 1879"/>
                  <a:gd name="T23" fmla="*/ 1 h 171"/>
                  <a:gd name="T24" fmla="*/ 13 w 1879"/>
                  <a:gd name="T25" fmla="*/ 1 h 171"/>
                  <a:gd name="T26" fmla="*/ 14 w 1879"/>
                  <a:gd name="T27" fmla="*/ 1 h 171"/>
                  <a:gd name="T28" fmla="*/ 15 w 1879"/>
                  <a:gd name="T29" fmla="*/ 1 h 171"/>
                  <a:gd name="T30" fmla="*/ 16 w 1879"/>
                  <a:gd name="T31" fmla="*/ 2 h 171"/>
                  <a:gd name="T32" fmla="*/ 17 w 1879"/>
                  <a:gd name="T33" fmla="*/ 2 h 171"/>
                  <a:gd name="T34" fmla="*/ 18 w 1879"/>
                  <a:gd name="T35" fmla="*/ 2 h 171"/>
                  <a:gd name="T36" fmla="*/ 19 w 1879"/>
                  <a:gd name="T37" fmla="*/ 2 h 171"/>
                  <a:gd name="T38" fmla="*/ 20 w 1879"/>
                  <a:gd name="T39" fmla="*/ 1 h 171"/>
                  <a:gd name="T40" fmla="*/ 21 w 1879"/>
                  <a:gd name="T41" fmla="*/ 1 h 171"/>
                  <a:gd name="T42" fmla="*/ 22 w 1879"/>
                  <a:gd name="T43" fmla="*/ 1 h 171"/>
                  <a:gd name="T44" fmla="*/ 23 w 1879"/>
                  <a:gd name="T45" fmla="*/ 1 h 171"/>
                  <a:gd name="T46" fmla="*/ 24 w 1879"/>
                  <a:gd name="T47" fmla="*/ 1 h 171"/>
                  <a:gd name="T48" fmla="*/ 25 w 1879"/>
                  <a:gd name="T49" fmla="*/ 1 h 171"/>
                  <a:gd name="T50" fmla="*/ 25 w 1879"/>
                  <a:gd name="T51" fmla="*/ 0 h 171"/>
                  <a:gd name="T52" fmla="*/ 26 w 1879"/>
                  <a:gd name="T53" fmla="*/ 0 h 171"/>
                  <a:gd name="T54" fmla="*/ 27 w 1879"/>
                  <a:gd name="T55" fmla="*/ 0 h 171"/>
                  <a:gd name="T56" fmla="*/ 28 w 1879"/>
                  <a:gd name="T57" fmla="*/ 0 h 171"/>
                  <a:gd name="T58" fmla="*/ 28 w 1879"/>
                  <a:gd name="T59" fmla="*/ 0 h 171"/>
                  <a:gd name="T60" fmla="*/ 29 w 1879"/>
                  <a:gd name="T61" fmla="*/ 0 h 171"/>
                  <a:gd name="T62" fmla="*/ 30 w 1879"/>
                  <a:gd name="T63" fmla="*/ 0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79" h="171">
                    <a:moveTo>
                      <a:pt x="0" y="69"/>
                    </a:moveTo>
                    <a:lnTo>
                      <a:pt x="103" y="34"/>
                    </a:lnTo>
                    <a:lnTo>
                      <a:pt x="179" y="19"/>
                    </a:lnTo>
                    <a:lnTo>
                      <a:pt x="251" y="19"/>
                    </a:lnTo>
                    <a:lnTo>
                      <a:pt x="340" y="36"/>
                    </a:lnTo>
                    <a:lnTo>
                      <a:pt x="388" y="57"/>
                    </a:lnTo>
                    <a:lnTo>
                      <a:pt x="445" y="82"/>
                    </a:lnTo>
                    <a:lnTo>
                      <a:pt x="500" y="114"/>
                    </a:lnTo>
                    <a:lnTo>
                      <a:pt x="559" y="149"/>
                    </a:lnTo>
                    <a:lnTo>
                      <a:pt x="607" y="126"/>
                    </a:lnTo>
                    <a:lnTo>
                      <a:pt x="679" y="107"/>
                    </a:lnTo>
                    <a:lnTo>
                      <a:pt x="745" y="97"/>
                    </a:lnTo>
                    <a:lnTo>
                      <a:pt x="827" y="101"/>
                    </a:lnTo>
                    <a:lnTo>
                      <a:pt x="892" y="107"/>
                    </a:lnTo>
                    <a:lnTo>
                      <a:pt x="960" y="122"/>
                    </a:lnTo>
                    <a:lnTo>
                      <a:pt x="1021" y="147"/>
                    </a:lnTo>
                    <a:lnTo>
                      <a:pt x="1061" y="171"/>
                    </a:lnTo>
                    <a:lnTo>
                      <a:pt x="1124" y="149"/>
                    </a:lnTo>
                    <a:lnTo>
                      <a:pt x="1185" y="132"/>
                    </a:lnTo>
                    <a:lnTo>
                      <a:pt x="1259" y="116"/>
                    </a:lnTo>
                    <a:lnTo>
                      <a:pt x="1305" y="111"/>
                    </a:lnTo>
                    <a:lnTo>
                      <a:pt x="1354" y="109"/>
                    </a:lnTo>
                    <a:lnTo>
                      <a:pt x="1423" y="112"/>
                    </a:lnTo>
                    <a:lnTo>
                      <a:pt x="1514" y="122"/>
                    </a:lnTo>
                    <a:lnTo>
                      <a:pt x="1558" y="82"/>
                    </a:lnTo>
                    <a:lnTo>
                      <a:pt x="1598" y="57"/>
                    </a:lnTo>
                    <a:lnTo>
                      <a:pt x="1638" y="38"/>
                    </a:lnTo>
                    <a:lnTo>
                      <a:pt x="1687" y="19"/>
                    </a:lnTo>
                    <a:lnTo>
                      <a:pt x="1736" y="8"/>
                    </a:lnTo>
                    <a:lnTo>
                      <a:pt x="1784" y="0"/>
                    </a:lnTo>
                    <a:lnTo>
                      <a:pt x="1837" y="0"/>
                    </a:lnTo>
                    <a:lnTo>
                      <a:pt x="187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2" name="Freeform 39"/>
              <p:cNvSpPr>
                <a:spLocks/>
              </p:cNvSpPr>
              <p:nvPr/>
            </p:nvSpPr>
            <p:spPr bwMode="auto">
              <a:xfrm>
                <a:off x="2022" y="1650"/>
                <a:ext cx="749" cy="62"/>
              </a:xfrm>
              <a:custGeom>
                <a:avLst/>
                <a:gdLst>
                  <a:gd name="T0" fmla="*/ 0 w 1497"/>
                  <a:gd name="T1" fmla="*/ 1 h 126"/>
                  <a:gd name="T2" fmla="*/ 2 w 1497"/>
                  <a:gd name="T3" fmla="*/ 0 h 126"/>
                  <a:gd name="T4" fmla="*/ 4 w 1497"/>
                  <a:gd name="T5" fmla="*/ 0 h 126"/>
                  <a:gd name="T6" fmla="*/ 6 w 1497"/>
                  <a:gd name="T7" fmla="*/ 0 h 126"/>
                  <a:gd name="T8" fmla="*/ 7 w 1497"/>
                  <a:gd name="T9" fmla="*/ 0 h 126"/>
                  <a:gd name="T10" fmla="*/ 9 w 1497"/>
                  <a:gd name="T11" fmla="*/ 0 h 126"/>
                  <a:gd name="T12" fmla="*/ 11 w 1497"/>
                  <a:gd name="T13" fmla="*/ 1 h 126"/>
                  <a:gd name="T14" fmla="*/ 14 w 1497"/>
                  <a:gd name="T15" fmla="*/ 1 h 126"/>
                  <a:gd name="T16" fmla="*/ 18 w 1497"/>
                  <a:gd name="T17" fmla="*/ 1 h 126"/>
                  <a:gd name="T18" fmla="*/ 20 w 1497"/>
                  <a:gd name="T19" fmla="*/ 1 h 126"/>
                  <a:gd name="T20" fmla="*/ 22 w 1497"/>
                  <a:gd name="T21" fmla="*/ 1 h 126"/>
                  <a:gd name="T22" fmla="*/ 24 w 1497"/>
                  <a:gd name="T23" fmla="*/ 0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97" h="126">
                    <a:moveTo>
                      <a:pt x="0" y="103"/>
                    </a:moveTo>
                    <a:lnTo>
                      <a:pt x="126" y="46"/>
                    </a:lnTo>
                    <a:lnTo>
                      <a:pt x="240" y="12"/>
                    </a:lnTo>
                    <a:lnTo>
                      <a:pt x="366" y="0"/>
                    </a:lnTo>
                    <a:lnTo>
                      <a:pt x="446" y="0"/>
                    </a:lnTo>
                    <a:lnTo>
                      <a:pt x="548" y="23"/>
                    </a:lnTo>
                    <a:lnTo>
                      <a:pt x="685" y="80"/>
                    </a:lnTo>
                    <a:lnTo>
                      <a:pt x="868" y="126"/>
                    </a:lnTo>
                    <a:lnTo>
                      <a:pt x="1096" y="126"/>
                    </a:lnTo>
                    <a:lnTo>
                      <a:pt x="1244" y="91"/>
                    </a:lnTo>
                    <a:lnTo>
                      <a:pt x="1395" y="69"/>
                    </a:lnTo>
                    <a:lnTo>
                      <a:pt x="1497" y="4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3" name="Freeform 40"/>
              <p:cNvSpPr>
                <a:spLocks/>
              </p:cNvSpPr>
              <p:nvPr/>
            </p:nvSpPr>
            <p:spPr bwMode="auto">
              <a:xfrm>
                <a:off x="2330" y="1587"/>
                <a:ext cx="612" cy="23"/>
              </a:xfrm>
              <a:custGeom>
                <a:avLst/>
                <a:gdLst>
                  <a:gd name="T0" fmla="*/ 0 w 1223"/>
                  <a:gd name="T1" fmla="*/ 1 h 45"/>
                  <a:gd name="T2" fmla="*/ 4 w 1223"/>
                  <a:gd name="T3" fmla="*/ 1 h 45"/>
                  <a:gd name="T4" fmla="*/ 8 w 1223"/>
                  <a:gd name="T5" fmla="*/ 1 h 45"/>
                  <a:gd name="T6" fmla="*/ 11 w 1223"/>
                  <a:gd name="T7" fmla="*/ 1 h 45"/>
                  <a:gd name="T8" fmla="*/ 15 w 1223"/>
                  <a:gd name="T9" fmla="*/ 1 h 45"/>
                  <a:gd name="T10" fmla="*/ 17 w 1223"/>
                  <a:gd name="T11" fmla="*/ 0 h 45"/>
                  <a:gd name="T12" fmla="*/ 18 w 1223"/>
                  <a:gd name="T13" fmla="*/ 0 h 45"/>
                  <a:gd name="T14" fmla="*/ 20 w 1223"/>
                  <a:gd name="T15" fmla="*/ 1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23" h="45">
                    <a:moveTo>
                      <a:pt x="0" y="45"/>
                    </a:moveTo>
                    <a:lnTo>
                      <a:pt x="217" y="45"/>
                    </a:lnTo>
                    <a:lnTo>
                      <a:pt x="490" y="34"/>
                    </a:lnTo>
                    <a:lnTo>
                      <a:pt x="684" y="34"/>
                    </a:lnTo>
                    <a:lnTo>
                      <a:pt x="937" y="11"/>
                    </a:lnTo>
                    <a:lnTo>
                      <a:pt x="1040" y="0"/>
                    </a:lnTo>
                    <a:lnTo>
                      <a:pt x="1131" y="0"/>
                    </a:lnTo>
                    <a:lnTo>
                      <a:pt x="1223" y="1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4" name="Freeform 41"/>
              <p:cNvSpPr>
                <a:spLocks/>
              </p:cNvSpPr>
              <p:nvPr/>
            </p:nvSpPr>
            <p:spPr bwMode="auto">
              <a:xfrm>
                <a:off x="2233" y="1198"/>
                <a:ext cx="400" cy="372"/>
              </a:xfrm>
              <a:custGeom>
                <a:avLst/>
                <a:gdLst>
                  <a:gd name="T0" fmla="*/ 0 w 799"/>
                  <a:gd name="T1" fmla="*/ 0 h 744"/>
                  <a:gd name="T2" fmla="*/ 1 w 799"/>
                  <a:gd name="T3" fmla="*/ 2 h 744"/>
                  <a:gd name="T4" fmla="*/ 1 w 799"/>
                  <a:gd name="T5" fmla="*/ 4 h 744"/>
                  <a:gd name="T6" fmla="*/ 2 w 799"/>
                  <a:gd name="T7" fmla="*/ 6 h 744"/>
                  <a:gd name="T8" fmla="*/ 3 w 799"/>
                  <a:gd name="T9" fmla="*/ 7 h 744"/>
                  <a:gd name="T10" fmla="*/ 4 w 799"/>
                  <a:gd name="T11" fmla="*/ 8 h 744"/>
                  <a:gd name="T12" fmla="*/ 5 w 799"/>
                  <a:gd name="T13" fmla="*/ 9 h 744"/>
                  <a:gd name="T14" fmla="*/ 6 w 799"/>
                  <a:gd name="T15" fmla="*/ 10 h 744"/>
                  <a:gd name="T16" fmla="*/ 8 w 799"/>
                  <a:gd name="T17" fmla="*/ 11 h 744"/>
                  <a:gd name="T18" fmla="*/ 9 w 799"/>
                  <a:gd name="T19" fmla="*/ 12 h 744"/>
                  <a:gd name="T20" fmla="*/ 13 w 799"/>
                  <a:gd name="T21" fmla="*/ 12 h 7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9" h="744">
                    <a:moveTo>
                      <a:pt x="0" y="0"/>
                    </a:moveTo>
                    <a:lnTo>
                      <a:pt x="11" y="103"/>
                    </a:lnTo>
                    <a:lnTo>
                      <a:pt x="45" y="229"/>
                    </a:lnTo>
                    <a:lnTo>
                      <a:pt x="91" y="331"/>
                    </a:lnTo>
                    <a:lnTo>
                      <a:pt x="137" y="423"/>
                    </a:lnTo>
                    <a:lnTo>
                      <a:pt x="217" y="493"/>
                    </a:lnTo>
                    <a:lnTo>
                      <a:pt x="285" y="573"/>
                    </a:lnTo>
                    <a:lnTo>
                      <a:pt x="365" y="630"/>
                    </a:lnTo>
                    <a:lnTo>
                      <a:pt x="456" y="676"/>
                    </a:lnTo>
                    <a:lnTo>
                      <a:pt x="559" y="710"/>
                    </a:lnTo>
                    <a:lnTo>
                      <a:pt x="799" y="74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5" name="Freeform 42"/>
              <p:cNvSpPr>
                <a:spLocks/>
              </p:cNvSpPr>
              <p:nvPr/>
            </p:nvSpPr>
            <p:spPr bwMode="auto">
              <a:xfrm>
                <a:off x="2296" y="1397"/>
                <a:ext cx="74" cy="110"/>
              </a:xfrm>
              <a:custGeom>
                <a:avLst/>
                <a:gdLst>
                  <a:gd name="T0" fmla="*/ 0 w 149"/>
                  <a:gd name="T1" fmla="*/ 0 h 219"/>
                  <a:gd name="T2" fmla="*/ 0 w 149"/>
                  <a:gd name="T3" fmla="*/ 2 h 219"/>
                  <a:gd name="T4" fmla="*/ 1 w 149"/>
                  <a:gd name="T5" fmla="*/ 3 h 219"/>
                  <a:gd name="T6" fmla="*/ 2 w 149"/>
                  <a:gd name="T7" fmla="*/ 4 h 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219">
                    <a:moveTo>
                      <a:pt x="0" y="0"/>
                    </a:moveTo>
                    <a:lnTo>
                      <a:pt x="34" y="116"/>
                    </a:lnTo>
                    <a:lnTo>
                      <a:pt x="114" y="185"/>
                    </a:lnTo>
                    <a:lnTo>
                      <a:pt x="149" y="21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6" name="Freeform 43"/>
              <p:cNvSpPr>
                <a:spLocks/>
              </p:cNvSpPr>
              <p:nvPr/>
            </p:nvSpPr>
            <p:spPr bwMode="auto">
              <a:xfrm>
                <a:off x="2814" y="1104"/>
                <a:ext cx="41" cy="124"/>
              </a:xfrm>
              <a:custGeom>
                <a:avLst/>
                <a:gdLst>
                  <a:gd name="T0" fmla="*/ 0 w 82"/>
                  <a:gd name="T1" fmla="*/ 0 h 249"/>
                  <a:gd name="T2" fmla="*/ 1 w 82"/>
                  <a:gd name="T3" fmla="*/ 0 h 249"/>
                  <a:gd name="T4" fmla="*/ 1 w 82"/>
                  <a:gd name="T5" fmla="*/ 1 h 249"/>
                  <a:gd name="T6" fmla="*/ 2 w 82"/>
                  <a:gd name="T7" fmla="*/ 2 h 249"/>
                  <a:gd name="T8" fmla="*/ 2 w 82"/>
                  <a:gd name="T9" fmla="*/ 3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249">
                    <a:moveTo>
                      <a:pt x="0" y="0"/>
                    </a:moveTo>
                    <a:lnTo>
                      <a:pt x="30" y="36"/>
                    </a:lnTo>
                    <a:lnTo>
                      <a:pt x="63" y="105"/>
                    </a:lnTo>
                    <a:lnTo>
                      <a:pt x="76" y="171"/>
                    </a:lnTo>
                    <a:lnTo>
                      <a:pt x="82" y="2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7" name="Freeform 44"/>
              <p:cNvSpPr>
                <a:spLocks/>
              </p:cNvSpPr>
              <p:nvPr/>
            </p:nvSpPr>
            <p:spPr bwMode="auto">
              <a:xfrm>
                <a:off x="3140" y="1135"/>
                <a:ext cx="36" cy="196"/>
              </a:xfrm>
              <a:custGeom>
                <a:avLst/>
                <a:gdLst>
                  <a:gd name="T0" fmla="*/ 1 w 73"/>
                  <a:gd name="T1" fmla="*/ 0 h 392"/>
                  <a:gd name="T2" fmla="*/ 0 w 73"/>
                  <a:gd name="T3" fmla="*/ 1 h 392"/>
                  <a:gd name="T4" fmla="*/ 0 w 73"/>
                  <a:gd name="T5" fmla="*/ 2 h 392"/>
                  <a:gd name="T6" fmla="*/ 0 w 73"/>
                  <a:gd name="T7" fmla="*/ 3 h 392"/>
                  <a:gd name="T8" fmla="*/ 0 w 73"/>
                  <a:gd name="T9" fmla="*/ 4 h 392"/>
                  <a:gd name="T10" fmla="*/ 0 w 73"/>
                  <a:gd name="T11" fmla="*/ 5 h 392"/>
                  <a:gd name="T12" fmla="*/ 0 w 73"/>
                  <a:gd name="T13" fmla="*/ 7 h 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392">
                    <a:moveTo>
                      <a:pt x="73" y="0"/>
                    </a:moveTo>
                    <a:lnTo>
                      <a:pt x="40" y="61"/>
                    </a:lnTo>
                    <a:lnTo>
                      <a:pt x="18" y="124"/>
                    </a:lnTo>
                    <a:lnTo>
                      <a:pt x="2" y="179"/>
                    </a:lnTo>
                    <a:lnTo>
                      <a:pt x="0" y="243"/>
                    </a:lnTo>
                    <a:lnTo>
                      <a:pt x="2" y="306"/>
                    </a:lnTo>
                    <a:lnTo>
                      <a:pt x="21" y="39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8" name="Freeform 45"/>
              <p:cNvSpPr>
                <a:spLocks/>
              </p:cNvSpPr>
              <p:nvPr/>
            </p:nvSpPr>
            <p:spPr bwMode="auto">
              <a:xfrm>
                <a:off x="2950" y="1342"/>
                <a:ext cx="160" cy="17"/>
              </a:xfrm>
              <a:custGeom>
                <a:avLst/>
                <a:gdLst>
                  <a:gd name="T0" fmla="*/ 5 w 319"/>
                  <a:gd name="T1" fmla="*/ 1 h 34"/>
                  <a:gd name="T2" fmla="*/ 4 w 319"/>
                  <a:gd name="T3" fmla="*/ 1 h 34"/>
                  <a:gd name="T4" fmla="*/ 2 w 319"/>
                  <a:gd name="T5" fmla="*/ 0 h 34"/>
                  <a:gd name="T6" fmla="*/ 0 w 319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9" h="34">
                    <a:moveTo>
                      <a:pt x="319" y="34"/>
                    </a:moveTo>
                    <a:lnTo>
                      <a:pt x="194" y="11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9" name="Freeform 46"/>
              <p:cNvSpPr>
                <a:spLocks/>
              </p:cNvSpPr>
              <p:nvPr/>
            </p:nvSpPr>
            <p:spPr bwMode="auto">
              <a:xfrm>
                <a:off x="2885" y="1906"/>
                <a:ext cx="270" cy="344"/>
              </a:xfrm>
              <a:custGeom>
                <a:avLst/>
                <a:gdLst>
                  <a:gd name="T0" fmla="*/ 0 w 540"/>
                  <a:gd name="T1" fmla="*/ 0 h 687"/>
                  <a:gd name="T2" fmla="*/ 1 w 540"/>
                  <a:gd name="T3" fmla="*/ 1 h 687"/>
                  <a:gd name="T4" fmla="*/ 2 w 540"/>
                  <a:gd name="T5" fmla="*/ 2 h 687"/>
                  <a:gd name="T6" fmla="*/ 3 w 540"/>
                  <a:gd name="T7" fmla="*/ 3 h 687"/>
                  <a:gd name="T8" fmla="*/ 4 w 540"/>
                  <a:gd name="T9" fmla="*/ 4 h 687"/>
                  <a:gd name="T10" fmla="*/ 4 w 540"/>
                  <a:gd name="T11" fmla="*/ 5 h 687"/>
                  <a:gd name="T12" fmla="*/ 5 w 540"/>
                  <a:gd name="T13" fmla="*/ 5 h 687"/>
                  <a:gd name="T14" fmla="*/ 6 w 540"/>
                  <a:gd name="T15" fmla="*/ 6 h 687"/>
                  <a:gd name="T16" fmla="*/ 7 w 540"/>
                  <a:gd name="T17" fmla="*/ 6 h 687"/>
                  <a:gd name="T18" fmla="*/ 8 w 540"/>
                  <a:gd name="T19" fmla="*/ 7 h 687"/>
                  <a:gd name="T20" fmla="*/ 8 w 540"/>
                  <a:gd name="T21" fmla="*/ 7 h 687"/>
                  <a:gd name="T22" fmla="*/ 9 w 540"/>
                  <a:gd name="T23" fmla="*/ 8 h 687"/>
                  <a:gd name="T24" fmla="*/ 9 w 540"/>
                  <a:gd name="T25" fmla="*/ 9 h 687"/>
                  <a:gd name="T26" fmla="*/ 9 w 540"/>
                  <a:gd name="T27" fmla="*/ 10 h 687"/>
                  <a:gd name="T28" fmla="*/ 9 w 540"/>
                  <a:gd name="T29" fmla="*/ 11 h 687"/>
                  <a:gd name="T30" fmla="*/ 9 w 540"/>
                  <a:gd name="T31" fmla="*/ 11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0" h="687">
                    <a:moveTo>
                      <a:pt x="0" y="0"/>
                    </a:moveTo>
                    <a:lnTo>
                      <a:pt x="24" y="40"/>
                    </a:lnTo>
                    <a:lnTo>
                      <a:pt x="80" y="82"/>
                    </a:lnTo>
                    <a:lnTo>
                      <a:pt x="144" y="139"/>
                    </a:lnTo>
                    <a:lnTo>
                      <a:pt x="199" y="228"/>
                    </a:lnTo>
                    <a:lnTo>
                      <a:pt x="234" y="281"/>
                    </a:lnTo>
                    <a:lnTo>
                      <a:pt x="308" y="304"/>
                    </a:lnTo>
                    <a:lnTo>
                      <a:pt x="374" y="335"/>
                    </a:lnTo>
                    <a:lnTo>
                      <a:pt x="445" y="382"/>
                    </a:lnTo>
                    <a:lnTo>
                      <a:pt x="469" y="409"/>
                    </a:lnTo>
                    <a:lnTo>
                      <a:pt x="494" y="441"/>
                    </a:lnTo>
                    <a:lnTo>
                      <a:pt x="521" y="498"/>
                    </a:lnTo>
                    <a:lnTo>
                      <a:pt x="538" y="552"/>
                    </a:lnTo>
                    <a:lnTo>
                      <a:pt x="540" y="603"/>
                    </a:lnTo>
                    <a:lnTo>
                      <a:pt x="534" y="654"/>
                    </a:lnTo>
                    <a:lnTo>
                      <a:pt x="519" y="6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0" name="Freeform 47"/>
              <p:cNvSpPr>
                <a:spLocks/>
              </p:cNvSpPr>
              <p:nvPr/>
            </p:nvSpPr>
            <p:spPr bwMode="auto">
              <a:xfrm>
                <a:off x="2653" y="1929"/>
                <a:ext cx="261" cy="307"/>
              </a:xfrm>
              <a:custGeom>
                <a:avLst/>
                <a:gdLst>
                  <a:gd name="T0" fmla="*/ 0 w 523"/>
                  <a:gd name="T1" fmla="*/ 0 h 613"/>
                  <a:gd name="T2" fmla="*/ 0 w 523"/>
                  <a:gd name="T3" fmla="*/ 2 h 613"/>
                  <a:gd name="T4" fmla="*/ 0 w 523"/>
                  <a:gd name="T5" fmla="*/ 3 h 613"/>
                  <a:gd name="T6" fmla="*/ 1 w 523"/>
                  <a:gd name="T7" fmla="*/ 4 h 613"/>
                  <a:gd name="T8" fmla="*/ 2 w 523"/>
                  <a:gd name="T9" fmla="*/ 4 h 613"/>
                  <a:gd name="T10" fmla="*/ 3 w 523"/>
                  <a:gd name="T11" fmla="*/ 5 h 613"/>
                  <a:gd name="T12" fmla="*/ 4 w 523"/>
                  <a:gd name="T13" fmla="*/ 6 h 613"/>
                  <a:gd name="T14" fmla="*/ 5 w 523"/>
                  <a:gd name="T15" fmla="*/ 6 h 613"/>
                  <a:gd name="T16" fmla="*/ 6 w 523"/>
                  <a:gd name="T17" fmla="*/ 7 h 613"/>
                  <a:gd name="T18" fmla="*/ 6 w 523"/>
                  <a:gd name="T19" fmla="*/ 8 h 613"/>
                  <a:gd name="T20" fmla="*/ 7 w 523"/>
                  <a:gd name="T21" fmla="*/ 8 h 613"/>
                  <a:gd name="T22" fmla="*/ 7 w 523"/>
                  <a:gd name="T23" fmla="*/ 9 h 613"/>
                  <a:gd name="T24" fmla="*/ 8 w 523"/>
                  <a:gd name="T25" fmla="*/ 9 h 613"/>
                  <a:gd name="T26" fmla="*/ 8 w 523"/>
                  <a:gd name="T27" fmla="*/ 10 h 6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3" h="613">
                    <a:moveTo>
                      <a:pt x="0" y="0"/>
                    </a:moveTo>
                    <a:lnTo>
                      <a:pt x="28" y="103"/>
                    </a:lnTo>
                    <a:lnTo>
                      <a:pt x="62" y="160"/>
                    </a:lnTo>
                    <a:lnTo>
                      <a:pt x="116" y="193"/>
                    </a:lnTo>
                    <a:lnTo>
                      <a:pt x="173" y="233"/>
                    </a:lnTo>
                    <a:lnTo>
                      <a:pt x="218" y="278"/>
                    </a:lnTo>
                    <a:lnTo>
                      <a:pt x="266" y="331"/>
                    </a:lnTo>
                    <a:lnTo>
                      <a:pt x="330" y="371"/>
                    </a:lnTo>
                    <a:lnTo>
                      <a:pt x="393" y="413"/>
                    </a:lnTo>
                    <a:lnTo>
                      <a:pt x="441" y="457"/>
                    </a:lnTo>
                    <a:lnTo>
                      <a:pt x="477" y="497"/>
                    </a:lnTo>
                    <a:lnTo>
                      <a:pt x="504" y="539"/>
                    </a:lnTo>
                    <a:lnTo>
                      <a:pt x="519" y="575"/>
                    </a:lnTo>
                    <a:lnTo>
                      <a:pt x="523" y="61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1" name="Freeform 48"/>
              <p:cNvSpPr>
                <a:spLocks/>
              </p:cNvSpPr>
              <p:nvPr/>
            </p:nvSpPr>
            <p:spPr bwMode="auto">
              <a:xfrm>
                <a:off x="2394" y="1921"/>
                <a:ext cx="137" cy="274"/>
              </a:xfrm>
              <a:custGeom>
                <a:avLst/>
                <a:gdLst>
                  <a:gd name="T0" fmla="*/ 1 w 274"/>
                  <a:gd name="T1" fmla="*/ 0 h 548"/>
                  <a:gd name="T2" fmla="*/ 0 w 274"/>
                  <a:gd name="T3" fmla="*/ 1 h 548"/>
                  <a:gd name="T4" fmla="*/ 1 w 274"/>
                  <a:gd name="T5" fmla="*/ 1 h 548"/>
                  <a:gd name="T6" fmla="*/ 1 w 274"/>
                  <a:gd name="T7" fmla="*/ 2 h 548"/>
                  <a:gd name="T8" fmla="*/ 2 w 274"/>
                  <a:gd name="T9" fmla="*/ 2 h 548"/>
                  <a:gd name="T10" fmla="*/ 2 w 274"/>
                  <a:gd name="T11" fmla="*/ 2 h 548"/>
                  <a:gd name="T12" fmla="*/ 2 w 274"/>
                  <a:gd name="T13" fmla="*/ 3 h 548"/>
                  <a:gd name="T14" fmla="*/ 2 w 274"/>
                  <a:gd name="T15" fmla="*/ 3 h 548"/>
                  <a:gd name="T16" fmla="*/ 3 w 274"/>
                  <a:gd name="T17" fmla="*/ 4 h 548"/>
                  <a:gd name="T18" fmla="*/ 3 w 274"/>
                  <a:gd name="T19" fmla="*/ 4 h 548"/>
                  <a:gd name="T20" fmla="*/ 4 w 274"/>
                  <a:gd name="T21" fmla="*/ 5 h 548"/>
                  <a:gd name="T22" fmla="*/ 4 w 274"/>
                  <a:gd name="T23" fmla="*/ 5 h 548"/>
                  <a:gd name="T24" fmla="*/ 4 w 274"/>
                  <a:gd name="T25" fmla="*/ 5 h 548"/>
                  <a:gd name="T26" fmla="*/ 5 w 274"/>
                  <a:gd name="T27" fmla="*/ 6 h 548"/>
                  <a:gd name="T28" fmla="*/ 5 w 274"/>
                  <a:gd name="T29" fmla="*/ 6 h 548"/>
                  <a:gd name="T30" fmla="*/ 5 w 274"/>
                  <a:gd name="T31" fmla="*/ 7 h 548"/>
                  <a:gd name="T32" fmla="*/ 5 w 274"/>
                  <a:gd name="T33" fmla="*/ 8 h 548"/>
                  <a:gd name="T34" fmla="*/ 5 w 274"/>
                  <a:gd name="T35" fmla="*/ 8 h 548"/>
                  <a:gd name="T36" fmla="*/ 4 w 274"/>
                  <a:gd name="T37" fmla="*/ 9 h 548"/>
                  <a:gd name="T38" fmla="*/ 4 w 274"/>
                  <a:gd name="T39" fmla="*/ 9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4" h="548">
                    <a:moveTo>
                      <a:pt x="17" y="0"/>
                    </a:moveTo>
                    <a:lnTo>
                      <a:pt x="0" y="42"/>
                    </a:lnTo>
                    <a:lnTo>
                      <a:pt x="21" y="61"/>
                    </a:lnTo>
                    <a:lnTo>
                      <a:pt x="48" y="92"/>
                    </a:lnTo>
                    <a:lnTo>
                      <a:pt x="69" y="107"/>
                    </a:lnTo>
                    <a:lnTo>
                      <a:pt x="90" y="128"/>
                    </a:lnTo>
                    <a:lnTo>
                      <a:pt x="107" y="151"/>
                    </a:lnTo>
                    <a:lnTo>
                      <a:pt x="122" y="173"/>
                    </a:lnTo>
                    <a:lnTo>
                      <a:pt x="137" y="200"/>
                    </a:lnTo>
                    <a:lnTo>
                      <a:pt x="181" y="234"/>
                    </a:lnTo>
                    <a:lnTo>
                      <a:pt x="209" y="259"/>
                    </a:lnTo>
                    <a:lnTo>
                      <a:pt x="230" y="286"/>
                    </a:lnTo>
                    <a:lnTo>
                      <a:pt x="249" y="316"/>
                    </a:lnTo>
                    <a:lnTo>
                      <a:pt x="259" y="341"/>
                    </a:lnTo>
                    <a:lnTo>
                      <a:pt x="268" y="375"/>
                    </a:lnTo>
                    <a:lnTo>
                      <a:pt x="274" y="415"/>
                    </a:lnTo>
                    <a:lnTo>
                      <a:pt x="272" y="463"/>
                    </a:lnTo>
                    <a:lnTo>
                      <a:pt x="265" y="499"/>
                    </a:lnTo>
                    <a:lnTo>
                      <a:pt x="255" y="525"/>
                    </a:lnTo>
                    <a:lnTo>
                      <a:pt x="242" y="5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2" name="Freeform 49"/>
              <p:cNvSpPr>
                <a:spLocks/>
              </p:cNvSpPr>
              <p:nvPr/>
            </p:nvSpPr>
            <p:spPr bwMode="auto">
              <a:xfrm>
                <a:off x="2895" y="1444"/>
                <a:ext cx="28" cy="93"/>
              </a:xfrm>
              <a:custGeom>
                <a:avLst/>
                <a:gdLst>
                  <a:gd name="T0" fmla="*/ 1 w 55"/>
                  <a:gd name="T1" fmla="*/ 0 h 187"/>
                  <a:gd name="T2" fmla="*/ 1 w 55"/>
                  <a:gd name="T3" fmla="*/ 0 h 187"/>
                  <a:gd name="T4" fmla="*/ 1 w 55"/>
                  <a:gd name="T5" fmla="*/ 0 h 187"/>
                  <a:gd name="T6" fmla="*/ 1 w 55"/>
                  <a:gd name="T7" fmla="*/ 1 h 187"/>
                  <a:gd name="T8" fmla="*/ 1 w 55"/>
                  <a:gd name="T9" fmla="*/ 1 h 187"/>
                  <a:gd name="T10" fmla="*/ 1 w 55"/>
                  <a:gd name="T11" fmla="*/ 2 h 187"/>
                  <a:gd name="T12" fmla="*/ 0 w 55"/>
                  <a:gd name="T13" fmla="*/ 2 h 187"/>
                  <a:gd name="T14" fmla="*/ 1 w 55"/>
                  <a:gd name="T15" fmla="*/ 2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87">
                    <a:moveTo>
                      <a:pt x="55" y="0"/>
                    </a:moveTo>
                    <a:lnTo>
                      <a:pt x="41" y="19"/>
                    </a:lnTo>
                    <a:lnTo>
                      <a:pt x="26" y="52"/>
                    </a:lnTo>
                    <a:lnTo>
                      <a:pt x="17" y="78"/>
                    </a:lnTo>
                    <a:lnTo>
                      <a:pt x="7" y="103"/>
                    </a:lnTo>
                    <a:lnTo>
                      <a:pt x="1" y="130"/>
                    </a:lnTo>
                    <a:lnTo>
                      <a:pt x="0" y="154"/>
                    </a:lnTo>
                    <a:lnTo>
                      <a:pt x="1" y="1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3" name="Freeform 50"/>
              <p:cNvSpPr>
                <a:spLocks/>
              </p:cNvSpPr>
              <p:nvPr/>
            </p:nvSpPr>
            <p:spPr bwMode="auto">
              <a:xfrm>
                <a:off x="2193" y="1564"/>
                <a:ext cx="103" cy="40"/>
              </a:xfrm>
              <a:custGeom>
                <a:avLst/>
                <a:gdLst>
                  <a:gd name="T0" fmla="*/ 0 w 205"/>
                  <a:gd name="T1" fmla="*/ 0 h 80"/>
                  <a:gd name="T2" fmla="*/ 2 w 205"/>
                  <a:gd name="T3" fmla="*/ 0 h 80"/>
                  <a:gd name="T4" fmla="*/ 3 w 205"/>
                  <a:gd name="T5" fmla="*/ 1 h 80"/>
                  <a:gd name="T6" fmla="*/ 4 w 205"/>
                  <a:gd name="T7" fmla="*/ 2 h 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5" h="80">
                    <a:moveTo>
                      <a:pt x="0" y="0"/>
                    </a:moveTo>
                    <a:lnTo>
                      <a:pt x="68" y="0"/>
                    </a:lnTo>
                    <a:lnTo>
                      <a:pt x="148" y="23"/>
                    </a:lnTo>
                    <a:lnTo>
                      <a:pt x="205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4" name="Freeform 51"/>
              <p:cNvSpPr>
                <a:spLocks/>
              </p:cNvSpPr>
              <p:nvPr/>
            </p:nvSpPr>
            <p:spPr bwMode="auto">
              <a:xfrm>
                <a:off x="2513" y="1946"/>
                <a:ext cx="629" cy="108"/>
              </a:xfrm>
              <a:custGeom>
                <a:avLst/>
                <a:gdLst>
                  <a:gd name="T0" fmla="*/ 20 w 1257"/>
                  <a:gd name="T1" fmla="*/ 1 h 215"/>
                  <a:gd name="T2" fmla="*/ 19 w 1257"/>
                  <a:gd name="T3" fmla="*/ 0 h 215"/>
                  <a:gd name="T4" fmla="*/ 18 w 1257"/>
                  <a:gd name="T5" fmla="*/ 0 h 215"/>
                  <a:gd name="T6" fmla="*/ 17 w 1257"/>
                  <a:gd name="T7" fmla="*/ 1 h 215"/>
                  <a:gd name="T8" fmla="*/ 16 w 1257"/>
                  <a:gd name="T9" fmla="*/ 1 h 215"/>
                  <a:gd name="T10" fmla="*/ 16 w 1257"/>
                  <a:gd name="T11" fmla="*/ 2 h 215"/>
                  <a:gd name="T12" fmla="*/ 15 w 1257"/>
                  <a:gd name="T13" fmla="*/ 2 h 215"/>
                  <a:gd name="T14" fmla="*/ 14 w 1257"/>
                  <a:gd name="T15" fmla="*/ 2 h 215"/>
                  <a:gd name="T16" fmla="*/ 13 w 1257"/>
                  <a:gd name="T17" fmla="*/ 2 h 215"/>
                  <a:gd name="T18" fmla="*/ 12 w 1257"/>
                  <a:gd name="T19" fmla="*/ 2 h 215"/>
                  <a:gd name="T20" fmla="*/ 10 w 1257"/>
                  <a:gd name="T21" fmla="*/ 2 h 215"/>
                  <a:gd name="T22" fmla="*/ 9 w 1257"/>
                  <a:gd name="T23" fmla="*/ 3 h 215"/>
                  <a:gd name="T24" fmla="*/ 9 w 1257"/>
                  <a:gd name="T25" fmla="*/ 3 h 215"/>
                  <a:gd name="T26" fmla="*/ 8 w 1257"/>
                  <a:gd name="T27" fmla="*/ 4 h 215"/>
                  <a:gd name="T28" fmla="*/ 6 w 1257"/>
                  <a:gd name="T29" fmla="*/ 2 h 215"/>
                  <a:gd name="T30" fmla="*/ 5 w 1257"/>
                  <a:gd name="T31" fmla="*/ 2 h 215"/>
                  <a:gd name="T32" fmla="*/ 3 w 1257"/>
                  <a:gd name="T33" fmla="*/ 2 h 215"/>
                  <a:gd name="T34" fmla="*/ 2 w 1257"/>
                  <a:gd name="T35" fmla="*/ 2 h 215"/>
                  <a:gd name="T36" fmla="*/ 1 w 1257"/>
                  <a:gd name="T37" fmla="*/ 3 h 215"/>
                  <a:gd name="T38" fmla="*/ 0 w 1257"/>
                  <a:gd name="T39" fmla="*/ 3 h 2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57" h="215">
                    <a:moveTo>
                      <a:pt x="1257" y="9"/>
                    </a:moveTo>
                    <a:lnTo>
                      <a:pt x="1202" y="0"/>
                    </a:lnTo>
                    <a:lnTo>
                      <a:pt x="1141" y="0"/>
                    </a:lnTo>
                    <a:lnTo>
                      <a:pt x="1077" y="13"/>
                    </a:lnTo>
                    <a:lnTo>
                      <a:pt x="1019" y="36"/>
                    </a:lnTo>
                    <a:lnTo>
                      <a:pt x="974" y="66"/>
                    </a:lnTo>
                    <a:lnTo>
                      <a:pt x="926" y="114"/>
                    </a:lnTo>
                    <a:lnTo>
                      <a:pt x="863" y="106"/>
                    </a:lnTo>
                    <a:lnTo>
                      <a:pt x="785" y="108"/>
                    </a:lnTo>
                    <a:lnTo>
                      <a:pt x="709" y="114"/>
                    </a:lnTo>
                    <a:lnTo>
                      <a:pt x="637" y="127"/>
                    </a:lnTo>
                    <a:lnTo>
                      <a:pt x="569" y="150"/>
                    </a:lnTo>
                    <a:lnTo>
                      <a:pt x="513" y="182"/>
                    </a:lnTo>
                    <a:lnTo>
                      <a:pt x="470" y="215"/>
                    </a:lnTo>
                    <a:lnTo>
                      <a:pt x="337" y="123"/>
                    </a:lnTo>
                    <a:lnTo>
                      <a:pt x="257" y="108"/>
                    </a:lnTo>
                    <a:lnTo>
                      <a:pt x="179" y="112"/>
                    </a:lnTo>
                    <a:lnTo>
                      <a:pt x="103" y="121"/>
                    </a:lnTo>
                    <a:lnTo>
                      <a:pt x="51" y="133"/>
                    </a:lnTo>
                    <a:lnTo>
                      <a:pt x="0" y="15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5" name="Freeform 52"/>
              <p:cNvSpPr>
                <a:spLocks/>
              </p:cNvSpPr>
              <p:nvPr/>
            </p:nvSpPr>
            <p:spPr bwMode="auto">
              <a:xfrm>
                <a:off x="3096" y="2002"/>
                <a:ext cx="97" cy="24"/>
              </a:xfrm>
              <a:custGeom>
                <a:avLst/>
                <a:gdLst>
                  <a:gd name="T0" fmla="*/ 4 w 194"/>
                  <a:gd name="T1" fmla="*/ 1 h 48"/>
                  <a:gd name="T2" fmla="*/ 3 w 194"/>
                  <a:gd name="T3" fmla="*/ 0 h 48"/>
                  <a:gd name="T4" fmla="*/ 2 w 194"/>
                  <a:gd name="T5" fmla="*/ 1 h 48"/>
                  <a:gd name="T6" fmla="*/ 1 w 194"/>
                  <a:gd name="T7" fmla="*/ 1 h 48"/>
                  <a:gd name="T8" fmla="*/ 0 w 194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48">
                    <a:moveTo>
                      <a:pt x="194" y="4"/>
                    </a:moveTo>
                    <a:lnTo>
                      <a:pt x="144" y="0"/>
                    </a:lnTo>
                    <a:lnTo>
                      <a:pt x="85" y="6"/>
                    </a:lnTo>
                    <a:lnTo>
                      <a:pt x="42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6" name="Freeform 53"/>
              <p:cNvSpPr>
                <a:spLocks/>
              </p:cNvSpPr>
              <p:nvPr/>
            </p:nvSpPr>
            <p:spPr bwMode="auto">
              <a:xfrm>
                <a:off x="2890" y="2052"/>
                <a:ext cx="137" cy="54"/>
              </a:xfrm>
              <a:custGeom>
                <a:avLst/>
                <a:gdLst>
                  <a:gd name="T0" fmla="*/ 4 w 276"/>
                  <a:gd name="T1" fmla="*/ 1 h 108"/>
                  <a:gd name="T2" fmla="*/ 3 w 276"/>
                  <a:gd name="T3" fmla="*/ 0 h 108"/>
                  <a:gd name="T4" fmla="*/ 2 w 276"/>
                  <a:gd name="T5" fmla="*/ 1 h 108"/>
                  <a:gd name="T6" fmla="*/ 1 w 276"/>
                  <a:gd name="T7" fmla="*/ 1 h 108"/>
                  <a:gd name="T8" fmla="*/ 0 w 276"/>
                  <a:gd name="T9" fmla="*/ 1 h 108"/>
                  <a:gd name="T10" fmla="*/ 0 w 276"/>
                  <a:gd name="T11" fmla="*/ 2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108">
                    <a:moveTo>
                      <a:pt x="276" y="6"/>
                    </a:moveTo>
                    <a:lnTo>
                      <a:pt x="211" y="0"/>
                    </a:lnTo>
                    <a:lnTo>
                      <a:pt x="154" y="11"/>
                    </a:lnTo>
                    <a:lnTo>
                      <a:pt x="90" y="34"/>
                    </a:lnTo>
                    <a:lnTo>
                      <a:pt x="42" y="63"/>
                    </a:lnTo>
                    <a:lnTo>
                      <a:pt x="0" y="10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7" name="Freeform 54"/>
              <p:cNvSpPr>
                <a:spLocks/>
              </p:cNvSpPr>
              <p:nvPr/>
            </p:nvSpPr>
            <p:spPr bwMode="auto">
              <a:xfrm>
                <a:off x="2652" y="2086"/>
                <a:ext cx="133" cy="14"/>
              </a:xfrm>
              <a:custGeom>
                <a:avLst/>
                <a:gdLst>
                  <a:gd name="T0" fmla="*/ 5 w 266"/>
                  <a:gd name="T1" fmla="*/ 0 h 29"/>
                  <a:gd name="T2" fmla="*/ 4 w 266"/>
                  <a:gd name="T3" fmla="*/ 0 h 29"/>
                  <a:gd name="T4" fmla="*/ 3 w 266"/>
                  <a:gd name="T5" fmla="*/ 0 h 29"/>
                  <a:gd name="T6" fmla="*/ 2 w 266"/>
                  <a:gd name="T7" fmla="*/ 0 h 29"/>
                  <a:gd name="T8" fmla="*/ 0 w 26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6" h="29">
                    <a:moveTo>
                      <a:pt x="266" y="14"/>
                    </a:moveTo>
                    <a:lnTo>
                      <a:pt x="201" y="0"/>
                    </a:lnTo>
                    <a:lnTo>
                      <a:pt x="140" y="0"/>
                    </a:lnTo>
                    <a:lnTo>
                      <a:pt x="74" y="1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8" name="Freeform 55"/>
              <p:cNvSpPr>
                <a:spLocks/>
              </p:cNvSpPr>
              <p:nvPr/>
            </p:nvSpPr>
            <p:spPr bwMode="auto">
              <a:xfrm>
                <a:off x="2302" y="2019"/>
                <a:ext cx="137" cy="36"/>
              </a:xfrm>
              <a:custGeom>
                <a:avLst/>
                <a:gdLst>
                  <a:gd name="T0" fmla="*/ 5 w 274"/>
                  <a:gd name="T1" fmla="*/ 0 h 73"/>
                  <a:gd name="T2" fmla="*/ 4 w 274"/>
                  <a:gd name="T3" fmla="*/ 0 h 73"/>
                  <a:gd name="T4" fmla="*/ 3 w 274"/>
                  <a:gd name="T5" fmla="*/ 0 h 73"/>
                  <a:gd name="T6" fmla="*/ 2 w 274"/>
                  <a:gd name="T7" fmla="*/ 0 h 73"/>
                  <a:gd name="T8" fmla="*/ 1 w 274"/>
                  <a:gd name="T9" fmla="*/ 0 h 73"/>
                  <a:gd name="T10" fmla="*/ 0 w 274"/>
                  <a:gd name="T11" fmla="*/ 1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73">
                    <a:moveTo>
                      <a:pt x="274" y="4"/>
                    </a:moveTo>
                    <a:lnTo>
                      <a:pt x="209" y="0"/>
                    </a:lnTo>
                    <a:lnTo>
                      <a:pt x="144" y="2"/>
                    </a:lnTo>
                    <a:lnTo>
                      <a:pt x="81" y="16"/>
                    </a:lnTo>
                    <a:lnTo>
                      <a:pt x="34" y="40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9" name="Freeform 56"/>
              <p:cNvSpPr>
                <a:spLocks/>
              </p:cNvSpPr>
              <p:nvPr/>
            </p:nvSpPr>
            <p:spPr bwMode="auto">
              <a:xfrm>
                <a:off x="2229" y="1937"/>
                <a:ext cx="165" cy="12"/>
              </a:xfrm>
              <a:custGeom>
                <a:avLst/>
                <a:gdLst>
                  <a:gd name="T0" fmla="*/ 5 w 331"/>
                  <a:gd name="T1" fmla="*/ 1 h 24"/>
                  <a:gd name="T2" fmla="*/ 3 w 331"/>
                  <a:gd name="T3" fmla="*/ 1 h 24"/>
                  <a:gd name="T4" fmla="*/ 2 w 331"/>
                  <a:gd name="T5" fmla="*/ 0 h 24"/>
                  <a:gd name="T6" fmla="*/ 1 w 331"/>
                  <a:gd name="T7" fmla="*/ 1 h 24"/>
                  <a:gd name="T8" fmla="*/ 0 w 331"/>
                  <a:gd name="T9" fmla="*/ 1 h 24"/>
                  <a:gd name="T10" fmla="*/ 0 w 33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1" h="24">
                    <a:moveTo>
                      <a:pt x="331" y="13"/>
                    </a:moveTo>
                    <a:lnTo>
                      <a:pt x="253" y="2"/>
                    </a:lnTo>
                    <a:lnTo>
                      <a:pt x="181" y="0"/>
                    </a:lnTo>
                    <a:lnTo>
                      <a:pt x="120" y="2"/>
                    </a:lnTo>
                    <a:lnTo>
                      <a:pt x="63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0776"/>
      </p:ext>
    </p:extLst>
  </p:cSld>
  <p:clrMapOvr>
    <a:masterClrMapping/>
  </p:clrMapOvr>
  <p:transition advTm="2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4" y="2286000"/>
            <a:ext cx="9147175" cy="1143000"/>
          </a:xfrm>
        </p:spPr>
        <p:txBody>
          <a:bodyPr/>
          <a:lstStyle/>
          <a:p>
            <a:pPr>
              <a:defRPr/>
            </a:pPr>
            <a:r>
              <a:rPr lang="en-US" sz="15600" b="0" smtClean="0">
                <a:cs typeface="+mj-cs"/>
              </a:rPr>
              <a:t>Thank you</a:t>
            </a:r>
            <a:endParaRPr lang="en-US" sz="8800" smtClean="0">
              <a:cs typeface="+mj-cs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87642"/>
      </p:ext>
    </p:extLst>
  </p:cSld>
  <p:clrMapOvr>
    <a:masterClrMapping/>
  </p:clrMapOvr>
  <p:transition advTm="1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First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6" y="1676400"/>
            <a:ext cx="9148519" cy="685800"/>
          </a:xfrm>
        </p:spPr>
        <p:txBody>
          <a:bodyPr/>
          <a:lstStyle/>
          <a:p>
            <a:r>
              <a:rPr lang="en-HK" i="1" dirty="0" smtClean="0"/>
              <a:t>IEEE Transactions on Software Engineering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rgbClr val="808080"/>
                </a:solidFill>
              </a:rPr>
              <a:pPr/>
              <a:t>2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932819" y="2514600"/>
            <a:ext cx="3291840" cy="3931920"/>
          </a:xfrm>
          <a:prstGeom prst="wedgeRectCallout">
            <a:avLst>
              <a:gd name="adj1" fmla="val 83723"/>
              <a:gd name="adj2" fmla="val -49255"/>
            </a:avLst>
          </a:prstGeom>
          <a:noFill/>
          <a:ln w="1016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 smtClean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 smtClean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 smtClean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 smtClean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endParaRPr lang="en-HK" sz="2400" b="1" i="1" dirty="0" smtClean="0"/>
          </a:p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HK" sz="2800" b="1" i="1" dirty="0" smtClean="0">
                <a:solidFill>
                  <a:schemeClr val="bg2"/>
                </a:solidFill>
              </a:rPr>
              <a:t>Compress </a:t>
            </a:r>
            <a:r>
              <a:rPr lang="en-HK" sz="2800" b="1" i="1" dirty="0">
                <a:solidFill>
                  <a:schemeClr val="bg2"/>
                </a:solidFill>
              </a:rPr>
              <a:t>20 </a:t>
            </a:r>
            <a:r>
              <a:rPr lang="en-HK" sz="2800" b="1" i="1" dirty="0" smtClean="0">
                <a:solidFill>
                  <a:schemeClr val="bg2"/>
                </a:solidFill>
              </a:rPr>
              <a:t>page paper </a:t>
            </a:r>
            <a:r>
              <a:rPr lang="en-HK" sz="2800" b="1" i="1" dirty="0">
                <a:solidFill>
                  <a:schemeClr val="bg2"/>
                </a:solidFill>
              </a:rPr>
              <a:t>into 6 </a:t>
            </a:r>
            <a:r>
              <a:rPr lang="en-HK" sz="2800" b="1" i="1" dirty="0" smtClean="0">
                <a:solidFill>
                  <a:schemeClr val="bg2"/>
                </a:solidFill>
              </a:rPr>
              <a:t>minutes</a:t>
            </a:r>
            <a:r>
              <a:rPr lang="en-HK" sz="2800" b="1" i="1" dirty="0" smtClean="0"/>
              <a:t> 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74949"/>
            <a:ext cx="2073729" cy="2971800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257800" y="3962400"/>
            <a:ext cx="3657600" cy="867930"/>
          </a:xfrm>
          <a:prstGeom prst="wedgeRectCallout">
            <a:avLst>
              <a:gd name="adj1" fmla="val -119831"/>
              <a:gd name="adj2" fmla="val 60795"/>
            </a:avLst>
          </a:prstGeom>
          <a:noFill/>
          <a:ln w="1016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>
              <a:lnSpc>
                <a:spcPct val="90000"/>
              </a:lnSpc>
              <a:spcBef>
                <a:spcPts val="0"/>
              </a:spcBef>
            </a:pPr>
            <a:r>
              <a:rPr lang="en-HK" sz="2800" b="1" i="1" dirty="0" smtClean="0"/>
              <a:t>Only concentrate on the interesting aspects </a:t>
            </a:r>
            <a:r>
              <a:rPr lang="en-HK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HK" sz="2800" b="1" i="1" dirty="0" smtClean="0"/>
              <a:t> </a:t>
            </a:r>
            <a:endParaRPr lang="en-US" sz="2800" dirty="0" smtClean="0"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042102"/>
      </p:ext>
    </p:extLst>
  </p:cSld>
  <p:clrMapOvr>
    <a:masterClrMapping/>
  </p:clrMapOvr>
  <p:transition advTm="1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9887-0803-4378-97A5-94FCCBEA8115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Background</a:t>
            </a:r>
            <a:br>
              <a:rPr lang="en-US" sz="3200" i="1" dirty="0" smtClean="0"/>
            </a:br>
            <a:r>
              <a:rPr lang="en-US" dirty="0" smtClean="0"/>
              <a:t>Test Oracle Problem</a:t>
            </a:r>
            <a:endParaRPr lang="en-US" dirty="0"/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535" y="1676400"/>
            <a:ext cx="9144000" cy="495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test oracle</a:t>
            </a:r>
            <a:r>
              <a:rPr lang="en-US" dirty="0" smtClean="0"/>
              <a:t> is the mechanism </a:t>
            </a:r>
            <a:r>
              <a:rPr lang="en-US" dirty="0"/>
              <a:t>to check whether</a:t>
            </a:r>
          </a:p>
          <a:p>
            <a:pPr lvl="1"/>
            <a:r>
              <a:rPr lang="en-US" sz="3200" dirty="0"/>
              <a:t>execution result = expected </a:t>
            </a:r>
            <a:r>
              <a:rPr lang="en-US" sz="3200" dirty="0" smtClean="0"/>
              <a:t>outcome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The test oracle may not be available in real-life situations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0190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786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2" y="266700"/>
            <a:ext cx="9146932" cy="1104900"/>
          </a:xfrm>
        </p:spPr>
        <p:txBody>
          <a:bodyPr/>
          <a:lstStyle/>
          <a:p>
            <a:r>
              <a:rPr lang="en-US" sz="3200" i="1" dirty="0" smtClean="0"/>
              <a:t>Background: Test Oracle Problem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HK" dirty="0"/>
              <a:t>Google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9748"/>
            <a:ext cx="9144000" cy="669579"/>
          </a:xfrm>
        </p:spPr>
        <p:txBody>
          <a:bodyPr/>
          <a:lstStyle/>
          <a:p>
            <a:pPr marL="0" indent="0">
              <a:buNone/>
            </a:pPr>
            <a:r>
              <a:rPr lang="en-HK" sz="3600" b="1" i="1" dirty="0" smtClean="0"/>
              <a:t>Keyword Search</a:t>
            </a:r>
          </a:p>
          <a:p>
            <a:r>
              <a:rPr lang="en-HK" dirty="0" smtClean="0"/>
              <a:t>hotels near "JPMorgan"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00400"/>
            <a:ext cx="4808723" cy="32004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053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2" y="266700"/>
            <a:ext cx="9146932" cy="1104900"/>
          </a:xfrm>
        </p:spPr>
        <p:txBody>
          <a:bodyPr/>
          <a:lstStyle/>
          <a:p>
            <a:r>
              <a:rPr lang="en-US" sz="3200" i="1" dirty="0" smtClean="0"/>
              <a:t>Background: Test Oracle Problem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HK" dirty="0"/>
              <a:t>Google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9748"/>
            <a:ext cx="9144000" cy="669579"/>
          </a:xfrm>
        </p:spPr>
        <p:txBody>
          <a:bodyPr/>
          <a:lstStyle/>
          <a:p>
            <a:pPr marL="0" indent="0">
              <a:buNone/>
            </a:pPr>
            <a:r>
              <a:rPr lang="en-HK" sz="3600" b="1" i="1" dirty="0" smtClean="0">
                <a:solidFill>
                  <a:schemeClr val="bg1">
                    <a:lumMod val="65000"/>
                  </a:schemeClr>
                </a:solidFill>
              </a:rPr>
              <a:t>Keyword Search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HK" dirty="0" smtClean="0">
                <a:solidFill>
                  <a:schemeClr val="bg1">
                    <a:lumMod val="65000"/>
                  </a:schemeClr>
                </a:solidFill>
              </a:rPr>
              <a:t>hotels near "JPMorgan"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rgbClr val="808080"/>
                </a:solidFill>
              </a:rPr>
              <a:pPr/>
              <a:t>5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124200"/>
            <a:ext cx="6457950" cy="2085975"/>
          </a:xfrm>
          <a:prstGeom prst="rect">
            <a:avLst/>
          </a:prstGeom>
          <a:ln w="19050">
            <a:solidFill>
              <a:srgbClr val="A6A6A6"/>
            </a:solidFill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641854" y="1844040"/>
            <a:ext cx="3886200" cy="1051560"/>
          </a:xfrm>
          <a:prstGeom prst="wedgeRectCallout">
            <a:avLst>
              <a:gd name="adj1" fmla="val -73455"/>
              <a:gd name="adj2" fmla="val 204720"/>
            </a:avLst>
          </a:prstGeom>
          <a:solidFill>
            <a:schemeClr val="bg1"/>
          </a:solidFill>
          <a:ln w="1016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/>
            <a:r>
              <a:rPr lang="en-US" b="1" i="1" dirty="0" smtClean="0">
                <a:latin typeface="Times New Roman" pitchFamily="18" charset="0"/>
                <a:ea typeface="+mn-ea"/>
                <a:cs typeface="Arial"/>
              </a:rPr>
              <a:t>Oracle Problem</a:t>
            </a:r>
          </a:p>
          <a:p>
            <a:pPr marL="401638" lvl="0" indent="-341313" algn="l" eaLnBrk="1" hangingPunct="1">
              <a:spcBef>
                <a:spcPts val="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Is 5M results correct? </a:t>
            </a:r>
            <a:r>
              <a:rPr lang="en-US" sz="2800" b="1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Arial"/>
              </a:rPr>
              <a:t>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7787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3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22" y="266700"/>
            <a:ext cx="9146932" cy="1104900"/>
          </a:xfrm>
        </p:spPr>
        <p:txBody>
          <a:bodyPr/>
          <a:lstStyle/>
          <a:p>
            <a:r>
              <a:rPr lang="en-HK" sz="3200" i="1" dirty="0" smtClean="0"/>
              <a:t>Background</a:t>
            </a:r>
            <a:br>
              <a:rPr lang="en-HK" sz="3200" i="1" dirty="0" smtClean="0"/>
            </a:br>
            <a:r>
              <a:rPr lang="en-HK" dirty="0" smtClean="0"/>
              <a:t>Metamorphic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7" y="1676400"/>
            <a:ext cx="9144000" cy="676275"/>
          </a:xfrm>
        </p:spPr>
        <p:txBody>
          <a:bodyPr/>
          <a:lstStyle/>
          <a:p>
            <a:r>
              <a:rPr lang="en-HK" dirty="0" smtClean="0"/>
              <a:t>To alleviate the test oracle problem,</a:t>
            </a:r>
          </a:p>
          <a:p>
            <a:pPr marL="0" indent="0">
              <a:buNone/>
              <a:tabLst>
                <a:tab pos="401638" algn="l"/>
              </a:tabLst>
            </a:pPr>
            <a:r>
              <a:rPr lang="en-HK" dirty="0" smtClean="0"/>
              <a:t>	verify the </a:t>
            </a:r>
            <a:r>
              <a:rPr lang="en-HK" b="1" i="1" dirty="0" smtClean="0"/>
              <a:t>consistency</a:t>
            </a:r>
            <a:r>
              <a:rPr lang="en-HK" dirty="0" smtClean="0"/>
              <a:t> between </a:t>
            </a:r>
            <a:r>
              <a:rPr lang="en-HK" b="1" i="1" dirty="0" smtClean="0"/>
              <a:t>multiple executions</a:t>
            </a:r>
            <a:r>
              <a:rPr lang="en-HK" dirty="0" smtClean="0"/>
              <a:t>,</a:t>
            </a:r>
          </a:p>
          <a:p>
            <a:pPr marL="0" indent="0">
              <a:buNone/>
              <a:tabLst>
                <a:tab pos="401638" algn="l"/>
              </a:tabLst>
            </a:pPr>
            <a:r>
              <a:rPr lang="en-HK" dirty="0" smtClean="0"/>
              <a:t>	known as </a:t>
            </a:r>
            <a:r>
              <a:rPr lang="en-HK" b="1" i="1" dirty="0" smtClean="0">
                <a:solidFill>
                  <a:srgbClr val="00B050"/>
                </a:solidFill>
              </a:rPr>
              <a:t>metamorphic relations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6897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77" y="266700"/>
            <a:ext cx="9146932" cy="1104900"/>
          </a:xfrm>
        </p:spPr>
        <p:txBody>
          <a:bodyPr/>
          <a:lstStyle/>
          <a:p>
            <a:r>
              <a:rPr lang="en-US" sz="3200" i="1" dirty="0" smtClean="0"/>
              <a:t>Background: Metamorphic Testing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HK" dirty="0"/>
              <a:t>Google 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7" y="1676400"/>
            <a:ext cx="4878264" cy="676275"/>
          </a:xfrm>
        </p:spPr>
        <p:txBody>
          <a:bodyPr/>
          <a:lstStyle/>
          <a:p>
            <a:pPr marL="0" indent="0">
              <a:buNone/>
            </a:pPr>
            <a:r>
              <a:rPr lang="en-HK" sz="3600" b="1" i="1" dirty="0" smtClean="0"/>
              <a:t>Metamorphic Relation</a:t>
            </a:r>
          </a:p>
          <a:p>
            <a:r>
              <a:rPr lang="en-HK" b="1" i="1" dirty="0" smtClean="0"/>
              <a:t>Refined</a:t>
            </a:r>
            <a:r>
              <a:rPr lang="en-HK" dirty="0" smtClean="0"/>
              <a:t> keyword search should give </a:t>
            </a:r>
            <a:r>
              <a:rPr lang="en-HK" b="1" i="1" dirty="0" smtClean="0"/>
              <a:t>fewer</a:t>
            </a:r>
            <a:r>
              <a:rPr lang="en-HK" dirty="0" smtClean="0"/>
              <a:t> results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857625"/>
            <a:ext cx="7896225" cy="2162175"/>
          </a:xfrm>
          <a:prstGeom prst="rect">
            <a:avLst/>
          </a:prstGeom>
          <a:ln w="19050">
            <a:solidFill>
              <a:srgbClr val="A6A6A6"/>
            </a:solidFill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51129" y="1813560"/>
            <a:ext cx="3383280" cy="1463040"/>
          </a:xfrm>
          <a:prstGeom prst="wedgeRectCallout">
            <a:avLst>
              <a:gd name="adj1" fmla="val -58075"/>
              <a:gd name="adj2" fmla="val 99555"/>
            </a:avLst>
          </a:prstGeom>
          <a:noFill/>
          <a:ln w="1016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/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Refine to</a:t>
            </a:r>
          </a:p>
          <a:p>
            <a:pPr marL="398463" lvl="0" indent="-338138" algn="l" eaLnBrk="1" hangingPunct="1">
              <a:spcBef>
                <a:spcPts val="0"/>
              </a:spcBef>
              <a:buClr>
                <a:srgbClr val="00B050"/>
              </a:buClr>
              <a:buSzPct val="60000"/>
              <a:buFont typeface="Wingdings" pitchFamily="2" charset="2"/>
              <a:buChar char="u"/>
            </a:pPr>
            <a:r>
              <a:rPr lang="en-HK" sz="2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hotels near "JPMorgan </a:t>
            </a:r>
            <a:r>
              <a:rPr lang="en-HK" sz="28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Arial"/>
              </a:rPr>
              <a:t>Chase</a:t>
            </a:r>
            <a:r>
              <a:rPr lang="en-HK" sz="2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"</a:t>
            </a:r>
            <a:endParaRPr lang="en-US" sz="2800" dirty="0" smtClean="0">
              <a:solidFill>
                <a:srgbClr val="80808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25449" y="4038600"/>
            <a:ext cx="3108960" cy="1397306"/>
          </a:xfrm>
          <a:prstGeom prst="wedgeRectCallout">
            <a:avLst>
              <a:gd name="adj1" fmla="val -106328"/>
              <a:gd name="adj2" fmla="val 57214"/>
            </a:avLst>
          </a:prstGeom>
          <a:solidFill>
            <a:schemeClr val="bg1"/>
          </a:solidFill>
          <a:ln w="1016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0325" algn="l"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6M entries </a:t>
            </a:r>
          </a:p>
          <a:p>
            <a:pPr marL="398463" lvl="0" indent="-338138" algn="l" eaLnBrk="1" hangingPunct="1">
              <a:spcBef>
                <a:spcPts val="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t>indicating failure in search engine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+mn-ea"/>
                <a:cs typeface="Arial"/>
              </a:rPr>
              <a:t>.</a:t>
            </a:r>
            <a:endParaRPr lang="en-US" b="1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680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3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200" i="1" dirty="0" smtClean="0"/>
              <a:t>Present Research</a:t>
            </a:r>
            <a:br>
              <a:rPr lang="en-HK" sz="3200" i="1" dirty="0" smtClean="0"/>
            </a:br>
            <a:r>
              <a:rPr lang="en-HK" dirty="0" smtClean="0"/>
              <a:t>Robustness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36" y="1600200"/>
            <a:ext cx="8412480" cy="4953000"/>
          </a:xfrm>
        </p:spPr>
        <p:txBody>
          <a:bodyPr/>
          <a:lstStyle/>
          <a:p>
            <a:r>
              <a:rPr lang="en-HK" dirty="0" smtClean="0"/>
              <a:t>Verifies whether a system can deal </a:t>
            </a:r>
            <a:r>
              <a:rPr lang="en-HK" dirty="0"/>
              <a:t>with </a:t>
            </a:r>
            <a:r>
              <a:rPr lang="en-HK" b="1" i="1" dirty="0">
                <a:solidFill>
                  <a:schemeClr val="bg2"/>
                </a:solidFill>
              </a:rPr>
              <a:t>e</a:t>
            </a:r>
            <a:r>
              <a:rPr lang="en-HK" b="1" i="1" dirty="0" smtClean="0">
                <a:solidFill>
                  <a:schemeClr val="bg2"/>
                </a:solidFill>
              </a:rPr>
              <a:t>rroneous inputs</a:t>
            </a:r>
            <a:endParaRPr lang="en-HK" b="1" i="1" dirty="0" smtClean="0"/>
          </a:p>
          <a:p>
            <a:pPr lvl="1">
              <a:tabLst>
                <a:tab pos="401638" algn="l"/>
                <a:tab pos="8340725" algn="l"/>
              </a:tabLst>
            </a:pPr>
            <a:r>
              <a:rPr lang="en-HK" sz="3200" dirty="0" smtClean="0"/>
              <a:t>For </a:t>
            </a:r>
            <a:r>
              <a:rPr lang="en-HK" sz="3200" dirty="0"/>
              <a:t>example, can </a:t>
            </a:r>
            <a:r>
              <a:rPr lang="en-HK" sz="3200" i="1" dirty="0" smtClean="0"/>
              <a:t>Web of Science</a:t>
            </a:r>
            <a:r>
              <a:rPr lang="en-HK" sz="3200" dirty="0" smtClean="0"/>
              <a:t> handle citations with a typo in a </a:t>
            </a:r>
            <a:r>
              <a:rPr lang="en-HK" sz="3200" b="1" i="1" dirty="0" smtClean="0">
                <a:solidFill>
                  <a:schemeClr val="bg2"/>
                </a:solidFill>
              </a:rPr>
              <a:t>hyphen</a:t>
            </a:r>
            <a:r>
              <a:rPr lang="en-HK" sz="3200" dirty="0" smtClean="0"/>
              <a:t> in the </a:t>
            </a:r>
            <a:r>
              <a:rPr lang="en-HK" sz="3200" dirty="0"/>
              <a:t>paper </a:t>
            </a:r>
            <a:r>
              <a:rPr lang="en-HK" sz="3200" dirty="0" smtClean="0"/>
              <a:t>title?</a:t>
            </a:r>
          </a:p>
          <a:p>
            <a:r>
              <a:rPr lang="en-HK" dirty="0" smtClean="0"/>
              <a:t>Test oracle problem because of the big data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358465"/>
      </p:ext>
    </p:extLst>
  </p:cSld>
  <p:clrMapOvr>
    <a:masterClrMapping/>
  </p:clrMapOvr>
  <p:transition advTm="24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3200" i="1" dirty="0" smtClean="0"/>
              <a:t>Present Research</a:t>
            </a:r>
            <a:br>
              <a:rPr lang="en-HK" sz="3200" i="1" dirty="0" smtClean="0"/>
            </a:br>
            <a:r>
              <a:rPr lang="en-HK" dirty="0" smtClean="0"/>
              <a:t>Metamorphic Robustness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41E7-18B4-4688-9303-CA0EC53DBDCD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600200"/>
            <a:ext cx="85039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2063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60525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89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841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HK" dirty="0" smtClean="0"/>
              <a:t>Define metamorphic relations to test </a:t>
            </a:r>
            <a:r>
              <a:rPr lang="en-HK" b="1" i="1" dirty="0" smtClean="0"/>
              <a:t>consistency</a:t>
            </a:r>
            <a:r>
              <a:rPr lang="en-HK" dirty="0" smtClean="0"/>
              <a:t> between </a:t>
            </a:r>
            <a:r>
              <a:rPr lang="en-HK" b="1" i="1" dirty="0" smtClean="0"/>
              <a:t>multiple retrievals</a:t>
            </a:r>
            <a:r>
              <a:rPr lang="en-HK" dirty="0" smtClean="0"/>
              <a:t> in citation index system</a:t>
            </a:r>
            <a:r>
              <a:rPr lang="en-HK" kern="0" dirty="0" smtClean="0"/>
              <a:t> </a:t>
            </a:r>
            <a:r>
              <a:rPr lang="en-HK" b="1" i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HK" kern="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529934"/>
      </p:ext>
    </p:extLst>
  </p:cSld>
  <p:clrMapOvr>
    <a:masterClrMapping/>
  </p:clrMapOvr>
  <p:transition advTm="15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.9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4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2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5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.4"/>
</p:tagLst>
</file>

<file path=ppt/theme/theme1.xml><?xml version="1.0" encoding="utf-8"?>
<a:theme xmlns:a="http://schemas.openxmlformats.org/drawingml/2006/main" name="Side Bar">
  <a:themeElements>
    <a:clrScheme name="Side Bar 5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A0A0A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E16414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Side Bar">
  <a:themeElements>
    <a:clrScheme name="1_Side Bar 5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1_Side Ba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 Bar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A0A0A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3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4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5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6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7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9">
        <a:dk1>
          <a:srgbClr val="000000"/>
        </a:dk1>
        <a:lt1>
          <a:srgbClr val="FFFFFF"/>
        </a:lt1>
        <a:dk2>
          <a:srgbClr val="E16414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 Bar 10">
        <a:dk1>
          <a:srgbClr val="000000"/>
        </a:dk1>
        <a:lt1>
          <a:srgbClr val="FFFFFF"/>
        </a:lt1>
        <a:dk2>
          <a:srgbClr val="6633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Side Bar 3">
    <a:dk1>
      <a:srgbClr val="000000"/>
    </a:dk1>
    <a:lt1>
      <a:srgbClr val="FFFFFF"/>
    </a:lt1>
    <a:dk2>
      <a:srgbClr val="996633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1_Side Bar 3">
    <a:dk1>
      <a:srgbClr val="000000"/>
    </a:dk1>
    <a:lt1>
      <a:srgbClr val="FFFFFF"/>
    </a:lt1>
    <a:dk2>
      <a:srgbClr val="996633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1_Side Bar 3">
    <a:dk1>
      <a:srgbClr val="000000"/>
    </a:dk1>
    <a:lt1>
      <a:srgbClr val="FFFFFF"/>
    </a:lt1>
    <a:dk2>
      <a:srgbClr val="996633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1_Side Bar 3">
    <a:dk1>
      <a:srgbClr val="000000"/>
    </a:dk1>
    <a:lt1>
      <a:srgbClr val="FFFFFF"/>
    </a:lt1>
    <a:dk2>
      <a:srgbClr val="996633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1_Side Bar 3">
    <a:dk1>
      <a:srgbClr val="000000"/>
    </a:dk1>
    <a:lt1>
      <a:srgbClr val="FFFFFF"/>
    </a:lt1>
    <a:dk2>
      <a:srgbClr val="996633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24076</TotalTime>
  <Words>376</Words>
  <Application>Microsoft Office PowerPoint</Application>
  <PresentationFormat>A4 Paper (210x297 mm)</PresentationFormat>
  <Paragraphs>92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Symbol</vt:lpstr>
      <vt:lpstr>MS PGothic</vt:lpstr>
      <vt:lpstr>Wingdings</vt:lpstr>
      <vt:lpstr>Times New Roman</vt:lpstr>
      <vt:lpstr>Arial</vt:lpstr>
      <vt:lpstr>Side Bar</vt:lpstr>
      <vt:lpstr>8_Side Bar</vt:lpstr>
      <vt:lpstr>Exposing Hidden Defects in Citation Statistics and Journal Impact Factors</vt:lpstr>
      <vt:lpstr>Journal First Presentation</vt:lpstr>
      <vt:lpstr>Background Test Oracle Problem</vt:lpstr>
      <vt:lpstr>Background: Test Oracle Problem Google Search Example</vt:lpstr>
      <vt:lpstr>Background: Test Oracle Problem Google Search Example</vt:lpstr>
      <vt:lpstr>Background Metamorphic Testing</vt:lpstr>
      <vt:lpstr>Background: Metamorphic Testing Google Search Example</vt:lpstr>
      <vt:lpstr>Present Research Robustness Testing</vt:lpstr>
      <vt:lpstr>Present Research Metamorphic Robustness Testing</vt:lpstr>
      <vt:lpstr>Metamorphic Robustness Testing Metamorphic Relation Example</vt:lpstr>
      <vt:lpstr>Metamorphic Robustness Testing Metamorphic Relation Example</vt:lpstr>
      <vt:lpstr>Metamorphic Robustness Testing Further Findings</vt:lpstr>
      <vt:lpstr>Conclusion Significance</vt:lpstr>
      <vt:lpstr>Conclusion Significance</vt:lpstr>
      <vt:lpstr>Conclusion Recognition</vt:lpstr>
      <vt:lpstr>Conclusion Controversy</vt:lpstr>
      <vt:lpstr>Conclusion Controversy</vt:lpstr>
      <vt:lpstr>Your Comments are Welcome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</dc:title>
  <dc:subject/>
  <dc:creator>Prof. T.H. Tse</dc:creator>
  <cp:keywords/>
  <dc:description/>
  <cp:lastModifiedBy>TH Tse</cp:lastModifiedBy>
  <cp:revision>1564</cp:revision>
  <cp:lastPrinted>1999-11-11T05:48:44Z</cp:lastPrinted>
  <dcterms:created xsi:type="dcterms:W3CDTF">1995-06-02T22:09:48Z</dcterms:created>
  <dcterms:modified xsi:type="dcterms:W3CDTF">2020-06-30T15:09:30Z</dcterms:modified>
  <cp:category/>
</cp:coreProperties>
</file>