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sldIdLst>
    <p:sldId id="276" r:id="rId2"/>
    <p:sldId id="353" r:id="rId3"/>
    <p:sldId id="340" r:id="rId4"/>
    <p:sldId id="264" r:id="rId5"/>
    <p:sldId id="302" r:id="rId6"/>
    <p:sldId id="348" r:id="rId7"/>
    <p:sldId id="301" r:id="rId8"/>
    <p:sldId id="355" r:id="rId9"/>
    <p:sldId id="357" r:id="rId10"/>
    <p:sldId id="358" r:id="rId11"/>
    <p:sldId id="359" r:id="rId12"/>
    <p:sldId id="360" r:id="rId13"/>
    <p:sldId id="361" r:id="rId14"/>
    <p:sldId id="362" r:id="rId15"/>
    <p:sldId id="366" r:id="rId16"/>
    <p:sldId id="367" r:id="rId17"/>
    <p:sldId id="368" r:id="rId18"/>
    <p:sldId id="284" r:id="rId19"/>
    <p:sldId id="296" r:id="rId20"/>
    <p:sldId id="372" r:id="rId21"/>
    <p:sldId id="369" r:id="rId22"/>
    <p:sldId id="371" r:id="rId23"/>
    <p:sldId id="364" r:id="rId24"/>
    <p:sldId id="365" r:id="rId25"/>
    <p:sldId id="295" r:id="rId26"/>
    <p:sldId id="370" r:id="rId27"/>
    <p:sldId id="285"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StartSection" id="{C1C8E3BC-C620-4ED6-B3EE-AD6194D89BD6}">
          <p14:sldIdLst>
            <p14:sldId id="276"/>
            <p14:sldId id="353"/>
          </p14:sldIdLst>
        </p14:section>
        <p14:section name="Background" id="{BB646AE5-A6E9-45B5-A80B-AEA7D4A20AE9}">
          <p14:sldIdLst>
            <p14:sldId id="340"/>
            <p14:sldId id="264"/>
            <p14:sldId id="302"/>
            <p14:sldId id="348"/>
            <p14:sldId id="301"/>
            <p14:sldId id="355"/>
            <p14:sldId id="357"/>
          </p14:sldIdLst>
        </p14:section>
        <p14:section name="CurrentWorks" id="{606F68B9-188A-4B3E-83D0-6C416B2C193A}">
          <p14:sldIdLst>
            <p14:sldId id="358"/>
            <p14:sldId id="359"/>
            <p14:sldId id="360"/>
            <p14:sldId id="361"/>
            <p14:sldId id="362"/>
            <p14:sldId id="366"/>
            <p14:sldId id="367"/>
            <p14:sldId id="368"/>
          </p14:sldIdLst>
        </p14:section>
        <p14:section name="EC-Shuffle in Spark" id="{C9334D4D-BA2A-4636-8A2F-237C0E544DB2}">
          <p14:sldIdLst>
            <p14:sldId id="284"/>
            <p14:sldId id="296"/>
            <p14:sldId id="372"/>
            <p14:sldId id="369"/>
            <p14:sldId id="371"/>
            <p14:sldId id="364"/>
            <p14:sldId id="365"/>
          </p14:sldIdLst>
        </p14:section>
        <p14:section name="Future" id="{A9B46C49-E013-451A-9D60-63DA4474A7EB}">
          <p14:sldIdLst>
            <p14:sldId id="295"/>
            <p14:sldId id="370"/>
            <p14:sldId id="285"/>
          </p14:sldIdLst>
        </p14:section>
        <p14:section name="EndSection" id="{1B20A85D-404A-4888-AC87-6B6D987B49C4}">
          <p14:sldIdLst>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0000"/>
    <a:srgbClr val="E6E6E6"/>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1" autoAdjust="0"/>
    <p:restoredTop sz="77732" autoAdjust="0"/>
  </p:normalViewPr>
  <p:slideViewPr>
    <p:cSldViewPr snapToGrid="0">
      <p:cViewPr varScale="1">
        <p:scale>
          <a:sx n="53" d="100"/>
          <a:sy n="53" d="100"/>
        </p:scale>
        <p:origin x="832" y="4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332909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thub.com/yangqiang/BigDataBench-Spar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doop.apache.org/docs/r3.0.3/hadoop-project-dist/hadoop-hdfs/HDFSErasureCoding.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3A066-20D2-4DCC-A640-634265FEFC9E}" type="slidenum">
              <a:rPr lang="en-US" smtClean="0"/>
              <a:t>1</a:t>
            </a:fld>
            <a:endParaRPr lang="en-US"/>
          </a:p>
        </p:txBody>
      </p:sp>
    </p:spTree>
    <p:extLst>
      <p:ext uri="{BB962C8B-B14F-4D97-AF65-F5344CB8AC3E}">
        <p14:creationId xmlns:p14="http://schemas.microsoft.com/office/powerpoint/2010/main" val="116385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FTI. </a:t>
            </a:r>
          </a:p>
          <a:p>
            <a:r>
              <a:rPr lang="en-US" dirty="0" smtClean="0"/>
              <a:t>striping an object</a:t>
            </a:r>
            <a:endParaRPr lang="en-US" dirty="0"/>
          </a:p>
        </p:txBody>
      </p:sp>
    </p:spTree>
    <p:extLst>
      <p:ext uri="{BB962C8B-B14F-4D97-AF65-F5344CB8AC3E}">
        <p14:creationId xmlns:p14="http://schemas.microsoft.com/office/powerpoint/2010/main" val="13758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Pre-shuffle</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Divide each RDD partition to several sub-partition according to this shuffle operation.</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Div(RDD-X) = {Xi}</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Locally computing the partition units for each RDD partition and preparing to transfer</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computer(Xi) -&gt; PX</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Locally EC computing</a:t>
            </a:r>
          </a:p>
          <a:p>
            <a:pPr marL="1657350" lvl="3"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Low compute cost</a:t>
            </a:r>
          </a:p>
          <a:p>
            <a:pPr marL="1657350" lvl="3"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No network traffic</a:t>
            </a:r>
          </a:p>
          <a:p>
            <a:pPr marL="285750"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Shuffle</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Shuffle(PA, PB, PC) = (PX, PY, PZ, PR)</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Data units shuffle</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same with RDD’s shuffle/wide transform</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Parity units collect</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parallel with wide transform</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network traffic only </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total size = one RDD partition</a:t>
            </a:r>
          </a:p>
          <a:p>
            <a:pPr marL="285750"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Post-shuffle</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Log based update</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DAG update (transform logs)</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Action </a:t>
            </a: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update PX</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When called persist()</a:t>
            </a:r>
          </a:p>
          <a:p>
            <a:pPr marL="1200150" lvl="2" indent="-285750">
              <a:buFont typeface="Wingdings" panose="05000000000000000000" pitchFamily="2" charset="2"/>
              <a:buChar char="l"/>
            </a:pPr>
            <a:r>
              <a:rPr lang="en-US" altLang="zh-CN" dirty="0" smtClean="0">
                <a:solidFill>
                  <a:schemeClr val="accent6">
                    <a:lumMod val="75000"/>
                  </a:schemeClr>
                </a:solidFill>
                <a:latin typeface="Times New Roman" panose="02020603050405020304" pitchFamily="18" charset="0"/>
                <a:cs typeface="Times New Roman" panose="02020603050405020304" pitchFamily="18" charset="0"/>
              </a:rPr>
              <a:t>Dynamic add modification to the PR</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When another shuffle comes</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Come to </a:t>
            </a:r>
            <a:r>
              <a:rPr lang="en-US" altLang="zh-CN" dirty="0" smtClean="0">
                <a:solidFill>
                  <a:srgbClr val="FF0000"/>
                </a:solidFill>
                <a:latin typeface="Times New Roman" panose="02020603050405020304" pitchFamily="18" charset="0"/>
                <a:cs typeface="Times New Roman" panose="02020603050405020304" pitchFamily="18" charset="0"/>
              </a:rPr>
              <a:t>Pre-shuffle</a:t>
            </a:r>
            <a:r>
              <a:rPr lang="en-US" altLang="zh-CN" dirty="0" smtClean="0">
                <a:latin typeface="Times New Roman" panose="02020603050405020304" pitchFamily="18" charset="0"/>
                <a:cs typeface="Times New Roman" panose="02020603050405020304" pitchFamily="18" charset="0"/>
              </a:rPr>
              <a:t> phrase </a:t>
            </a:r>
          </a:p>
          <a:p>
            <a:pPr marL="1200150" lvl="2"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Discard old data parity</a:t>
            </a:r>
          </a:p>
          <a:p>
            <a:endParaRPr lang="zh-CN" altLang="en-US" dirty="0"/>
          </a:p>
        </p:txBody>
      </p:sp>
    </p:spTree>
    <p:extLst>
      <p:ext uri="{BB962C8B-B14F-4D97-AF65-F5344CB8AC3E}">
        <p14:creationId xmlns:p14="http://schemas.microsoft.com/office/powerpoint/2010/main" val="272307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15225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413894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altLang="zh-CN" sz="1200" dirty="0" smtClean="0">
                <a:latin typeface="Cambria" panose="02040503050406030204" pitchFamily="18" charset="0"/>
                <a:cs typeface="Times" panose="02020603050405020304" pitchFamily="18" charset="0"/>
              </a:rPr>
              <a:t>Q:What was not clear to me (and I wish the authors would address) is that whether reliability is impacted by delaying the parity computation, it leaved more of the overall operations unprotected and/or to be recovered at higher cost by rolling back further the computation stream. Meaning, what would happen if a irrecoverable error occurs during the shuffle phase (e.g. Fig 7c) before the priority is computed and communicated to Node E? This error seems fully covered by scheme in 7a &amp; 7b.</a:t>
            </a:r>
          </a:p>
          <a:p>
            <a:pPr algn="just"/>
            <a:endParaRPr lang="en-US" altLang="zh-CN" sz="1200" dirty="0" smtClean="0">
              <a:latin typeface="Cambria" panose="02040503050406030204" pitchFamily="18" charset="0"/>
              <a:cs typeface="Times" panose="02020603050405020304" pitchFamily="18" charset="0"/>
            </a:endParaRPr>
          </a:p>
          <a:p>
            <a:pPr algn="just"/>
            <a:r>
              <a:rPr lang="en-US" altLang="zh-CN" sz="1200" dirty="0" smtClean="0">
                <a:latin typeface="Cambria" panose="02040503050406030204" pitchFamily="18" charset="0"/>
                <a:cs typeface="Times" panose="02020603050405020304" pitchFamily="18" charset="0"/>
              </a:rPr>
              <a:t>A:Along with the lineage, it can recover the data. The key is that, with EC-Shuffle/Replication. It only need to reply the narrow operation, like map.</a:t>
            </a:r>
          </a:p>
          <a:p>
            <a:pPr algn="just"/>
            <a:r>
              <a:rPr lang="en-US" altLang="zh-CN" sz="1200" dirty="0" smtClean="0">
                <a:latin typeface="Cambria" panose="02040503050406030204" pitchFamily="18" charset="0"/>
                <a:cs typeface="Times" panose="02020603050405020304" pitchFamily="18" charset="0"/>
              </a:rPr>
              <a:t>For instance, W1-&gt;N1-&gt;N2-&gt;N3-&gt;W2.</a:t>
            </a:r>
          </a:p>
          <a:p>
            <a:pPr algn="just"/>
            <a:r>
              <a:rPr lang="en-US" altLang="zh-CN" sz="1200" dirty="0" smtClean="0">
                <a:latin typeface="Cambria" panose="02040503050406030204" pitchFamily="18" charset="0"/>
                <a:cs typeface="Times" panose="02020603050405020304" pitchFamily="18" charset="0"/>
              </a:rPr>
              <a:t>If using FC, it happens at pre-shuffle phrase, there is no cost in W2, we need to replay W1-&gt;N1-&gt;N2-&gt;N3.</a:t>
            </a:r>
          </a:p>
          <a:p>
            <a:pPr algn="just"/>
            <a:r>
              <a:rPr lang="en-US" altLang="zh-CN" sz="1200" dirty="0" smtClean="0">
                <a:latin typeface="Cambria" panose="02040503050406030204" pitchFamily="18" charset="0"/>
                <a:cs typeface="Times" panose="02020603050405020304" pitchFamily="18" charset="0"/>
              </a:rPr>
              <a:t>If using BC, it happens at post-shuffle phrase, W2 is finished, we need to replay N1-&gt;N2-&gt;N3-&gt;W2. (Compared to FC, we do not need to replay W1, but W2)</a:t>
            </a:r>
          </a:p>
          <a:p>
            <a:pPr algn="just"/>
            <a:r>
              <a:rPr lang="en-US" altLang="zh-CN" sz="1200" dirty="0" smtClean="0">
                <a:latin typeface="Cambria" panose="02040503050406030204" pitchFamily="18" charset="0"/>
                <a:cs typeface="Times" panose="02020603050405020304" pitchFamily="18" charset="0"/>
              </a:rPr>
              <a:t>Similar to Replication, the situation is when to replica the RDD</a:t>
            </a:r>
          </a:p>
          <a:p>
            <a:pPr algn="just"/>
            <a:endParaRPr lang="en-US" altLang="zh-CN" sz="1200" dirty="0">
              <a:latin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84478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42069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354659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28935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200" dirty="0" smtClean="0">
                <a:latin typeface="Cambria" panose="02040503050406030204" pitchFamily="18" charset="0"/>
                <a:cs typeface="Times" panose="02020603050405020304" pitchFamily="18" charset="0"/>
              </a:rPr>
              <a:t>I was not able to understand how do you decide where to send the parity chunks? Is this left to SPARK?</a:t>
            </a:r>
            <a:endParaRPr lang="en-US" altLang="zh-CN" dirty="0" smtClean="0"/>
          </a:p>
          <a:p>
            <a:endParaRPr lang="zh-CN" altLang="en-US" dirty="0"/>
          </a:p>
        </p:txBody>
      </p:sp>
    </p:spTree>
    <p:extLst>
      <p:ext uri="{BB962C8B-B14F-4D97-AF65-F5344CB8AC3E}">
        <p14:creationId xmlns:p14="http://schemas.microsoft.com/office/powerpoint/2010/main" val="148163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hlinkClick r:id="rId3"/>
              </a:rPr>
              <a:t>https://github.com/yangqiang/BigDataBench-Spark</a:t>
            </a:r>
            <a:endParaRPr lang="en-US" altLang="zh-CN" dirty="0" smtClean="0"/>
          </a:p>
          <a:p>
            <a:pPr rtl="0" eaLnBrk="1" fontAlgn="auto" latinLnBrk="0" hangingPunct="1"/>
            <a:r>
              <a:rPr lang="pt-BR" altLang="zh-CN" sz="1200" b="0" i="0" u="none" strike="noStrike" baseline="0" dirty="0" smtClean="0">
                <a:effectLst/>
                <a:latin typeface="+mn-lt"/>
                <a:ea typeface="+mn-ea"/>
                <a:cs typeface="+mn-cs"/>
                <a:sym typeface="Calibri"/>
              </a:rPr>
              <a:t>Intel Xeon CPU E5-2609 v3</a:t>
            </a:r>
            <a:endParaRPr lang="zh-CN" altLang="zh-CN" sz="1200" b="0" i="0" u="none" strike="noStrike" dirty="0" smtClean="0">
              <a:effectLst/>
              <a:latin typeface="+mn-lt"/>
              <a:ea typeface="+mn-ea"/>
              <a:cs typeface="+mn-cs"/>
              <a:sym typeface="Calibri"/>
            </a:endParaRPr>
          </a:p>
          <a:p>
            <a:pPr rtl="0" fontAlgn="t" latinLnBrk="0"/>
            <a:r>
              <a:rPr lang="en-US" altLang="zh-CN" sz="1200" b="0" i="0" u="none" strike="noStrike" baseline="0" dirty="0" smtClean="0">
                <a:effectLst/>
                <a:latin typeface="+mn-lt"/>
                <a:ea typeface="+mn-ea"/>
                <a:cs typeface="+mn-cs"/>
                <a:sym typeface="Calibri"/>
              </a:rPr>
              <a:t>Encoding speed</a:t>
            </a:r>
            <a:endParaRPr lang="zh-CN" altLang="zh-CN" sz="1200" b="0" i="0" u="none" strike="noStrike" dirty="0" smtClean="0">
              <a:effectLst/>
              <a:latin typeface="+mn-lt"/>
              <a:ea typeface="+mn-ea"/>
              <a:cs typeface="+mn-cs"/>
              <a:sym typeface="Calibri"/>
            </a:endParaRPr>
          </a:p>
          <a:p>
            <a:pPr rtl="0" fontAlgn="t" latinLnBrk="0"/>
            <a:r>
              <a:rPr lang="en-US" altLang="zh-CN" sz="1200" b="0" i="0" u="none" strike="noStrike" baseline="0" dirty="0" smtClean="0">
                <a:effectLst/>
                <a:latin typeface="+mn-lt"/>
                <a:ea typeface="+mn-ea"/>
                <a:cs typeface="+mn-cs"/>
                <a:sym typeface="Calibri"/>
              </a:rPr>
              <a:t>Decoding speed</a:t>
            </a:r>
            <a:endParaRPr lang="zh-CN" altLang="zh-CN" sz="1200" b="0" i="0" u="none" strike="noStrike" dirty="0" smtClean="0">
              <a:effectLst/>
              <a:latin typeface="+mn-lt"/>
              <a:ea typeface="+mn-ea"/>
              <a:cs typeface="+mn-cs"/>
              <a:sym typeface="Calibri"/>
            </a:endParaRPr>
          </a:p>
          <a:p>
            <a:pPr rtl="0" fontAlgn="t" latinLnBrk="0"/>
            <a:r>
              <a:rPr lang="pt-BR" altLang="zh-CN" sz="1200" b="0" i="0" u="none" strike="noStrike" baseline="0" dirty="0" smtClean="0">
                <a:effectLst/>
                <a:latin typeface="+mn-lt"/>
                <a:ea typeface="+mn-ea"/>
                <a:cs typeface="+mn-cs"/>
                <a:sym typeface="Calibri"/>
              </a:rPr>
              <a:t>10 + 1</a:t>
            </a:r>
            <a:endParaRPr lang="zh-CN" altLang="zh-CN" sz="1200" b="0" i="0" u="none" strike="noStrike" dirty="0" smtClean="0">
              <a:effectLst/>
              <a:latin typeface="+mn-lt"/>
              <a:ea typeface="+mn-ea"/>
              <a:cs typeface="+mn-cs"/>
              <a:sym typeface="Calibri"/>
            </a:endParaRPr>
          </a:p>
          <a:p>
            <a:pPr rtl="0" fontAlgn="t" latinLnBrk="0"/>
            <a:r>
              <a:rPr lang="en-US" altLang="zh-CN" sz="1200" b="0" i="0" u="none" strike="noStrike" baseline="0" dirty="0" smtClean="0">
                <a:effectLst/>
                <a:latin typeface="+mn-lt"/>
                <a:ea typeface="+mn-ea"/>
                <a:cs typeface="+mn-cs"/>
                <a:sym typeface="Calibri"/>
              </a:rPr>
              <a:t>5.50 GB/s</a:t>
            </a:r>
            <a:endParaRPr lang="zh-CN" altLang="zh-CN" sz="1200" b="0" i="0" u="none" strike="noStrike" dirty="0" smtClean="0">
              <a:effectLst/>
              <a:latin typeface="+mn-lt"/>
              <a:ea typeface="+mn-ea"/>
              <a:cs typeface="+mn-cs"/>
              <a:sym typeface="Calibri"/>
            </a:endParaRPr>
          </a:p>
          <a:p>
            <a:pPr rtl="0" fontAlgn="t" latinLnBrk="0"/>
            <a:r>
              <a:rPr lang="en-US" altLang="zh-CN" sz="1200" b="0" i="0" u="none" strike="noStrike" baseline="0" dirty="0" smtClean="0">
                <a:effectLst/>
                <a:latin typeface="+mn-lt"/>
                <a:ea typeface="+mn-ea"/>
                <a:cs typeface="+mn-cs"/>
                <a:sym typeface="Calibri"/>
              </a:rPr>
              <a:t>5.55 GB/s</a:t>
            </a:r>
            <a:endParaRPr lang="zh-CN" altLang="zh-CN" sz="1200" b="0" i="0" u="none" strike="noStrike" dirty="0" smtClean="0">
              <a:effectLst/>
              <a:latin typeface="+mn-lt"/>
              <a:ea typeface="+mn-ea"/>
              <a:cs typeface="+mn-cs"/>
              <a:sym typeface="Calibri"/>
            </a:endParaRPr>
          </a:p>
          <a:p>
            <a:pPr rtl="0" eaLnBrk="1" fontAlgn="auto" latinLnBrk="0" hangingPunct="1"/>
            <a:r>
              <a:rPr lang="pt-BR" altLang="zh-CN" sz="1200" b="0" i="0" u="none" strike="noStrike" baseline="0" dirty="0" smtClean="0">
                <a:effectLst/>
                <a:latin typeface="+mn-lt"/>
                <a:ea typeface="+mn-ea"/>
                <a:cs typeface="+mn-cs"/>
                <a:sym typeface="Calibri"/>
              </a:rPr>
              <a:t>10 + 4</a:t>
            </a:r>
            <a:endParaRPr lang="zh-CN" altLang="zh-CN" sz="1200" b="0" i="0" u="none" strike="noStrike" dirty="0" smtClean="0">
              <a:effectLst/>
              <a:latin typeface="+mn-lt"/>
              <a:ea typeface="+mn-ea"/>
              <a:cs typeface="+mn-cs"/>
              <a:sym typeface="Calibri"/>
            </a:endParaRPr>
          </a:p>
          <a:p>
            <a:pPr rtl="0" fontAlgn="t" latinLnBrk="0"/>
            <a:r>
              <a:rPr lang="en-US" altLang="zh-CN" sz="1200" b="0" i="0" u="none" strike="noStrike" baseline="0" dirty="0" smtClean="0">
                <a:effectLst/>
                <a:latin typeface="+mn-lt"/>
                <a:ea typeface="+mn-ea"/>
                <a:cs typeface="+mn-cs"/>
                <a:sym typeface="Calibri"/>
              </a:rPr>
              <a:t>2.27 GB/s</a:t>
            </a:r>
            <a:endParaRPr lang="zh-CN" altLang="zh-CN" sz="1200" b="0" i="0" u="none" strike="noStrike" dirty="0" smtClean="0">
              <a:effectLst/>
              <a:latin typeface="+mn-lt"/>
              <a:ea typeface="+mn-ea"/>
              <a:cs typeface="+mn-cs"/>
              <a:sym typeface="Calibri"/>
            </a:endParaRPr>
          </a:p>
          <a:p>
            <a:pPr rtl="0" eaLnBrk="1" fontAlgn="auto" latinLnBrk="0" hangingPunct="1"/>
            <a:r>
              <a:rPr lang="en-US" altLang="zh-CN" sz="1200" b="0" i="0" u="none" strike="noStrike" baseline="0" dirty="0" smtClean="0">
                <a:effectLst/>
                <a:latin typeface="+mn-lt"/>
                <a:ea typeface="+mn-ea"/>
                <a:cs typeface="+mn-cs"/>
                <a:sym typeface="Calibri"/>
              </a:rPr>
              <a:t>2.23 GB/s</a:t>
            </a:r>
            <a:endParaRPr lang="zh-CN" altLang="zh-CN" sz="1200" b="0" i="0" u="none" strike="noStrike" dirty="0" smtClean="0">
              <a:effectLst/>
              <a:latin typeface="+mn-lt"/>
              <a:ea typeface="+mn-ea"/>
              <a:cs typeface="+mn-cs"/>
              <a:sym typeface="Calibri"/>
            </a:endParaRPr>
          </a:p>
          <a:p>
            <a:endParaRPr lang="en-US" altLang="zh-CN" dirty="0" smtClean="0"/>
          </a:p>
        </p:txBody>
      </p:sp>
    </p:spTree>
    <p:extLst>
      <p:ext uri="{BB962C8B-B14F-4D97-AF65-F5344CB8AC3E}">
        <p14:creationId xmlns:p14="http://schemas.microsoft.com/office/powerpoint/2010/main" val="136788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mtClean="0"/>
              <a:t>CD CR</a:t>
            </a:r>
          </a:p>
        </p:txBody>
      </p:sp>
    </p:spTree>
    <p:extLst>
      <p:ext uri="{BB962C8B-B14F-4D97-AF65-F5344CB8AC3E}">
        <p14:creationId xmlns:p14="http://schemas.microsoft.com/office/powerpoint/2010/main" val="107843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Spark UI translate to GB by dividing (</a:t>
            </a:r>
            <a:r>
              <a:rPr lang="en-US" altLang="zh-CN" sz="1200" b="0" i="0" dirty="0" smtClean="0">
                <a:effectLst/>
                <a:latin typeface="+mn-lt"/>
                <a:ea typeface="+mn-ea"/>
                <a:cs typeface="+mn-cs"/>
                <a:sym typeface="Calibri"/>
              </a:rPr>
              <a:t>1000 * 1000 * 1000</a:t>
            </a:r>
            <a:r>
              <a:rPr lang="en-US" altLang="zh-CN" dirty="0" smtClean="0"/>
              <a:t>) – (Show Shuffle traffic)</a:t>
            </a:r>
          </a:p>
          <a:p>
            <a:r>
              <a:rPr lang="en-US" altLang="zh-CN" dirty="0" smtClean="0"/>
              <a:t>RDD partition</a:t>
            </a:r>
            <a:r>
              <a:rPr lang="en-US" altLang="zh-CN" baseline="0" dirty="0" smtClean="0"/>
              <a:t> and Parity chunks are output in log, show the byte size</a:t>
            </a:r>
            <a:endParaRPr lang="zh-CN" altLang="en-US" dirty="0" smtClean="0"/>
          </a:p>
          <a:p>
            <a:endParaRPr lang="en-US" altLang="zh-CN" dirty="0" smtClean="0"/>
          </a:p>
          <a:p>
            <a:r>
              <a:rPr lang="en-US" altLang="zh-CN" dirty="0" err="1" smtClean="0"/>
              <a:t>spark.shuffle.file.buffer</a:t>
            </a:r>
            <a:endParaRPr lang="zh-CN" altLang="en-US" dirty="0"/>
          </a:p>
        </p:txBody>
      </p:sp>
    </p:spTree>
    <p:extLst>
      <p:ext uri="{BB962C8B-B14F-4D97-AF65-F5344CB8AC3E}">
        <p14:creationId xmlns:p14="http://schemas.microsoft.com/office/powerpoint/2010/main" val="202740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Spark UI translate to GB by dividing (</a:t>
            </a:r>
            <a:r>
              <a:rPr lang="en-US" altLang="zh-CN" sz="1200" b="0" i="0" dirty="0" smtClean="0">
                <a:effectLst/>
                <a:latin typeface="+mn-lt"/>
                <a:ea typeface="+mn-ea"/>
                <a:cs typeface="+mn-cs"/>
                <a:sym typeface="Calibri"/>
              </a:rPr>
              <a:t>1000 * 1000 * 1000</a:t>
            </a:r>
            <a:r>
              <a:rPr lang="en-US" altLang="zh-CN" dirty="0" smtClean="0"/>
              <a:t>) – (Show Shuffle traffic)</a:t>
            </a:r>
          </a:p>
          <a:p>
            <a:r>
              <a:rPr lang="en-US" altLang="zh-CN" dirty="0" smtClean="0"/>
              <a:t>RDD partition</a:t>
            </a:r>
            <a:r>
              <a:rPr lang="en-US" altLang="zh-CN" baseline="0" dirty="0" smtClean="0"/>
              <a:t> and Parity chunks are output in log, show the byte size</a:t>
            </a:r>
            <a:endParaRPr lang="zh-CN" altLang="en-US" dirty="0" smtClean="0"/>
          </a:p>
          <a:p>
            <a:endParaRPr lang="zh-CN" altLang="en-US" dirty="0"/>
          </a:p>
        </p:txBody>
      </p:sp>
    </p:spTree>
    <p:extLst>
      <p:ext uri="{BB962C8B-B14F-4D97-AF65-F5344CB8AC3E}">
        <p14:creationId xmlns:p14="http://schemas.microsoft.com/office/powerpoint/2010/main" val="356516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Spark UI translate to GB by dividing (</a:t>
            </a:r>
            <a:r>
              <a:rPr lang="en-US" altLang="zh-CN" sz="1200" b="0" i="0" dirty="0" smtClean="0">
                <a:effectLst/>
                <a:latin typeface="+mn-lt"/>
                <a:ea typeface="+mn-ea"/>
                <a:cs typeface="+mn-cs"/>
                <a:sym typeface="Calibri"/>
              </a:rPr>
              <a:t>1000 * 1000 * 1000</a:t>
            </a:r>
            <a:r>
              <a:rPr lang="en-US" altLang="zh-CN" dirty="0" smtClean="0"/>
              <a:t>) – (Show Shuffle traffic)</a:t>
            </a:r>
          </a:p>
          <a:p>
            <a:r>
              <a:rPr lang="en-US" altLang="zh-CN" dirty="0" smtClean="0"/>
              <a:t>RDD partition</a:t>
            </a:r>
            <a:r>
              <a:rPr lang="en-US" altLang="zh-CN" baseline="0" dirty="0" smtClean="0"/>
              <a:t> and Parity chunks are output in log, show the byte size</a:t>
            </a:r>
            <a:endParaRPr lang="zh-CN" altLang="en-US" dirty="0" smtClean="0"/>
          </a:p>
          <a:p>
            <a:endParaRPr lang="zh-CN" altLang="en-US" dirty="0"/>
          </a:p>
        </p:txBody>
      </p:sp>
    </p:spTree>
    <p:extLst>
      <p:ext uri="{BB962C8B-B14F-4D97-AF65-F5344CB8AC3E}">
        <p14:creationId xmlns:p14="http://schemas.microsoft.com/office/powerpoint/2010/main" val="367841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6358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1803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285750" marR="0" lvl="0" indent="-285750" algn="just" defTabSz="914400" eaLnBrk="1" fontAlgn="auto" latinLnBrk="0" hangingPunct="1">
              <a:lnSpc>
                <a:spcPct val="100000"/>
              </a:lnSpc>
              <a:spcBef>
                <a:spcPts val="0"/>
              </a:spcBef>
              <a:spcAft>
                <a:spcPts val="0"/>
              </a:spcAft>
              <a:buClrTx/>
              <a:buSzTx/>
              <a:buFontTx/>
              <a:buChar char="-"/>
              <a:tabLst/>
              <a:defRPr/>
            </a:pPr>
            <a:r>
              <a:rPr lang="en-US" altLang="zh-CN" sz="1200" dirty="0" smtClean="0">
                <a:latin typeface="Cambria" panose="02040503050406030204" pitchFamily="18" charset="0"/>
                <a:cs typeface="Times" panose="02020603050405020304" pitchFamily="18" charset="0"/>
              </a:rPr>
              <a:t>The authors mentioned "all data chunks should be in the same size. In real applications, those data chunks are usually different in sizes (i.e., load imbalance). FTI solves this issue by dividing these data chunks into 4KB blocks. However, in Spark, this solution brings significant overhead (e.g., metadata) to manage these blocks. We find the data chunk whose size is the largest among k data chunks. we append an array of zero-valued bytes to each data chunk.".  How do the authors deal with the zeros in the calculations, do they add them only in calculating the parity chunks?  If you are deleting the zeros after the parity calculations. What is the effect of adding and deleting the zeros on the garbage collector? Would you suggest any other solution than the zeros bytes</a:t>
            </a:r>
          </a:p>
          <a:p>
            <a:pPr marL="0" indent="0" algn="just">
              <a:buFontTx/>
              <a:buNone/>
            </a:pPr>
            <a:endParaRPr lang="en-US" altLang="zh-CN" sz="1200" dirty="0" smtClean="0">
              <a:latin typeface="Cambria" panose="02040503050406030204" pitchFamily="18" charset="0"/>
              <a:cs typeface="Times" panose="02020603050405020304" pitchFamily="18" charset="0"/>
            </a:endParaRPr>
          </a:p>
          <a:p>
            <a:pPr marL="0" indent="0" algn="just">
              <a:buFontTx/>
              <a:buNone/>
            </a:pPr>
            <a:endParaRPr lang="en-US" altLang="zh-CN" sz="1200" dirty="0" smtClean="0">
              <a:latin typeface="Cambria" panose="02040503050406030204" pitchFamily="18" charset="0"/>
              <a:cs typeface="Times" panose="02020603050405020304" pitchFamily="18" charset="0"/>
            </a:endParaRPr>
          </a:p>
          <a:p>
            <a:pPr marL="285750" indent="-285750" algn="just">
              <a:buFontTx/>
              <a:buChar char="-"/>
            </a:pPr>
            <a:r>
              <a:rPr lang="en-US" altLang="zh-CN" sz="1200" dirty="0" smtClean="0">
                <a:latin typeface="Cambria" panose="02040503050406030204" pitchFamily="18" charset="0"/>
                <a:cs typeface="Times" panose="02020603050405020304" pitchFamily="18" charset="0"/>
              </a:rPr>
              <a:t>How would the performance look like with higher r? ( r =2 and r = 3 ). What is the computational overhead of increasing the replication factor? </a:t>
            </a:r>
          </a:p>
          <a:p>
            <a:pPr marL="285750" indent="-285750" algn="just">
              <a:buFontTx/>
              <a:buChar char="-"/>
            </a:pPr>
            <a:r>
              <a:rPr lang="en-US" altLang="zh-CN" sz="1200" dirty="0" smtClean="0">
                <a:latin typeface="Cambria" panose="02040503050406030204" pitchFamily="18" charset="0"/>
                <a:cs typeface="Times" panose="02020603050405020304" pitchFamily="18" charset="0"/>
              </a:rPr>
              <a:t>Could you please show how high are the reconstruction costs when one or more chunks are lost.</a:t>
            </a:r>
          </a:p>
          <a:p>
            <a:pPr marL="285750" indent="-285750" algn="just">
              <a:buFontTx/>
              <a:buChar char="-"/>
            </a:pPr>
            <a:endParaRPr lang="en-US" altLang="zh-CN" sz="1200" dirty="0" smtClean="0">
              <a:latin typeface="Cambria" panose="02040503050406030204" pitchFamily="18" charset="0"/>
              <a:cs typeface="Times" panose="02020603050405020304" pitchFamily="18" charset="0"/>
            </a:endParaRPr>
          </a:p>
          <a:p>
            <a:pPr marL="285750" indent="-285750" algn="just">
              <a:buFontTx/>
              <a:buChar char="-"/>
            </a:pPr>
            <a:endParaRPr lang="en-US" altLang="zh-CN" sz="1200" dirty="0" smtClean="0">
              <a:latin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1338407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285750" indent="-285750" algn="just">
              <a:buFontTx/>
              <a:buChar char="-"/>
            </a:pPr>
            <a:endParaRPr lang="en-US" altLang="zh-CN" sz="1200" dirty="0" smtClean="0">
              <a:latin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830575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3242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3A066-20D2-4DCC-A640-634265FEFC9E}" type="slidenum">
              <a:rPr lang="en-US" smtClean="0"/>
              <a:t>28</a:t>
            </a:fld>
            <a:endParaRPr lang="en-US"/>
          </a:p>
        </p:txBody>
      </p:sp>
    </p:spTree>
    <p:extLst>
      <p:ext uri="{BB962C8B-B14F-4D97-AF65-F5344CB8AC3E}">
        <p14:creationId xmlns:p14="http://schemas.microsoft.com/office/powerpoint/2010/main" val="372183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hangingPunct="1"/>
            <a:r>
              <a:rPr lang="en-US" altLang="zh-CN" dirty="0" smtClean="0"/>
              <a:t>Fault-tolerance in current systems</a:t>
            </a:r>
          </a:p>
        </p:txBody>
      </p:sp>
    </p:spTree>
    <p:extLst>
      <p:ext uri="{BB962C8B-B14F-4D97-AF65-F5344CB8AC3E}">
        <p14:creationId xmlns:p14="http://schemas.microsoft.com/office/powerpoint/2010/main" val="192989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smtClean="0"/>
              <a:t>Narrow/Wide</a:t>
            </a:r>
          </a:p>
        </p:txBody>
      </p:sp>
    </p:spTree>
    <p:extLst>
      <p:ext uri="{BB962C8B-B14F-4D97-AF65-F5344CB8AC3E}">
        <p14:creationId xmlns:p14="http://schemas.microsoft.com/office/powerpoint/2010/main" val="304944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altLang="zh-CN" dirty="0" smtClean="0"/>
              <a:t>The length of the lineage chain is uncontrollable and the recovery process becomes costly when it contains many wide transform operations</a:t>
            </a:r>
          </a:p>
          <a:p>
            <a:pPr lvl="1"/>
            <a:r>
              <a:rPr lang="en-US" altLang="zh-CN" dirty="0" smtClean="0"/>
              <a:t>Replications can speed up the recovery procedure but needs much memory space for data duplication and network traffic for synchronization in runtime</a:t>
            </a:r>
          </a:p>
          <a:p>
            <a:endParaRPr lang="en-US" altLang="zh-CN" dirty="0" smtClean="0"/>
          </a:p>
          <a:p>
            <a:r>
              <a:rPr lang="en-US" altLang="zh-CN" dirty="0" smtClean="0"/>
              <a:t>Lineage + Local checkpoint </a:t>
            </a:r>
          </a:p>
          <a:p>
            <a:pPr lvl="1">
              <a:buFont typeface="Wingdings" panose="05000000000000000000" pitchFamily="2" charset="2"/>
              <a:buChar char="û"/>
            </a:pPr>
            <a:r>
              <a:rPr lang="en-US" altLang="zh-CN" dirty="0" smtClean="0"/>
              <a:t>Long recover process</a:t>
            </a:r>
          </a:p>
          <a:p>
            <a:pPr lvl="1">
              <a:buFont typeface="Wingdings" panose="05000000000000000000" pitchFamily="2" charset="2"/>
              <a:buChar char="û"/>
            </a:pPr>
            <a:r>
              <a:rPr lang="en-US" altLang="zh-CN" dirty="0" smtClean="0"/>
              <a:t>Meta data management (find the parent data)</a:t>
            </a:r>
          </a:p>
          <a:p>
            <a:pPr lvl="1">
              <a:buFont typeface="Wingdings" panose="05000000000000000000" pitchFamily="2" charset="2"/>
              <a:buChar char="û"/>
            </a:pPr>
            <a:r>
              <a:rPr lang="en-US" altLang="zh-CN" dirty="0" smtClean="0"/>
              <a:t>Storage cost</a:t>
            </a:r>
          </a:p>
          <a:p>
            <a:pPr lvl="2"/>
            <a:r>
              <a:rPr lang="en-US" altLang="zh-CN" dirty="0" smtClean="0"/>
              <a:t>Ramdisk, wasteful</a:t>
            </a:r>
          </a:p>
          <a:p>
            <a:pPr lvl="2"/>
            <a:r>
              <a:rPr lang="en-US" altLang="zh-CN" dirty="0" smtClean="0"/>
              <a:t>Hard disk, runtime overhead</a:t>
            </a:r>
            <a:endParaRPr lang="zh-CN" altLang="en-US" dirty="0" smtClean="0"/>
          </a:p>
          <a:p>
            <a:pPr lvl="1"/>
            <a:endParaRPr lang="zh-CN" altLang="en-US" dirty="0" smtClean="0"/>
          </a:p>
          <a:p>
            <a:r>
              <a:rPr lang="en-US" altLang="zh-CN" dirty="0" smtClean="0"/>
              <a:t>Replication</a:t>
            </a:r>
          </a:p>
          <a:p>
            <a:pPr lvl="1"/>
            <a:r>
              <a:rPr lang="en-US" altLang="zh-CN" dirty="0" smtClean="0"/>
              <a:t>Tolerate K node faults</a:t>
            </a:r>
            <a:endParaRPr lang="en-US" altLang="zh-CN" dirty="0" smtClean="0">
              <a:solidFill>
                <a:srgbClr val="00B050"/>
              </a:solidFill>
            </a:endParaRPr>
          </a:p>
          <a:p>
            <a:pPr lvl="1">
              <a:buFont typeface="Wingdings" panose="05000000000000000000" pitchFamily="2" charset="2"/>
              <a:buChar char="ü"/>
            </a:pPr>
            <a:r>
              <a:rPr lang="en-US" altLang="zh-CN" dirty="0" smtClean="0"/>
              <a:t>Easily recover</a:t>
            </a:r>
          </a:p>
          <a:p>
            <a:pPr lvl="1">
              <a:buFont typeface="Wingdings" panose="05000000000000000000" pitchFamily="2" charset="2"/>
              <a:buChar char="û"/>
            </a:pPr>
            <a:r>
              <a:rPr lang="en-US" altLang="zh-CN" dirty="0" smtClean="0"/>
              <a:t>Timely synchronization</a:t>
            </a:r>
          </a:p>
          <a:p>
            <a:endParaRPr lang="en-US" dirty="0" smtClean="0"/>
          </a:p>
          <a:p>
            <a:pPr marL="285750"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Shortages</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Runtime overhead is heavy. Persist() always need to save RDD to the disk or remote machine </a:t>
            </a:r>
          </a:p>
          <a:p>
            <a:pPr marL="742950" lvl="1" indent="-285750">
              <a:buFont typeface="Wingdings" panose="05000000000000000000" pitchFamily="2" charset="2"/>
              <a:buChar char="l"/>
            </a:pPr>
            <a:r>
              <a:rPr lang="en-US" altLang="zh-CN" dirty="0" smtClean="0">
                <a:latin typeface="Times New Roman" panose="02020603050405020304" pitchFamily="18" charset="0"/>
                <a:cs typeface="Times New Roman" panose="02020603050405020304" pitchFamily="18" charset="0"/>
              </a:rPr>
              <a:t>Replay transform operations on RDD wastes too much time and memory space. When recovery, the RDD need to read from disk,  which causes a long latency.</a:t>
            </a:r>
          </a:p>
          <a:p>
            <a:endParaRPr lang="en-US" dirty="0"/>
          </a:p>
        </p:txBody>
      </p:sp>
    </p:spTree>
    <p:extLst>
      <p:ext uri="{BB962C8B-B14F-4D97-AF65-F5344CB8AC3E}">
        <p14:creationId xmlns:p14="http://schemas.microsoft.com/office/powerpoint/2010/main" val="173809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zh-CN" dirty="0" smtClean="0"/>
              <a:t>Q&amp;A:</a:t>
            </a:r>
          </a:p>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200" dirty="0" smtClean="0">
                <a:latin typeface="Cambria" panose="02040503050406030204" pitchFamily="18" charset="0"/>
                <a:cs typeface="Times" panose="02020603050405020304" pitchFamily="18" charset="0"/>
              </a:rPr>
              <a:t>You mentioned in the introduction that one core can encode data at 5.3GB/s for Reed-Solomon(10,4) codes. In case of </a:t>
            </a:r>
            <a:r>
              <a:rPr lang="en-US" altLang="zh-CN" sz="1200" dirty="0" smtClean="0">
                <a:solidFill>
                  <a:srgbClr val="C00000"/>
                </a:solidFill>
                <a:latin typeface="Cambria" panose="02040503050406030204" pitchFamily="18" charset="0"/>
                <a:cs typeface="Times" panose="02020603050405020304" pitchFamily="18" charset="0"/>
              </a:rPr>
              <a:t>100Gb/s network</a:t>
            </a:r>
            <a:r>
              <a:rPr lang="en-US" altLang="zh-CN" sz="1200" dirty="0" smtClean="0">
                <a:latin typeface="Cambria" panose="02040503050406030204" pitchFamily="18" charset="0"/>
                <a:cs typeface="Times" panose="02020603050405020304" pitchFamily="18" charset="0"/>
              </a:rPr>
              <a:t>, Does it mean that we need an additional core to perform the parity computations for every Map or Reduce instance? </a:t>
            </a:r>
          </a:p>
          <a:p>
            <a:pPr marL="0" marR="0" lvl="0" indent="0" defTabSz="914400" eaLnBrk="1" fontAlgn="auto" latinLnBrk="0" hangingPunct="1">
              <a:lnSpc>
                <a:spcPct val="100000"/>
              </a:lnSpc>
              <a:spcBef>
                <a:spcPts val="0"/>
              </a:spcBef>
              <a:spcAft>
                <a:spcPts val="0"/>
              </a:spcAft>
              <a:buClrTx/>
              <a:buSzTx/>
              <a:buFontTx/>
              <a:buNone/>
              <a:tabLst/>
              <a:defRPr/>
            </a:pPr>
            <a:endParaRPr lang="en-US" altLang="zh-CN" dirty="0" smtClean="0"/>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US" altLang="zh-CN" dirty="0" smtClean="0"/>
              <a:t>Yes, a mapper or reducer usually</a:t>
            </a:r>
            <a:r>
              <a:rPr lang="en-US" altLang="zh-CN" baseline="0" dirty="0" smtClean="0"/>
              <a:t> has multiple cores.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US" altLang="zh-CN" baseline="0" dirty="0" smtClean="0"/>
              <a:t>We can use GPU device or better CPU. </a:t>
            </a:r>
            <a:endParaRPr lang="en-US" altLang="zh-CN"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zh-CN"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altLang="zh-CN" dirty="0" smtClean="0"/>
              <a:t>striping an object</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dirty="0" smtClean="0"/>
              <a:t>the computation overhead</a:t>
            </a:r>
            <a:r>
              <a:rPr lang="en-US" altLang="zh-CN" baseline="0" dirty="0"/>
              <a:t> </a:t>
            </a:r>
            <a:r>
              <a:rPr lang="en-US" altLang="zh-CN" baseline="0" dirty="0" smtClean="0"/>
              <a:t>is low</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dirty="0" smtClean="0">
                <a:hlinkClick r:id="rId3"/>
              </a:rPr>
              <a:t>https://hadoop.apache.org/docs/r3.0.3/hadoop-project-dist/hadoop-hdfs/HDFSErasureCoding.html</a:t>
            </a:r>
            <a:endParaRPr lang="en-US" altLang="zh-CN" dirty="0" smtClean="0"/>
          </a:p>
        </p:txBody>
      </p:sp>
    </p:spTree>
    <p:extLst>
      <p:ext uri="{BB962C8B-B14F-4D97-AF65-F5344CB8AC3E}">
        <p14:creationId xmlns:p14="http://schemas.microsoft.com/office/powerpoint/2010/main" val="69510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243080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305759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FTI. </a:t>
            </a:r>
            <a:endParaRPr lang="en-US" dirty="0"/>
          </a:p>
        </p:txBody>
      </p:sp>
    </p:spTree>
    <p:extLst>
      <p:ext uri="{BB962C8B-B14F-4D97-AF65-F5344CB8AC3E}">
        <p14:creationId xmlns:p14="http://schemas.microsoft.com/office/powerpoint/2010/main" val="376518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5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2.png"/><Relationship Id="rId7" Type="http://schemas.openxmlformats.org/officeDocument/2006/relationships/image" Target="../media/image49.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8.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My Documents\HKU5.bmp"/>
          <p:cNvPicPr>
            <a:picLocks noChangeAspect="1" noChangeArrowheads="1"/>
          </p:cNvPicPr>
          <p:nvPr/>
        </p:nvPicPr>
        <p:blipFill>
          <a:blip r:embed="rId3">
            <a:lum bright="46000" contrast="-28000"/>
            <a:grayscl/>
            <a:extLst>
              <a:ext uri="{28A0092B-C50C-407E-A947-70E740481C1C}">
                <a14:useLocalDpi xmlns:a14="http://schemas.microsoft.com/office/drawing/2010/main" val="0"/>
              </a:ext>
            </a:extLst>
          </a:blip>
          <a:srcRect/>
          <a:stretch>
            <a:fillRect/>
          </a:stretch>
        </p:blipFill>
        <p:spPr bwMode="auto">
          <a:xfrm>
            <a:off x="1789112" y="391668"/>
            <a:ext cx="8639175" cy="6019800"/>
          </a:xfrm>
          <a:prstGeom prst="rect">
            <a:avLst/>
          </a:prstGeom>
          <a:solidFill>
            <a:schemeClr val="accent1"/>
          </a:solidFill>
        </p:spPr>
      </p:pic>
      <p:sp>
        <p:nvSpPr>
          <p:cNvPr id="2" name="Title 1"/>
          <p:cNvSpPr>
            <a:spLocks noGrp="1"/>
          </p:cNvSpPr>
          <p:nvPr>
            <p:ph type="title"/>
          </p:nvPr>
        </p:nvSpPr>
        <p:spPr>
          <a:xfrm>
            <a:off x="630017" y="822070"/>
            <a:ext cx="11131923" cy="3154521"/>
          </a:xfrm>
          <a:noFill/>
        </p:spPr>
        <p:txBody>
          <a:bodyPr>
            <a:normAutofit/>
          </a:bodyPr>
          <a:lstStyle/>
          <a:p>
            <a:pPr algn="ctr"/>
            <a:r>
              <a:rPr lang="en-US" altLang="zh-CN" sz="3200" b="1" dirty="0">
                <a:latin typeface="Cambria" panose="02040503050406030204" pitchFamily="18" charset="0"/>
                <a:ea typeface="Tahoma" panose="020B0604030504040204" pitchFamily="34" charset="0"/>
                <a:cs typeface="Tahoma" panose="020B0604030504040204" pitchFamily="34" charset="0"/>
              </a:rPr>
              <a:t>EC-Shuffle: Dynamic Erasure Coding Optimization for Efficient and Reliable Shuffle in Spark</a:t>
            </a:r>
            <a:endParaRPr lang="en-US" sz="3200" b="1" dirty="0">
              <a:latin typeface="Cambria" panose="02040503050406030204" pitchFamily="18" charset="0"/>
              <a:ea typeface="Tahoma" panose="020B0604030504040204" pitchFamily="34" charset="0"/>
              <a:cs typeface="Tahoma" panose="020B0604030504040204" pitchFamily="34" charset="0"/>
            </a:endParaRPr>
          </a:p>
        </p:txBody>
      </p:sp>
      <p:sp>
        <p:nvSpPr>
          <p:cNvPr id="8" name="TextBox 7"/>
          <p:cNvSpPr txBox="1"/>
          <p:nvPr/>
        </p:nvSpPr>
        <p:spPr>
          <a:xfrm>
            <a:off x="8170869" y="4698841"/>
            <a:ext cx="3774653" cy="1200329"/>
          </a:xfrm>
          <a:prstGeom prst="rect">
            <a:avLst/>
          </a:prstGeom>
          <a:noFill/>
        </p:spPr>
        <p:txBody>
          <a:bodyPr wrap="square" rtlCol="0">
            <a:spAutoFit/>
          </a:bodyPr>
          <a:lstStyle/>
          <a:p>
            <a:pPr>
              <a:lnSpc>
                <a:spcPct val="150000"/>
              </a:lnSpc>
            </a:pPr>
            <a:r>
              <a:rPr lang="en-US" sz="1600" dirty="0">
                <a:latin typeface="Times" panose="02020603050405020304" pitchFamily="18" charset="0"/>
                <a:ea typeface="Tahoma" panose="020B0604030504040204" pitchFamily="34" charset="0"/>
                <a:cs typeface="Times" panose="02020603050405020304" pitchFamily="18" charset="0"/>
              </a:rPr>
              <a:t>Xin Yao, Cho-Li Wang, Mingzhe Zhang</a:t>
            </a:r>
          </a:p>
          <a:p>
            <a:pPr>
              <a:lnSpc>
                <a:spcPct val="150000"/>
              </a:lnSpc>
            </a:pPr>
            <a:r>
              <a:rPr lang="en-US" sz="1600" dirty="0" smtClean="0">
                <a:latin typeface="Times" panose="02020603050405020304" pitchFamily="18" charset="0"/>
                <a:ea typeface="Tahoma" panose="020B0604030504040204" pitchFamily="34" charset="0"/>
                <a:cs typeface="Times" panose="02020603050405020304" pitchFamily="18" charset="0"/>
              </a:rPr>
              <a:t>Department of Computer Science</a:t>
            </a:r>
          </a:p>
          <a:p>
            <a:pPr>
              <a:lnSpc>
                <a:spcPct val="150000"/>
              </a:lnSpc>
            </a:pPr>
            <a:r>
              <a:rPr lang="en-US" sz="1600" dirty="0" smtClean="0">
                <a:latin typeface="Times" panose="02020603050405020304" pitchFamily="18" charset="0"/>
                <a:ea typeface="Tahoma" panose="020B0604030504040204" pitchFamily="34" charset="0"/>
                <a:cs typeface="Times" panose="02020603050405020304" pitchFamily="18" charset="0"/>
              </a:rPr>
              <a:t>The University of Hong Kong</a:t>
            </a:r>
          </a:p>
        </p:txBody>
      </p:sp>
      <p:cxnSp>
        <p:nvCxnSpPr>
          <p:cNvPr id="6" name="Straight Connector 5"/>
          <p:cNvCxnSpPr/>
          <p:nvPr/>
        </p:nvCxnSpPr>
        <p:spPr>
          <a:xfrm>
            <a:off x="8052505" y="4452000"/>
            <a:ext cx="36576" cy="1694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2"/>
          </p:nvPr>
        </p:nvSpPr>
        <p:spPr/>
        <p:txBody>
          <a:bodyPr/>
          <a:lstStyle/>
          <a:p>
            <a:fld id="{86CB4B4D-7CA3-9044-876B-883B54F8677D}" type="slidenum">
              <a:rPr lang="en-US" altLang="zh-CN" smtClean="0"/>
              <a:t>1</a:t>
            </a:fld>
            <a:endParaRPr lang="zh-CN" altLang="en-US"/>
          </a:p>
        </p:txBody>
      </p:sp>
    </p:spTree>
    <p:extLst>
      <p:ext uri="{BB962C8B-B14F-4D97-AF65-F5344CB8AC3E}">
        <p14:creationId xmlns:p14="http://schemas.microsoft.com/office/powerpoint/2010/main" val="401201182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7" name="3 Minutes Presentation"/>
          <p:cNvSpPr txBox="1"/>
          <p:nvPr/>
        </p:nvSpPr>
        <p:spPr>
          <a:xfrm>
            <a:off x="1429666" y="362685"/>
            <a:ext cx="4855496"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pPr>
              <a:defRPr sz="2800">
                <a:latin typeface="Comic Sans MS"/>
                <a:ea typeface="Comic Sans MS"/>
                <a:cs typeface="Comic Sans MS"/>
                <a:sym typeface="Comic Sans MS"/>
              </a:defRPr>
            </a:pPr>
            <a:r>
              <a:rPr lang="en-US" altLang="zh-CN" dirty="0"/>
              <a:t>Design  --  System Overview</a:t>
            </a:r>
          </a:p>
        </p:txBody>
      </p:sp>
      <p:sp>
        <p:nvSpPr>
          <p:cNvPr id="3" name="灯片编号占位符 2"/>
          <p:cNvSpPr>
            <a:spLocks noGrp="1"/>
          </p:cNvSpPr>
          <p:nvPr>
            <p:ph type="sldNum" sz="quarter" idx="2"/>
          </p:nvPr>
        </p:nvSpPr>
        <p:spPr/>
        <p:txBody>
          <a:bodyPr/>
          <a:lstStyle/>
          <a:p>
            <a:fld id="{86CB4B4D-7CA3-9044-876B-883B54F8677D}" type="slidenum">
              <a:rPr lang="en-US" altLang="zh-CN" smtClean="0"/>
              <a:t>10</a:t>
            </a:fld>
            <a:endParaRPr lang="zh-CN" altLang="en-US"/>
          </a:p>
        </p:txBody>
      </p:sp>
      <p:pic>
        <p:nvPicPr>
          <p:cNvPr id="9" name="图片 8"/>
          <p:cNvPicPr>
            <a:picLocks noChangeAspect="1"/>
          </p:cNvPicPr>
          <p:nvPr/>
        </p:nvPicPr>
        <p:blipFill>
          <a:blip r:embed="rId4"/>
          <a:stretch>
            <a:fillRect/>
          </a:stretch>
        </p:blipFill>
        <p:spPr>
          <a:xfrm>
            <a:off x="365371" y="1138306"/>
            <a:ext cx="5781958" cy="4707644"/>
          </a:xfrm>
          <a:prstGeom prst="rect">
            <a:avLst/>
          </a:prstGeom>
        </p:spPr>
      </p:pic>
      <p:sp>
        <p:nvSpPr>
          <p:cNvPr id="10" name="内容占位符 2"/>
          <p:cNvSpPr txBox="1">
            <a:spLocks/>
          </p:cNvSpPr>
          <p:nvPr/>
        </p:nvSpPr>
        <p:spPr>
          <a:xfrm>
            <a:off x="6343935" y="2665481"/>
            <a:ext cx="5631400" cy="408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algn="l" hangingPunct="1"/>
            <a:endParaRPr lang="en-US" altLang="zh-CN" dirty="0">
              <a:latin typeface="Cambria" panose="02040503050406030204" pitchFamily="18" charset="0"/>
            </a:endParaRPr>
          </a:p>
          <a:p>
            <a:pPr algn="l" hangingPunct="1"/>
            <a:r>
              <a:rPr lang="en-US" altLang="zh-CN" b="1" dirty="0" smtClean="0">
                <a:latin typeface="Cambria" panose="02040503050406030204" pitchFamily="18" charset="0"/>
              </a:rPr>
              <a:t>Difference </a:t>
            </a:r>
            <a:r>
              <a:rPr lang="en-US" altLang="zh-CN" b="1" dirty="0">
                <a:latin typeface="Cambria" panose="02040503050406030204" pitchFamily="18" charset="0"/>
              </a:rPr>
              <a:t>between EC-Shuffle and FTI:</a:t>
            </a:r>
          </a:p>
          <a:p>
            <a:pPr marL="457200" indent="-457200" algn="l" hangingPunct="1">
              <a:buFont typeface="+mj-lt"/>
              <a:buAutoNum type="arabicPeriod"/>
            </a:pPr>
            <a:r>
              <a:rPr lang="en-US" altLang="zh-CN" sz="2000" dirty="0">
                <a:latin typeface="Cambria" panose="02040503050406030204" pitchFamily="18" charset="0"/>
              </a:rPr>
              <a:t>FTI gather all data </a:t>
            </a:r>
            <a:r>
              <a:rPr lang="en-US" altLang="zh-CN" sz="2000" dirty="0" smtClean="0">
                <a:latin typeface="Cambria" panose="02040503050406030204" pitchFamily="18" charset="0"/>
              </a:rPr>
              <a:t>at one node before encoding; in EC-Shuffle, each Mapper/Reducer only perform encoding on its own data partition.</a:t>
            </a:r>
          </a:p>
          <a:p>
            <a:pPr marL="457200" indent="-457200" algn="l" hangingPunct="1">
              <a:buFont typeface="+mj-lt"/>
              <a:buAutoNum type="arabicPeriod"/>
            </a:pPr>
            <a:r>
              <a:rPr lang="en-US" altLang="zh-CN" sz="2000" dirty="0" smtClean="0">
                <a:latin typeface="Cambria" panose="02040503050406030204" pitchFamily="18" charset="0"/>
              </a:rPr>
              <a:t>FTI has extra data transfer; EC-Shuffle only has parity transfer.</a:t>
            </a:r>
          </a:p>
          <a:p>
            <a:pPr marL="457200" indent="-457200" algn="l" hangingPunct="1">
              <a:buFont typeface="+mj-lt"/>
              <a:buAutoNum type="arabicPeriod"/>
            </a:pPr>
            <a:r>
              <a:rPr lang="en-US" altLang="zh-CN" sz="2000" dirty="0">
                <a:latin typeface="Cambria" panose="02040503050406030204" pitchFamily="18" charset="0"/>
              </a:rPr>
              <a:t>EC-Shuffle </a:t>
            </a:r>
            <a:r>
              <a:rPr lang="en-US" altLang="zh-CN" sz="2000" dirty="0" smtClean="0">
                <a:latin typeface="Cambria" panose="02040503050406030204" pitchFamily="18" charset="0"/>
              </a:rPr>
              <a:t>could generate a smaller size of parity chunks.</a:t>
            </a:r>
          </a:p>
          <a:p>
            <a:pPr marL="457200" indent="-457200" algn="l" hangingPunct="1">
              <a:buFont typeface="+mj-lt"/>
              <a:buAutoNum type="arabicPeriod"/>
            </a:pPr>
            <a:endParaRPr lang="en-US" altLang="zh-CN" sz="2000" dirty="0">
              <a:latin typeface="Cambria" panose="02040503050406030204" pitchFamily="18" charset="0"/>
            </a:endParaRPr>
          </a:p>
          <a:p>
            <a:pPr algn="l" hangingPunct="1"/>
            <a:endParaRPr lang="en-US" altLang="zh-CN" sz="2000" dirty="0">
              <a:latin typeface="Cambria" panose="02040503050406030204" pitchFamily="18" charset="0"/>
            </a:endParaRPr>
          </a:p>
          <a:p>
            <a:pPr lvl="1" algn="l" hangingPunct="1"/>
            <a:endParaRPr lang="en-US" altLang="zh-CN" sz="2000" dirty="0">
              <a:latin typeface="Cambria" panose="02040503050406030204" pitchFamily="18" charset="0"/>
            </a:endParaRPr>
          </a:p>
          <a:p>
            <a:pPr algn="l" hangingPunct="1"/>
            <a:endParaRPr lang="en-US" altLang="zh-CN" sz="2000" dirty="0" smtClean="0">
              <a:latin typeface="Cambria" panose="02040503050406030204" pitchFamily="18" charset="0"/>
            </a:endParaRPr>
          </a:p>
        </p:txBody>
      </p:sp>
      <p:pic>
        <p:nvPicPr>
          <p:cNvPr id="14" name="图片 13"/>
          <p:cNvPicPr>
            <a:picLocks noChangeAspect="1"/>
          </p:cNvPicPr>
          <p:nvPr/>
        </p:nvPicPr>
        <p:blipFill rotWithShape="1">
          <a:blip r:embed="rId5"/>
          <a:srcRect l="108" r="1" b="49050"/>
          <a:stretch/>
        </p:blipFill>
        <p:spPr>
          <a:xfrm>
            <a:off x="6674576" y="1259716"/>
            <a:ext cx="4524932" cy="1072793"/>
          </a:xfrm>
          <a:prstGeom prst="rect">
            <a:avLst/>
          </a:prstGeom>
        </p:spPr>
      </p:pic>
      <p:sp>
        <p:nvSpPr>
          <p:cNvPr id="15" name="文本框 14"/>
          <p:cNvSpPr txBox="1"/>
          <p:nvPr/>
        </p:nvSpPr>
        <p:spPr>
          <a:xfrm>
            <a:off x="817024" y="5928460"/>
            <a:ext cx="5330305" cy="646331"/>
          </a:xfrm>
          <a:prstGeom prst="rect">
            <a:avLst/>
          </a:prstGeom>
          <a:noFill/>
        </p:spPr>
        <p:txBody>
          <a:bodyPr wrap="none" rtlCol="0">
            <a:spAutoFit/>
          </a:bodyPr>
          <a:lstStyle/>
          <a:p>
            <a:r>
              <a:rPr lang="en-US" altLang="zh-CN" dirty="0" smtClean="0"/>
              <a:t>A EC-Shuffle with </a:t>
            </a:r>
            <a:r>
              <a:rPr lang="en-US" altLang="zh-CN" b="1" dirty="0" smtClean="0"/>
              <a:t>M mappers </a:t>
            </a:r>
            <a:r>
              <a:rPr lang="en-US" altLang="zh-CN" dirty="0" smtClean="0"/>
              <a:t>and </a:t>
            </a:r>
            <a:r>
              <a:rPr lang="en-US" altLang="zh-CN" b="1" dirty="0" smtClean="0"/>
              <a:t>N reducers </a:t>
            </a:r>
            <a:r>
              <a:rPr lang="en-US" altLang="zh-CN" dirty="0" smtClean="0"/>
              <a:t>in Spark, </a:t>
            </a:r>
          </a:p>
          <a:p>
            <a:r>
              <a:rPr lang="en-US" altLang="zh-CN" dirty="0"/>
              <a:t>t</a:t>
            </a:r>
            <a:r>
              <a:rPr lang="en-US" altLang="zh-CN" dirty="0" smtClean="0"/>
              <a:t>he reliability level is</a:t>
            </a:r>
            <a:r>
              <a:rPr lang="en-US" altLang="zh-CN" b="1" dirty="0" smtClean="0">
                <a:solidFill>
                  <a:srgbClr val="FF0000"/>
                </a:solidFill>
              </a:rPr>
              <a:t> r</a:t>
            </a:r>
            <a:r>
              <a:rPr lang="en-US" altLang="zh-CN" dirty="0" smtClean="0"/>
              <a:t>.</a:t>
            </a:r>
            <a:endParaRPr lang="zh-CN" altLang="en-US" dirty="0"/>
          </a:p>
        </p:txBody>
      </p:sp>
      <p:sp>
        <p:nvSpPr>
          <p:cNvPr id="16" name="矩形 15"/>
          <p:cNvSpPr/>
          <p:nvPr/>
        </p:nvSpPr>
        <p:spPr>
          <a:xfrm>
            <a:off x="9498363" y="2315518"/>
            <a:ext cx="1603162" cy="36933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dirty="0" smtClean="0">
                <a:latin typeface="Cambria" panose="02040503050406030204" pitchFamily="18" charset="0"/>
              </a:rPr>
              <a:t>Aggregation</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
        <p:nvSpPr>
          <p:cNvPr id="17" name="矩形 16"/>
          <p:cNvSpPr/>
          <p:nvPr/>
        </p:nvSpPr>
        <p:spPr>
          <a:xfrm>
            <a:off x="7284889" y="2332509"/>
            <a:ext cx="1603162" cy="36933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dirty="0" smtClean="0">
                <a:latin typeface="Cambria" panose="02040503050406030204" pitchFamily="18" charset="0"/>
              </a:rPr>
              <a:t>Partition</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Tree>
    <p:extLst>
      <p:ext uri="{BB962C8B-B14F-4D97-AF65-F5344CB8AC3E}">
        <p14:creationId xmlns:p14="http://schemas.microsoft.com/office/powerpoint/2010/main" val="27188719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11</a:t>
            </a:fld>
            <a:endParaRPr lang="zh-CN" altLang="en-US"/>
          </a:p>
        </p:txBody>
      </p:sp>
      <p:sp>
        <p:nvSpPr>
          <p:cNvPr id="9" name="3 Minutes Presentation"/>
          <p:cNvSpPr txBox="1"/>
          <p:nvPr/>
        </p:nvSpPr>
        <p:spPr>
          <a:xfrm>
            <a:off x="1317519" y="362685"/>
            <a:ext cx="5825313"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smtClean="0"/>
              <a:t>Design  </a:t>
            </a:r>
            <a:r>
              <a:rPr lang="en-US" altLang="zh-CN" sz="2000" dirty="0" smtClean="0"/>
              <a:t>--  </a:t>
            </a:r>
            <a:r>
              <a:rPr lang="en-US" altLang="zh-CN" sz="2800" dirty="0"/>
              <a:t>Forward-coding Scheme</a:t>
            </a:r>
            <a:endParaRPr lang="en-US" sz="2800" dirty="0"/>
          </a:p>
        </p:txBody>
      </p:sp>
      <p:sp>
        <p:nvSpPr>
          <p:cNvPr id="10" name="文本框 9"/>
          <p:cNvSpPr txBox="1"/>
          <p:nvPr/>
        </p:nvSpPr>
        <p:spPr>
          <a:xfrm>
            <a:off x="6600230" y="2000085"/>
            <a:ext cx="5375105"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solidFill>
                  <a:srgbClr val="0070C0"/>
                </a:solidFill>
                <a:latin typeface="Cambria" panose="02040503050406030204" pitchFamily="18" charset="0"/>
                <a:cs typeface="Times New Roman" panose="02020603050405020304" pitchFamily="18" charset="0"/>
              </a:rPr>
              <a:t>Pre-shuffle</a:t>
            </a:r>
            <a:r>
              <a:rPr lang="en-US" altLang="zh-CN" dirty="0">
                <a:latin typeface="Cambria" panose="02040503050406030204" pitchFamily="18" charset="0"/>
                <a:cs typeface="Times New Roman" panose="02020603050405020304" pitchFamily="18" charset="0"/>
              </a:rPr>
              <a:t> (</a:t>
            </a:r>
            <a:r>
              <a:rPr lang="en-US" altLang="zh-CN" b="1" dirty="0">
                <a:solidFill>
                  <a:srgbClr val="FF0000"/>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encoding process</a:t>
            </a:r>
            <a:r>
              <a:rPr lang="en-US" altLang="zh-CN" dirty="0" smtClean="0">
                <a:latin typeface="Cambria" panose="02040503050406030204" pitchFamily="18" charset="0"/>
                <a:cs typeface="Times New Roman" panose="02020603050405020304" pitchFamily="18" charset="0"/>
              </a:rPr>
              <a:t>)</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For each RDD partition: decide the </a:t>
            </a:r>
            <a:r>
              <a:rPr lang="en-US" altLang="zh-CN" dirty="0" smtClean="0">
                <a:solidFill>
                  <a:schemeClr val="tx1"/>
                </a:solidFill>
                <a:latin typeface="Cambria" panose="02040503050406030204" pitchFamily="18" charset="0"/>
                <a:cs typeface="Times New Roman" panose="02020603050405020304" pitchFamily="18" charset="0"/>
              </a:rPr>
              <a:t>sub-partitions</a:t>
            </a:r>
            <a:r>
              <a:rPr lang="en-US" altLang="zh-CN" dirty="0" smtClean="0">
                <a:latin typeface="Cambria" panose="02040503050406030204" pitchFamily="18" charset="0"/>
                <a:cs typeface="Times New Roman" panose="02020603050405020304" pitchFamily="18" charset="0"/>
              </a:rPr>
              <a:t> send to different receivers.</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Compute the parity chunks on each mapper.</a:t>
            </a:r>
          </a:p>
          <a:p>
            <a:pPr marL="285750" indent="-285750">
              <a:buFont typeface="Arial" panose="020B0604020202020204" pitchFamily="34" charset="0"/>
              <a:buChar char="•"/>
            </a:pPr>
            <a:r>
              <a:rPr lang="en-US" altLang="zh-CN" b="1" dirty="0" smtClean="0">
                <a:solidFill>
                  <a:srgbClr val="0070C0"/>
                </a:solidFill>
                <a:latin typeface="Cambria" panose="02040503050406030204" pitchFamily="18" charset="0"/>
                <a:cs typeface="Times New Roman" panose="02020603050405020304" pitchFamily="18" charset="0"/>
              </a:rPr>
              <a:t>Shuffle</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Reducer reads data blocks from mappers</a:t>
            </a:r>
          </a:p>
          <a:p>
            <a:pPr marL="742950" lvl="1" indent="-285750">
              <a:buFont typeface="Arial" panose="020B0604020202020204" pitchFamily="34" charset="0"/>
              <a:buChar char="•"/>
            </a:pPr>
            <a:r>
              <a:rPr lang="en-US" altLang="zh-CN" dirty="0">
                <a:latin typeface="Cambria" panose="02040503050406030204" pitchFamily="18" charset="0"/>
                <a:cs typeface="Times New Roman" panose="02020603050405020304" pitchFamily="18" charset="0"/>
              </a:rPr>
              <a:t>P</a:t>
            </a:r>
            <a:r>
              <a:rPr lang="en-US" altLang="zh-CN" dirty="0" smtClean="0">
                <a:latin typeface="Cambria" panose="02040503050406030204" pitchFamily="18" charset="0"/>
                <a:cs typeface="Times New Roman" panose="02020603050405020304" pitchFamily="18" charset="0"/>
              </a:rPr>
              <a:t>arity chunks are send to </a:t>
            </a:r>
            <a:r>
              <a:rPr lang="en-US" altLang="zh-CN" dirty="0">
                <a:latin typeface="Cambria" panose="02040503050406030204" pitchFamily="18" charset="0"/>
                <a:cs typeface="Times New Roman" panose="02020603050405020304" pitchFamily="18" charset="0"/>
              </a:rPr>
              <a:t>different </a:t>
            </a:r>
            <a:r>
              <a:rPr lang="en-US" altLang="zh-CN" dirty="0" smtClean="0">
                <a:latin typeface="Cambria" panose="02040503050406030204" pitchFamily="18" charset="0"/>
                <a:cs typeface="Times New Roman" panose="02020603050405020304" pitchFamily="18" charset="0"/>
              </a:rPr>
              <a:t>nodes/processes</a:t>
            </a:r>
          </a:p>
          <a:p>
            <a:pPr marL="285750" indent="-285750">
              <a:buFont typeface="Arial" panose="020B0604020202020204" pitchFamily="34" charset="0"/>
              <a:buChar char="•"/>
            </a:pPr>
            <a:r>
              <a:rPr lang="en-US" altLang="zh-CN" b="1" dirty="0">
                <a:solidFill>
                  <a:srgbClr val="0070C0"/>
                </a:solidFill>
                <a:latin typeface="Cambria" panose="02040503050406030204" pitchFamily="18" charset="0"/>
                <a:cs typeface="Times New Roman" panose="02020603050405020304" pitchFamily="18" charset="0"/>
              </a:rPr>
              <a:t>Post-shuffle</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Combine the data chunks from mappers</a:t>
            </a:r>
          </a:p>
          <a:p>
            <a:pPr marL="457200" lvl="1" indent="0"/>
            <a:endParaRPr lang="en-US" altLang="zh-CN" dirty="0" smtClean="0">
              <a:latin typeface="Cambria" panose="02040503050406030204" pitchFamily="18" charset="0"/>
              <a:cs typeface="Times New Roman" panose="02020603050405020304" pitchFamily="18" charset="0"/>
            </a:endParaRPr>
          </a:p>
          <a:p>
            <a:pPr marL="285750" indent="-285750" hangingPunct="1">
              <a:buFont typeface="Arial" panose="020B0604020202020204" pitchFamily="34" charset="0"/>
              <a:buChar char="•"/>
            </a:pPr>
            <a:r>
              <a:rPr lang="en-US" altLang="zh-CN" b="1" dirty="0" smtClean="0">
                <a:latin typeface="Cambria" panose="02040503050406030204" pitchFamily="18" charset="0"/>
              </a:rPr>
              <a:t>Memory overhead: r </a:t>
            </a:r>
            <a:r>
              <a:rPr lang="en-US" altLang="zh-CN" b="1" dirty="0">
                <a:latin typeface="Cambria" panose="02040503050406030204" pitchFamily="18" charset="0"/>
              </a:rPr>
              <a:t>(=2) parity </a:t>
            </a:r>
            <a:r>
              <a:rPr lang="en-US" altLang="zh-CN" b="1" dirty="0" smtClean="0">
                <a:latin typeface="Cambria" panose="02040503050406030204" pitchFamily="18" charset="0"/>
              </a:rPr>
              <a:t>chunks</a:t>
            </a:r>
          </a:p>
          <a:p>
            <a:pPr marL="285750" indent="-285750" hangingPunct="1">
              <a:buFont typeface="Arial" panose="020B0604020202020204" pitchFamily="34" charset="0"/>
              <a:buChar char="•"/>
            </a:pPr>
            <a:r>
              <a:rPr lang="en-US" altLang="zh-CN" b="1" dirty="0" smtClean="0">
                <a:latin typeface="Cambria" panose="02040503050406030204" pitchFamily="18" charset="0"/>
              </a:rPr>
              <a:t>Extra Network </a:t>
            </a:r>
            <a:r>
              <a:rPr lang="en-US" altLang="zh-CN" b="1" dirty="0">
                <a:latin typeface="Cambria" panose="02040503050406030204" pitchFamily="18" charset="0"/>
              </a:rPr>
              <a:t>traffic</a:t>
            </a:r>
            <a:r>
              <a:rPr lang="en-US" altLang="zh-CN" dirty="0" smtClean="0">
                <a:latin typeface="Cambria" panose="02040503050406030204" pitchFamily="18" charset="0"/>
              </a:rPr>
              <a:t>: same with memory overhead</a:t>
            </a:r>
            <a:endParaRPr lang="en-US" altLang="zh-CN" dirty="0">
              <a:latin typeface="Cambria" panose="02040503050406030204" pitchFamily="18" charset="0"/>
            </a:endParaRPr>
          </a:p>
        </p:txBody>
      </p:sp>
      <p:pic>
        <p:nvPicPr>
          <p:cNvPr id="14" name="图片 13"/>
          <p:cNvPicPr>
            <a:picLocks noChangeAspect="1"/>
          </p:cNvPicPr>
          <p:nvPr/>
        </p:nvPicPr>
        <p:blipFill>
          <a:blip r:embed="rId4"/>
          <a:stretch>
            <a:fillRect/>
          </a:stretch>
        </p:blipFill>
        <p:spPr>
          <a:xfrm>
            <a:off x="556692" y="1719914"/>
            <a:ext cx="6043538" cy="3281600"/>
          </a:xfrm>
          <a:prstGeom prst="rect">
            <a:avLst/>
          </a:prstGeom>
        </p:spPr>
      </p:pic>
      <p:sp>
        <p:nvSpPr>
          <p:cNvPr id="16" name="矩形 15"/>
          <p:cNvSpPr/>
          <p:nvPr/>
        </p:nvSpPr>
        <p:spPr>
          <a:xfrm>
            <a:off x="1317519" y="5421976"/>
            <a:ext cx="4958000" cy="36933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dirty="0" smtClean="0">
                <a:latin typeface="Cambria" panose="02040503050406030204" pitchFamily="18" charset="0"/>
              </a:rPr>
              <a:t>Partition (one-to-N operation), N = 4, r = 2</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Tree>
    <p:extLst>
      <p:ext uri="{BB962C8B-B14F-4D97-AF65-F5344CB8AC3E}">
        <p14:creationId xmlns:p14="http://schemas.microsoft.com/office/powerpoint/2010/main" val="319174670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12</a:t>
            </a:fld>
            <a:endParaRPr lang="zh-CN" altLang="en-US"/>
          </a:p>
        </p:txBody>
      </p:sp>
      <p:sp>
        <p:nvSpPr>
          <p:cNvPr id="9" name="3 Minutes Presentation"/>
          <p:cNvSpPr txBox="1"/>
          <p:nvPr/>
        </p:nvSpPr>
        <p:spPr>
          <a:xfrm>
            <a:off x="1317519" y="362685"/>
            <a:ext cx="5825313"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smtClean="0"/>
              <a:t>Design  </a:t>
            </a:r>
            <a:r>
              <a:rPr lang="en-US" altLang="zh-CN" sz="2000" dirty="0" smtClean="0"/>
              <a:t>--  </a:t>
            </a:r>
            <a:r>
              <a:rPr lang="en-US" altLang="zh-CN" sz="2800" dirty="0"/>
              <a:t>Forward-coding Scheme</a:t>
            </a:r>
            <a:endParaRPr lang="en-US" sz="2800" dirty="0"/>
          </a:p>
        </p:txBody>
      </p:sp>
      <p:sp>
        <p:nvSpPr>
          <p:cNvPr id="6" name="文本框 5"/>
          <p:cNvSpPr txBox="1"/>
          <p:nvPr/>
        </p:nvSpPr>
        <p:spPr>
          <a:xfrm>
            <a:off x="5884419" y="1811016"/>
            <a:ext cx="5705325" cy="3847207"/>
          </a:xfrm>
          <a:prstGeom prst="rect">
            <a:avLst/>
          </a:prstGeom>
          <a:noFill/>
        </p:spPr>
        <p:txBody>
          <a:bodyPr wrap="square" rtlCol="0">
            <a:spAutoFit/>
          </a:bodyPr>
          <a:lstStyle/>
          <a:p>
            <a:pPr marL="285750" indent="-285750">
              <a:buFont typeface="Arial" panose="020B0604020202020204" pitchFamily="34" charset="0"/>
              <a:buChar char="•"/>
            </a:pPr>
            <a:r>
              <a:rPr lang="en-US" altLang="zh-CN" sz="2800" b="1" dirty="0" smtClean="0">
                <a:latin typeface="Cambria" panose="02040503050406030204" pitchFamily="18" charset="0"/>
                <a:cs typeface="Times New Roman" panose="02020603050405020304" pitchFamily="18" charset="0"/>
              </a:rPr>
              <a:t>Recovery</a:t>
            </a:r>
          </a:p>
          <a:p>
            <a:pPr marL="742950" lvl="1" indent="-285750">
              <a:buFont typeface="Arial" panose="020B0604020202020204" pitchFamily="34" charset="0"/>
              <a:buChar char="•"/>
            </a:pPr>
            <a:r>
              <a:rPr lang="en-US" altLang="zh-CN" sz="2400" dirty="0" smtClean="0">
                <a:latin typeface="Cambria" panose="02040503050406030204" pitchFamily="18" charset="0"/>
                <a:cs typeface="Times New Roman" panose="02020603050405020304" pitchFamily="18" charset="0"/>
              </a:rPr>
              <a:t>lost data found at the mapper side </a:t>
            </a:r>
            <a:r>
              <a:rPr lang="en-US" altLang="zh-CN" sz="2400" dirty="0" smtClean="0">
                <a:latin typeface="Cambria" panose="02040503050406030204" pitchFamily="18" charset="0"/>
                <a:cs typeface="Times New Roman" panose="02020603050405020304" pitchFamily="18" charset="0"/>
                <a:sym typeface="Wingdings" panose="05000000000000000000" pitchFamily="2" charset="2"/>
              </a:rPr>
              <a:t></a:t>
            </a:r>
            <a:r>
              <a:rPr lang="en-US" altLang="zh-CN" sz="2400" dirty="0" smtClean="0">
                <a:latin typeface="Cambria" panose="02040503050406030204" pitchFamily="18" charset="0"/>
                <a:cs typeface="Times New Roman" panose="02020603050405020304" pitchFamily="18" charset="0"/>
              </a:rPr>
              <a:t> fetch the data again remotely</a:t>
            </a:r>
          </a:p>
          <a:p>
            <a:pPr marL="742950" lvl="1" indent="-285750">
              <a:buFont typeface="Arial" panose="020B0604020202020204" pitchFamily="34" charset="0"/>
              <a:buChar char="•"/>
            </a:pPr>
            <a:r>
              <a:rPr lang="en-US" altLang="zh-CN" sz="2400" dirty="0" smtClean="0">
                <a:latin typeface="Cambria" panose="02040503050406030204" pitchFamily="18" charset="0"/>
                <a:cs typeface="Times New Roman" panose="02020603050405020304" pitchFamily="18" charset="0"/>
              </a:rPr>
              <a:t>Else </a:t>
            </a:r>
            <a:r>
              <a:rPr lang="en-US" altLang="zh-CN" sz="2400" u="sng" dirty="0" smtClean="0">
                <a:latin typeface="Cambria" panose="02040503050406030204" pitchFamily="18" charset="0"/>
                <a:cs typeface="Times New Roman" panose="02020603050405020304" pitchFamily="18" charset="0"/>
              </a:rPr>
              <a:t>fetch data chunks and parity chunks from other nodes </a:t>
            </a:r>
            <a:r>
              <a:rPr lang="en-US" altLang="zh-CN" sz="2400" dirty="0">
                <a:latin typeface="Cambria" panose="02040503050406030204" pitchFamily="18" charset="0"/>
                <a:cs typeface="Times New Roman" panose="02020603050405020304" pitchFamily="18" charset="0"/>
              </a:rPr>
              <a:t>to </a:t>
            </a:r>
            <a:r>
              <a:rPr lang="en-US" altLang="zh-CN" sz="2400" dirty="0" smtClean="0">
                <a:latin typeface="Cambria" panose="02040503050406030204" pitchFamily="18" charset="0"/>
                <a:cs typeface="Times New Roman" panose="02020603050405020304" pitchFamily="18" charset="0"/>
              </a:rPr>
              <a:t>re-construct the lost data</a:t>
            </a:r>
            <a:endParaRPr lang="en-US" altLang="zh-CN" sz="2400" dirty="0">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2400" dirty="0" smtClean="0">
              <a:latin typeface="Cambria" panose="02040503050406030204" pitchFamily="18" charset="0"/>
              <a:cs typeface="Times New Roman" panose="02020603050405020304" pitchFamily="18" charset="0"/>
            </a:endParaRPr>
          </a:p>
          <a:p>
            <a:pPr marL="285750" indent="-285750" hangingPunct="1">
              <a:buFont typeface="Arial" panose="020B0604020202020204" pitchFamily="34" charset="0"/>
              <a:buChar char="•"/>
            </a:pPr>
            <a:r>
              <a:rPr lang="en-US" altLang="zh-CN" sz="2400" b="1" dirty="0" smtClean="0">
                <a:latin typeface="Cambria" panose="02040503050406030204" pitchFamily="18" charset="0"/>
              </a:rPr>
              <a:t>Network </a:t>
            </a:r>
            <a:r>
              <a:rPr lang="en-US" altLang="zh-CN" sz="2400" b="1" dirty="0">
                <a:latin typeface="Cambria" panose="02040503050406030204" pitchFamily="18" charset="0"/>
              </a:rPr>
              <a:t>traffic</a:t>
            </a:r>
            <a:r>
              <a:rPr lang="en-US" altLang="zh-CN" sz="2400" dirty="0">
                <a:latin typeface="Cambria" panose="02040503050406030204" pitchFamily="18" charset="0"/>
              </a:rPr>
              <a:t>: </a:t>
            </a:r>
            <a:r>
              <a:rPr lang="en-US" altLang="zh-CN" sz="2400" b="1" dirty="0" smtClean="0">
                <a:solidFill>
                  <a:srgbClr val="FF0000"/>
                </a:solidFill>
                <a:latin typeface="Cambria" panose="02040503050406030204" pitchFamily="18" charset="0"/>
              </a:rPr>
              <a:t>one chunk </a:t>
            </a:r>
            <a:r>
              <a:rPr lang="en-US" altLang="zh-CN" sz="2400" dirty="0" smtClean="0">
                <a:latin typeface="Cambria" panose="02040503050406030204" pitchFamily="18" charset="0"/>
              </a:rPr>
              <a:t>(a sub-partition) or </a:t>
            </a:r>
            <a:r>
              <a:rPr lang="en-US" altLang="zh-CN" sz="2400" b="1" dirty="0" smtClean="0">
                <a:solidFill>
                  <a:srgbClr val="FF0000"/>
                </a:solidFill>
                <a:latin typeface="Cambria" panose="02040503050406030204" pitchFamily="18" charset="0"/>
              </a:rPr>
              <a:t>four chunks </a:t>
            </a:r>
            <a:r>
              <a:rPr lang="en-US" altLang="zh-CN" sz="2400" dirty="0" smtClean="0">
                <a:latin typeface="Cambria" panose="02040503050406030204" pitchFamily="18" charset="0"/>
              </a:rPr>
              <a:t>(a RDD partition at the sender).</a:t>
            </a:r>
            <a:endParaRPr lang="en-US" altLang="zh-CN" sz="2400" dirty="0">
              <a:latin typeface="Cambria" panose="02040503050406030204" pitchFamily="18" charset="0"/>
            </a:endParaRPr>
          </a:p>
        </p:txBody>
      </p:sp>
      <p:pic>
        <p:nvPicPr>
          <p:cNvPr id="2" name="图片 1"/>
          <p:cNvPicPr>
            <a:picLocks noChangeAspect="1"/>
          </p:cNvPicPr>
          <p:nvPr/>
        </p:nvPicPr>
        <p:blipFill>
          <a:blip r:embed="rId4"/>
          <a:stretch>
            <a:fillRect/>
          </a:stretch>
        </p:blipFill>
        <p:spPr>
          <a:xfrm>
            <a:off x="1429083" y="1139065"/>
            <a:ext cx="3763408" cy="2335655"/>
          </a:xfrm>
          <a:prstGeom prst="rect">
            <a:avLst/>
          </a:prstGeom>
        </p:spPr>
      </p:pic>
      <p:pic>
        <p:nvPicPr>
          <p:cNvPr id="5" name="图片 4"/>
          <p:cNvPicPr>
            <a:picLocks noChangeAspect="1"/>
          </p:cNvPicPr>
          <p:nvPr/>
        </p:nvPicPr>
        <p:blipFill>
          <a:blip r:embed="rId5"/>
          <a:stretch>
            <a:fillRect/>
          </a:stretch>
        </p:blipFill>
        <p:spPr>
          <a:xfrm>
            <a:off x="1429084" y="3919286"/>
            <a:ext cx="3763408" cy="2582860"/>
          </a:xfrm>
          <a:prstGeom prst="rect">
            <a:avLst/>
          </a:prstGeom>
        </p:spPr>
      </p:pic>
    </p:spTree>
    <p:extLst>
      <p:ext uri="{BB962C8B-B14F-4D97-AF65-F5344CB8AC3E}">
        <p14:creationId xmlns:p14="http://schemas.microsoft.com/office/powerpoint/2010/main" val="99216724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13</a:t>
            </a:fld>
            <a:endParaRPr lang="zh-CN" altLang="en-US"/>
          </a:p>
        </p:txBody>
      </p:sp>
      <p:sp>
        <p:nvSpPr>
          <p:cNvPr id="9" name="3 Minutes Presentation"/>
          <p:cNvSpPr txBox="1"/>
          <p:nvPr/>
        </p:nvSpPr>
        <p:spPr>
          <a:xfrm>
            <a:off x="1317519" y="362685"/>
            <a:ext cx="6177973"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a:t>Design  --  Backward-coding Scheme</a:t>
            </a:r>
          </a:p>
        </p:txBody>
      </p:sp>
      <p:pic>
        <p:nvPicPr>
          <p:cNvPr id="7" name="图片 6"/>
          <p:cNvPicPr>
            <a:picLocks noChangeAspect="1"/>
          </p:cNvPicPr>
          <p:nvPr/>
        </p:nvPicPr>
        <p:blipFill>
          <a:blip r:embed="rId4"/>
          <a:stretch>
            <a:fillRect/>
          </a:stretch>
        </p:blipFill>
        <p:spPr>
          <a:xfrm>
            <a:off x="575957" y="1808163"/>
            <a:ext cx="6088388" cy="3315200"/>
          </a:xfrm>
          <a:prstGeom prst="rect">
            <a:avLst/>
          </a:prstGeom>
        </p:spPr>
      </p:pic>
      <p:sp>
        <p:nvSpPr>
          <p:cNvPr id="11" name="文本框 10"/>
          <p:cNvSpPr txBox="1"/>
          <p:nvPr/>
        </p:nvSpPr>
        <p:spPr>
          <a:xfrm>
            <a:off x="6664345" y="2005656"/>
            <a:ext cx="5277939"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solidFill>
                  <a:srgbClr val="0070C0"/>
                </a:solidFill>
                <a:latin typeface="Cambria" panose="02040503050406030204" pitchFamily="18" charset="0"/>
                <a:cs typeface="Times New Roman" panose="02020603050405020304" pitchFamily="18" charset="0"/>
              </a:rPr>
              <a:t>Pre-shuffle </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For each RDD partition: decide </a:t>
            </a:r>
            <a:r>
              <a:rPr lang="en-US" altLang="zh-CN" dirty="0" smtClean="0">
                <a:solidFill>
                  <a:schemeClr val="tx1"/>
                </a:solidFill>
                <a:latin typeface="Cambria" panose="02040503050406030204" pitchFamily="18" charset="0"/>
                <a:cs typeface="Times New Roman" panose="02020603050405020304" pitchFamily="18" charset="0"/>
              </a:rPr>
              <a:t>the sub-partitions </a:t>
            </a:r>
            <a:r>
              <a:rPr lang="en-US" altLang="zh-CN" dirty="0" smtClean="0">
                <a:latin typeface="Cambria" panose="02040503050406030204" pitchFamily="18" charset="0"/>
                <a:cs typeface="Times New Roman" panose="02020603050405020304" pitchFamily="18" charset="0"/>
              </a:rPr>
              <a:t>send to different receivers.</a:t>
            </a:r>
          </a:p>
          <a:p>
            <a:pPr marL="285750" indent="-285750">
              <a:buFont typeface="Arial" panose="020B0604020202020204" pitchFamily="34" charset="0"/>
              <a:buChar char="•"/>
            </a:pPr>
            <a:r>
              <a:rPr lang="en-US" altLang="zh-CN" b="1" dirty="0" smtClean="0">
                <a:solidFill>
                  <a:srgbClr val="0070C0"/>
                </a:solidFill>
                <a:latin typeface="Cambria" panose="02040503050406030204" pitchFamily="18" charset="0"/>
                <a:cs typeface="Times New Roman" panose="02020603050405020304" pitchFamily="18" charset="0"/>
              </a:rPr>
              <a:t>Shuffle</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Reducer reads data blocks from mappers</a:t>
            </a:r>
          </a:p>
          <a:p>
            <a:pPr marL="285750" indent="-285750">
              <a:buFont typeface="Arial" panose="020B0604020202020204" pitchFamily="34" charset="0"/>
              <a:buChar char="•"/>
            </a:pPr>
            <a:r>
              <a:rPr lang="en-US" altLang="zh-CN" b="1" dirty="0" smtClean="0">
                <a:solidFill>
                  <a:srgbClr val="0070C0"/>
                </a:solidFill>
                <a:latin typeface="Cambria" panose="02040503050406030204" pitchFamily="18" charset="0"/>
                <a:cs typeface="Times New Roman" panose="02020603050405020304" pitchFamily="18" charset="0"/>
              </a:rPr>
              <a:t>Post-shuffle</a:t>
            </a:r>
            <a:r>
              <a:rPr lang="en-US" altLang="zh-CN" dirty="0" smtClean="0">
                <a:latin typeface="Cambria" panose="02040503050406030204" pitchFamily="18" charset="0"/>
                <a:cs typeface="Times New Roman" panose="02020603050405020304" pitchFamily="18" charset="0"/>
              </a:rPr>
              <a:t> (</a:t>
            </a:r>
            <a:r>
              <a:rPr lang="en-US" altLang="zh-CN" b="1" dirty="0" smtClean="0">
                <a:solidFill>
                  <a:srgbClr val="FF0000"/>
                </a:solidFill>
                <a:effectLst>
                  <a:outerShdw blurRad="38100" dist="38100" dir="2700000" algn="tl">
                    <a:srgbClr val="000000">
                      <a:alpha val="43137"/>
                    </a:srgbClr>
                  </a:outerShdw>
                </a:effectLst>
                <a:latin typeface="Cambria" panose="02040503050406030204" pitchFamily="18" charset="0"/>
                <a:cs typeface="Times New Roman" panose="02020603050405020304" pitchFamily="18" charset="0"/>
              </a:rPr>
              <a:t>encoding process</a:t>
            </a:r>
            <a:r>
              <a:rPr lang="en-US" altLang="zh-CN" dirty="0" smtClean="0">
                <a:latin typeface="Cambria" panose="02040503050406030204" pitchFamily="18" charset="0"/>
                <a:cs typeface="Times New Roman" panose="02020603050405020304" pitchFamily="18" charset="0"/>
              </a:rPr>
              <a:t>)</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Compute </a:t>
            </a:r>
            <a:r>
              <a:rPr lang="en-US" altLang="zh-CN" dirty="0">
                <a:latin typeface="Cambria" panose="02040503050406030204" pitchFamily="18" charset="0"/>
                <a:cs typeface="Times New Roman" panose="02020603050405020304" pitchFamily="18" charset="0"/>
              </a:rPr>
              <a:t>the parity chunks on each </a:t>
            </a:r>
            <a:r>
              <a:rPr lang="en-US" altLang="zh-CN" dirty="0" smtClean="0">
                <a:latin typeface="Cambria" panose="02040503050406030204" pitchFamily="18" charset="0"/>
                <a:cs typeface="Times New Roman" panose="02020603050405020304" pitchFamily="18" charset="0"/>
              </a:rPr>
              <a:t>receiver.</a:t>
            </a:r>
            <a:endParaRPr lang="en-US" altLang="zh-CN" dirty="0">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Combine the data chunks </a:t>
            </a:r>
            <a:r>
              <a:rPr lang="en-US" altLang="zh-CN" dirty="0">
                <a:latin typeface="Cambria" panose="02040503050406030204" pitchFamily="18" charset="0"/>
                <a:cs typeface="Times New Roman" panose="02020603050405020304" pitchFamily="18" charset="0"/>
              </a:rPr>
              <a:t>from </a:t>
            </a:r>
            <a:r>
              <a:rPr lang="en-US" altLang="zh-CN" dirty="0" smtClean="0">
                <a:latin typeface="Cambria" panose="02040503050406030204" pitchFamily="18" charset="0"/>
                <a:cs typeface="Times New Roman" panose="02020603050405020304" pitchFamily="18" charset="0"/>
              </a:rPr>
              <a:t>mappers</a:t>
            </a:r>
          </a:p>
          <a:p>
            <a:pPr marL="742950" lvl="1" indent="-285750">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Parity </a:t>
            </a:r>
            <a:r>
              <a:rPr lang="en-US" altLang="zh-CN" dirty="0">
                <a:latin typeface="Cambria" panose="02040503050406030204" pitchFamily="18" charset="0"/>
                <a:cs typeface="Times New Roman" panose="02020603050405020304" pitchFamily="18" charset="0"/>
              </a:rPr>
              <a:t>chunks are send to different </a:t>
            </a:r>
            <a:r>
              <a:rPr lang="en-US" altLang="zh-CN" dirty="0" smtClean="0">
                <a:latin typeface="Cambria" panose="02040503050406030204" pitchFamily="18" charset="0"/>
                <a:cs typeface="Times New Roman" panose="02020603050405020304" pitchFamily="18" charset="0"/>
              </a:rPr>
              <a:t>nodes/processes</a:t>
            </a:r>
          </a:p>
          <a:p>
            <a:pPr marL="285750" indent="-285750" hangingPunct="1">
              <a:buFont typeface="Arial" panose="020B0604020202020204" pitchFamily="34" charset="0"/>
              <a:buChar char="•"/>
            </a:pPr>
            <a:endParaRPr lang="en-US" altLang="zh-CN" dirty="0" smtClean="0">
              <a:latin typeface="Cambria" panose="02040503050406030204" pitchFamily="18" charset="0"/>
            </a:endParaRPr>
          </a:p>
          <a:p>
            <a:pPr marL="285750" indent="-285750" hangingPunct="1">
              <a:buFont typeface="Arial" panose="020B0604020202020204" pitchFamily="34" charset="0"/>
              <a:buChar char="•"/>
            </a:pPr>
            <a:r>
              <a:rPr lang="en-US" altLang="zh-CN" b="1" dirty="0" smtClean="0">
                <a:latin typeface="Cambria" panose="02040503050406030204" pitchFamily="18" charset="0"/>
              </a:rPr>
              <a:t>Memory overhead</a:t>
            </a:r>
            <a:r>
              <a:rPr lang="en-US" altLang="zh-CN" dirty="0" smtClean="0">
                <a:latin typeface="Cambria" panose="02040503050406030204" pitchFamily="18" charset="0"/>
              </a:rPr>
              <a:t>: r </a:t>
            </a:r>
            <a:r>
              <a:rPr lang="en-US" altLang="zh-CN" dirty="0">
                <a:latin typeface="Cambria" panose="02040503050406030204" pitchFamily="18" charset="0"/>
              </a:rPr>
              <a:t>(=2) parity </a:t>
            </a:r>
            <a:r>
              <a:rPr lang="en-US" altLang="zh-CN" dirty="0" smtClean="0">
                <a:latin typeface="Cambria" panose="02040503050406030204" pitchFamily="18" charset="0"/>
              </a:rPr>
              <a:t>chunks</a:t>
            </a:r>
          </a:p>
          <a:p>
            <a:pPr marL="285750" indent="-285750" hangingPunct="1">
              <a:buFont typeface="Arial" panose="020B0604020202020204" pitchFamily="34" charset="0"/>
              <a:buChar char="•"/>
            </a:pPr>
            <a:r>
              <a:rPr lang="en-US" altLang="zh-CN" b="1" dirty="0" smtClean="0">
                <a:latin typeface="Cambria" panose="02040503050406030204" pitchFamily="18" charset="0"/>
              </a:rPr>
              <a:t>Extra Network </a:t>
            </a:r>
            <a:r>
              <a:rPr lang="en-US" altLang="zh-CN" b="1" dirty="0">
                <a:latin typeface="Cambria" panose="02040503050406030204" pitchFamily="18" charset="0"/>
              </a:rPr>
              <a:t>traffic</a:t>
            </a:r>
            <a:r>
              <a:rPr lang="en-US" altLang="zh-CN" dirty="0" smtClean="0">
                <a:latin typeface="Cambria" panose="02040503050406030204" pitchFamily="18" charset="0"/>
              </a:rPr>
              <a:t>: same with memory overhead</a:t>
            </a:r>
            <a:endParaRPr lang="en-US" altLang="zh-CN" dirty="0">
              <a:latin typeface="Cambria" panose="02040503050406030204" pitchFamily="18" charset="0"/>
            </a:endParaRPr>
          </a:p>
        </p:txBody>
      </p:sp>
      <p:sp>
        <p:nvSpPr>
          <p:cNvPr id="12" name="矩形 11"/>
          <p:cNvSpPr/>
          <p:nvPr/>
        </p:nvSpPr>
        <p:spPr>
          <a:xfrm>
            <a:off x="1317519" y="5421976"/>
            <a:ext cx="4958000" cy="36933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dirty="0">
                <a:latin typeface="Cambria" panose="02040503050406030204" pitchFamily="18" charset="0"/>
              </a:rPr>
              <a:t>Aggregation </a:t>
            </a:r>
            <a:r>
              <a:rPr lang="en-US" altLang="zh-CN" dirty="0" smtClean="0">
                <a:latin typeface="Cambria" panose="02040503050406030204" pitchFamily="18" charset="0"/>
              </a:rPr>
              <a:t>(M-to-one operation), M = 4, r = 2</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Tree>
    <p:extLst>
      <p:ext uri="{BB962C8B-B14F-4D97-AF65-F5344CB8AC3E}">
        <p14:creationId xmlns:p14="http://schemas.microsoft.com/office/powerpoint/2010/main" val="48359578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14</a:t>
            </a:fld>
            <a:endParaRPr lang="zh-CN" altLang="en-US"/>
          </a:p>
        </p:txBody>
      </p:sp>
      <p:sp>
        <p:nvSpPr>
          <p:cNvPr id="9" name="3 Minutes Presentation"/>
          <p:cNvSpPr txBox="1"/>
          <p:nvPr/>
        </p:nvSpPr>
        <p:spPr>
          <a:xfrm>
            <a:off x="1317519" y="362685"/>
            <a:ext cx="6177973"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a:t>Design  --  Backward-coding Scheme</a:t>
            </a:r>
          </a:p>
        </p:txBody>
      </p:sp>
      <p:pic>
        <p:nvPicPr>
          <p:cNvPr id="2" name="图片 1"/>
          <p:cNvPicPr>
            <a:picLocks noChangeAspect="1"/>
          </p:cNvPicPr>
          <p:nvPr/>
        </p:nvPicPr>
        <p:blipFill>
          <a:blip r:embed="rId4"/>
          <a:stretch>
            <a:fillRect/>
          </a:stretch>
        </p:blipFill>
        <p:spPr>
          <a:xfrm>
            <a:off x="537760" y="1593129"/>
            <a:ext cx="6088388" cy="4379200"/>
          </a:xfrm>
          <a:prstGeom prst="rect">
            <a:avLst/>
          </a:prstGeom>
        </p:spPr>
      </p:pic>
      <p:sp>
        <p:nvSpPr>
          <p:cNvPr id="11" name="文本框 10"/>
          <p:cNvSpPr txBox="1"/>
          <p:nvPr/>
        </p:nvSpPr>
        <p:spPr>
          <a:xfrm>
            <a:off x="6935076" y="1941206"/>
            <a:ext cx="4418725" cy="4462760"/>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smtClean="0">
                <a:solidFill>
                  <a:srgbClr val="0070C0"/>
                </a:solidFill>
                <a:latin typeface="Cambria" panose="02040503050406030204" pitchFamily="18" charset="0"/>
                <a:cs typeface="Times New Roman" panose="02020603050405020304" pitchFamily="18" charset="0"/>
              </a:rPr>
              <a:t>Recovery</a:t>
            </a:r>
          </a:p>
          <a:p>
            <a:pPr marL="742950" lvl="1" indent="-285750">
              <a:buFont typeface="Arial" panose="020B0604020202020204" pitchFamily="34" charset="0"/>
              <a:buChar char="•"/>
            </a:pPr>
            <a:r>
              <a:rPr lang="en-US" altLang="zh-CN" sz="2000" dirty="0" smtClean="0">
                <a:latin typeface="Cambria" panose="02040503050406030204" pitchFamily="18" charset="0"/>
                <a:cs typeface="Times New Roman" panose="02020603050405020304" pitchFamily="18" charset="0"/>
              </a:rPr>
              <a:t>data chunks and parity chunks from other nodes </a:t>
            </a:r>
            <a:r>
              <a:rPr lang="en-US" altLang="zh-CN" sz="2000" dirty="0">
                <a:latin typeface="Cambria" panose="02040503050406030204" pitchFamily="18" charset="0"/>
                <a:cs typeface="Times New Roman" panose="02020603050405020304" pitchFamily="18" charset="0"/>
              </a:rPr>
              <a:t>to </a:t>
            </a:r>
            <a:r>
              <a:rPr lang="en-US" altLang="zh-CN" sz="2000" dirty="0" smtClean="0">
                <a:latin typeface="Cambria" panose="02040503050406030204" pitchFamily="18" charset="0"/>
                <a:cs typeface="Times New Roman" panose="02020603050405020304" pitchFamily="18" charset="0"/>
              </a:rPr>
              <a:t>construct the lost data</a:t>
            </a:r>
            <a:endParaRPr lang="en-US" altLang="zh-CN" sz="2000" dirty="0">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2000" dirty="0" smtClean="0">
              <a:latin typeface="Cambria" panose="02040503050406030204" pitchFamily="18" charset="0"/>
              <a:cs typeface="Times New Roman" panose="02020603050405020304" pitchFamily="18" charset="0"/>
            </a:endParaRPr>
          </a:p>
          <a:p>
            <a:pPr marL="285750" indent="-285750" hangingPunct="1">
              <a:buFont typeface="Arial" panose="020B0604020202020204" pitchFamily="34" charset="0"/>
              <a:buChar char="•"/>
            </a:pPr>
            <a:r>
              <a:rPr lang="en-US" altLang="zh-CN" sz="2000" b="1" dirty="0" smtClean="0">
                <a:solidFill>
                  <a:srgbClr val="0070C0"/>
                </a:solidFill>
                <a:latin typeface="Cambria" panose="02040503050406030204" pitchFamily="18" charset="0"/>
              </a:rPr>
              <a:t>Network </a:t>
            </a:r>
            <a:r>
              <a:rPr lang="en-US" altLang="zh-CN" sz="2000" b="1" dirty="0">
                <a:solidFill>
                  <a:srgbClr val="0070C0"/>
                </a:solidFill>
                <a:latin typeface="Cambria" panose="02040503050406030204" pitchFamily="18" charset="0"/>
              </a:rPr>
              <a:t>traffic</a:t>
            </a:r>
            <a:r>
              <a:rPr lang="en-US" altLang="zh-CN" sz="2000" dirty="0">
                <a:latin typeface="Cambria" panose="02040503050406030204" pitchFamily="18" charset="0"/>
              </a:rPr>
              <a:t>: </a:t>
            </a:r>
            <a:r>
              <a:rPr lang="en-US" altLang="zh-CN" sz="2000" b="1" dirty="0">
                <a:solidFill>
                  <a:srgbClr val="FF0000"/>
                </a:solidFill>
                <a:latin typeface="Cambria" panose="02040503050406030204" pitchFamily="18" charset="0"/>
              </a:rPr>
              <a:t>four chunks </a:t>
            </a:r>
            <a:r>
              <a:rPr lang="en-US" altLang="zh-CN" sz="2000" dirty="0">
                <a:latin typeface="Cambria" panose="02040503050406030204" pitchFamily="18" charset="0"/>
              </a:rPr>
              <a:t>(a RDD </a:t>
            </a:r>
            <a:r>
              <a:rPr lang="en-US" altLang="zh-CN" sz="2000" dirty="0" smtClean="0">
                <a:latin typeface="Cambria" panose="02040503050406030204" pitchFamily="18" charset="0"/>
              </a:rPr>
              <a:t>partition at the receiver).</a:t>
            </a:r>
          </a:p>
          <a:p>
            <a:pPr marL="285750" indent="-285750" hangingPunct="1">
              <a:buFont typeface="Arial" panose="020B0604020202020204" pitchFamily="34" charset="0"/>
              <a:buChar char="•"/>
            </a:pPr>
            <a:endParaRPr lang="en-US" altLang="zh-CN" sz="2000" dirty="0">
              <a:latin typeface="Cambria" panose="02040503050406030204" pitchFamily="18" charset="0"/>
            </a:endParaRPr>
          </a:p>
          <a:p>
            <a:pPr marL="285750" indent="-285750" hangingPunct="1">
              <a:buFont typeface="Arial" panose="020B0604020202020204" pitchFamily="34" charset="0"/>
              <a:buChar char="•"/>
            </a:pPr>
            <a:r>
              <a:rPr lang="en-US" altLang="zh-CN" sz="2000" dirty="0">
                <a:latin typeface="Cambria" panose="02040503050406030204" pitchFamily="18" charset="0"/>
              </a:rPr>
              <a:t>If </a:t>
            </a:r>
            <a:r>
              <a:rPr lang="en-US" altLang="zh-CN" sz="2000" dirty="0" smtClean="0">
                <a:latin typeface="Cambria" panose="02040503050406030204" pitchFamily="18" charset="0"/>
              </a:rPr>
              <a:t>an </a:t>
            </a:r>
            <a:r>
              <a:rPr lang="en-US" altLang="zh-CN" sz="2000" dirty="0">
                <a:latin typeface="Cambria" panose="02040503050406030204" pitchFamily="18" charset="0"/>
              </a:rPr>
              <a:t>irrecoverable error occurs during the shuffle </a:t>
            </a:r>
            <a:r>
              <a:rPr lang="en-US" altLang="zh-CN" sz="2000" dirty="0" smtClean="0">
                <a:latin typeface="Cambria" panose="02040503050406030204" pitchFamily="18" charset="0"/>
              </a:rPr>
              <a:t>phase: similar to the replication, </a:t>
            </a:r>
            <a:r>
              <a:rPr lang="en-US" altLang="zh-CN" sz="2000" u="sng" dirty="0" smtClean="0">
                <a:latin typeface="Cambria" panose="02040503050406030204" pitchFamily="18" charset="0"/>
              </a:rPr>
              <a:t>RDD will be recovered from the last wide transformation</a:t>
            </a:r>
            <a:r>
              <a:rPr lang="en-US" altLang="zh-CN" sz="2000" dirty="0" smtClean="0">
                <a:latin typeface="Cambria" panose="02040503050406030204" pitchFamily="18" charset="0"/>
              </a:rPr>
              <a:t> and </a:t>
            </a:r>
            <a:r>
              <a:rPr lang="en-US" altLang="zh-CN" sz="2000" u="sng" dirty="0" smtClean="0">
                <a:latin typeface="Cambria" panose="02040503050406030204" pitchFamily="18" charset="0"/>
              </a:rPr>
              <a:t>replay only narrow transformations</a:t>
            </a:r>
            <a:endParaRPr lang="en-US" altLang="zh-CN" sz="2000" u="sng" dirty="0">
              <a:latin typeface="Cambria" panose="02040503050406030204" pitchFamily="18" charset="0"/>
            </a:endParaRPr>
          </a:p>
        </p:txBody>
      </p:sp>
    </p:spTree>
    <p:extLst>
      <p:ext uri="{BB962C8B-B14F-4D97-AF65-F5344CB8AC3E}">
        <p14:creationId xmlns:p14="http://schemas.microsoft.com/office/powerpoint/2010/main" val="8331600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15</a:t>
            </a:fld>
            <a:endParaRPr lang="zh-CN" altLang="en-US"/>
          </a:p>
        </p:txBody>
      </p:sp>
      <p:sp>
        <p:nvSpPr>
          <p:cNvPr id="8" name="3 Minutes Presentation"/>
          <p:cNvSpPr txBox="1"/>
          <p:nvPr/>
        </p:nvSpPr>
        <p:spPr>
          <a:xfrm>
            <a:off x="1317519" y="362685"/>
            <a:ext cx="5732338"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smtClean="0"/>
              <a:t>Design  </a:t>
            </a:r>
            <a:r>
              <a:rPr lang="en-US" altLang="zh-CN" sz="2000" dirty="0" smtClean="0"/>
              <a:t>--  </a:t>
            </a:r>
            <a:r>
              <a:rPr lang="en-US" altLang="zh-CN" sz="2400" dirty="0"/>
              <a:t>Dynamic Encoding Strategy</a:t>
            </a:r>
            <a:endParaRPr sz="2400" dirty="0"/>
          </a:p>
        </p:txBody>
      </p:sp>
      <p:sp>
        <p:nvSpPr>
          <p:cNvPr id="11" name="内容占位符 2"/>
          <p:cNvSpPr txBox="1">
            <a:spLocks/>
          </p:cNvSpPr>
          <p:nvPr/>
        </p:nvSpPr>
        <p:spPr>
          <a:xfrm>
            <a:off x="1" y="1221576"/>
            <a:ext cx="12336182" cy="793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dirty="0" smtClean="0">
                <a:latin typeface="Cambria" panose="02040503050406030204" pitchFamily="18" charset="0"/>
              </a:rPr>
              <a:t>Both Forward-coding and Backward-coding can be used in M-to-N wide transform operation</a:t>
            </a:r>
          </a:p>
          <a:p>
            <a:pPr hangingPunct="1"/>
            <a:r>
              <a:rPr lang="en-US" altLang="zh-CN" dirty="0" smtClean="0">
                <a:latin typeface="Cambria" panose="02040503050406030204" pitchFamily="18" charset="0"/>
              </a:rPr>
              <a:t>(M=4, N=2, r=1) </a:t>
            </a:r>
            <a:endParaRPr lang="zh-CN" altLang="en-US" dirty="0">
              <a:latin typeface="Cambria" panose="02040503050406030204" pitchFamily="18" charset="0"/>
            </a:endParaRPr>
          </a:p>
        </p:txBody>
      </p:sp>
      <p:sp>
        <p:nvSpPr>
          <p:cNvPr id="12" name="文本框 11"/>
          <p:cNvSpPr txBox="1"/>
          <p:nvPr/>
        </p:nvSpPr>
        <p:spPr>
          <a:xfrm>
            <a:off x="291403" y="5021977"/>
            <a:ext cx="3623829"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latin typeface="Cambria" panose="02040503050406030204" pitchFamily="18" charset="0"/>
                <a:cs typeface="Times New Roman" panose="02020603050405020304" pitchFamily="18" charset="0"/>
              </a:rPr>
              <a:t>FTI</a:t>
            </a:r>
            <a:endParaRPr lang="en-US" altLang="zh-CN" b="1" dirty="0">
              <a:latin typeface="Cambria" panose="02040503050406030204" pitchFamily="18" charset="0"/>
              <a:cs typeface="Times New Roman" panose="02020603050405020304" pitchFamily="18" charset="0"/>
            </a:endParaRPr>
          </a:p>
          <a:p>
            <a:r>
              <a:rPr lang="en-US" altLang="zh-CN" dirty="0" smtClean="0">
                <a:latin typeface="Cambria" panose="02040503050406030204" pitchFamily="18" charset="0"/>
                <a:cs typeface="Times New Roman" panose="02020603050405020304" pitchFamily="18" charset="0"/>
              </a:rPr>
              <a:t>     Network traffic</a:t>
            </a:r>
            <a:r>
              <a:rPr lang="en-US" altLang="zh-CN" b="1" dirty="0" smtClean="0">
                <a:solidFill>
                  <a:srgbClr val="FF0000"/>
                </a:solidFill>
                <a:latin typeface="Cambria" panose="02040503050406030204" pitchFamily="18" charset="0"/>
                <a:cs typeface="Times New Roman" panose="02020603050405020304" pitchFamily="18" charset="0"/>
              </a:rPr>
              <a:t>: </a:t>
            </a:r>
            <a:r>
              <a:rPr lang="en-US" altLang="zh-CN" b="1" dirty="0" smtClean="0">
                <a:solidFill>
                  <a:srgbClr val="0000FF"/>
                </a:solidFill>
                <a:latin typeface="Cambria" panose="02040503050406030204" pitchFamily="18" charset="0"/>
                <a:cs typeface="Times New Roman" panose="02020603050405020304" pitchFamily="18" charset="0"/>
              </a:rPr>
              <a:t>8</a:t>
            </a:r>
            <a:r>
              <a:rPr lang="en-US" altLang="zh-CN" dirty="0" smtClean="0">
                <a:latin typeface="Cambria" panose="02040503050406030204" pitchFamily="18" charset="0"/>
                <a:cs typeface="Times New Roman" panose="02020603050405020304" pitchFamily="18" charset="0"/>
              </a:rPr>
              <a:t> data chunks</a:t>
            </a:r>
          </a:p>
          <a:p>
            <a:r>
              <a:rPr lang="en-US" altLang="zh-CN" dirty="0">
                <a:latin typeface="Cambria" panose="02040503050406030204" pitchFamily="18" charset="0"/>
                <a:cs typeface="Times New Roman" panose="02020603050405020304" pitchFamily="18" charset="0"/>
              </a:rPr>
              <a:t> </a:t>
            </a:r>
            <a:r>
              <a:rPr lang="en-US" altLang="zh-CN" dirty="0" smtClean="0">
                <a:latin typeface="Cambria" panose="02040503050406030204" pitchFamily="18" charset="0"/>
                <a:cs typeface="Times New Roman" panose="02020603050405020304" pitchFamily="18" charset="0"/>
              </a:rPr>
              <a:t>    Parity chunks: </a:t>
            </a:r>
            <a:r>
              <a:rPr lang="en-US" altLang="zh-CN" b="1" dirty="0">
                <a:solidFill>
                  <a:srgbClr val="0000FF"/>
                </a:solidFill>
                <a:latin typeface="Cambria" panose="02040503050406030204" pitchFamily="18" charset="0"/>
                <a:cs typeface="Times New Roman" panose="02020603050405020304" pitchFamily="18" charset="0"/>
              </a:rPr>
              <a:t>2 </a:t>
            </a:r>
            <a:r>
              <a:rPr lang="en-US" altLang="zh-CN" dirty="0">
                <a:latin typeface="Cambria" panose="02040503050406030204" pitchFamily="18" charset="0"/>
                <a:cs typeface="Times New Roman" panose="02020603050405020304" pitchFamily="18" charset="0"/>
              </a:rPr>
              <a:t>parity </a:t>
            </a:r>
            <a:r>
              <a:rPr lang="en-US" altLang="zh-CN" dirty="0" smtClean="0">
                <a:latin typeface="Cambria" panose="02040503050406030204" pitchFamily="18" charset="0"/>
                <a:cs typeface="Times New Roman" panose="02020603050405020304" pitchFamily="18" charset="0"/>
              </a:rPr>
              <a:t>chunks</a:t>
            </a:r>
          </a:p>
        </p:txBody>
      </p:sp>
      <p:sp>
        <p:nvSpPr>
          <p:cNvPr id="13" name="文本框 12"/>
          <p:cNvSpPr txBox="1"/>
          <p:nvPr/>
        </p:nvSpPr>
        <p:spPr>
          <a:xfrm>
            <a:off x="4357897" y="5038967"/>
            <a:ext cx="3623829"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latin typeface="Cambria" panose="02040503050406030204" pitchFamily="18" charset="0"/>
                <a:cs typeface="Times New Roman" panose="02020603050405020304" pitchFamily="18" charset="0"/>
              </a:rPr>
              <a:t>Forward-coding</a:t>
            </a:r>
            <a:endParaRPr lang="en-US" altLang="zh-CN" b="1" dirty="0">
              <a:latin typeface="Cambria" panose="02040503050406030204" pitchFamily="18" charset="0"/>
              <a:cs typeface="Times New Roman" panose="02020603050405020304" pitchFamily="18" charset="0"/>
            </a:endParaRPr>
          </a:p>
          <a:p>
            <a:r>
              <a:rPr lang="en-US" altLang="zh-CN" dirty="0" smtClean="0">
                <a:latin typeface="Cambria" panose="02040503050406030204" pitchFamily="18" charset="0"/>
                <a:cs typeface="Times New Roman" panose="02020603050405020304" pitchFamily="18" charset="0"/>
              </a:rPr>
              <a:t>     Network traffic: </a:t>
            </a:r>
            <a:r>
              <a:rPr lang="en-US" altLang="zh-CN" b="1" dirty="0" smtClean="0">
                <a:solidFill>
                  <a:srgbClr val="FF0000"/>
                </a:solidFill>
                <a:latin typeface="Cambria" panose="02040503050406030204" pitchFamily="18" charset="0"/>
                <a:cs typeface="Times New Roman" panose="02020603050405020304" pitchFamily="18" charset="0"/>
              </a:rPr>
              <a:t>4 </a:t>
            </a:r>
            <a:r>
              <a:rPr lang="en-US" altLang="zh-CN" dirty="0" smtClean="0">
                <a:latin typeface="Cambria" panose="02040503050406030204" pitchFamily="18" charset="0"/>
                <a:cs typeface="Times New Roman" panose="02020603050405020304" pitchFamily="18" charset="0"/>
              </a:rPr>
              <a:t>parity chunks</a:t>
            </a:r>
          </a:p>
          <a:p>
            <a:r>
              <a:rPr lang="en-US" altLang="zh-CN" dirty="0">
                <a:latin typeface="Cambria" panose="02040503050406030204" pitchFamily="18" charset="0"/>
                <a:cs typeface="Times New Roman" panose="02020603050405020304" pitchFamily="18" charset="0"/>
              </a:rPr>
              <a:t> </a:t>
            </a:r>
            <a:r>
              <a:rPr lang="en-US" altLang="zh-CN" dirty="0" smtClean="0">
                <a:latin typeface="Cambria" panose="02040503050406030204" pitchFamily="18" charset="0"/>
                <a:cs typeface="Times New Roman" panose="02020603050405020304" pitchFamily="18" charset="0"/>
              </a:rPr>
              <a:t>    Parity chunks: </a:t>
            </a:r>
            <a:r>
              <a:rPr lang="en-US" altLang="zh-CN" b="1" dirty="0" smtClean="0">
                <a:solidFill>
                  <a:srgbClr val="FF0000"/>
                </a:solidFill>
                <a:latin typeface="Cambria" panose="02040503050406030204" pitchFamily="18" charset="0"/>
                <a:cs typeface="Times New Roman" panose="02020603050405020304" pitchFamily="18" charset="0"/>
              </a:rPr>
              <a:t>4 </a:t>
            </a:r>
            <a:r>
              <a:rPr lang="en-US" altLang="zh-CN" dirty="0" smtClean="0">
                <a:latin typeface="Cambria" panose="02040503050406030204" pitchFamily="18" charset="0"/>
                <a:cs typeface="Times New Roman" panose="02020603050405020304" pitchFamily="18" charset="0"/>
              </a:rPr>
              <a:t>parity chunks</a:t>
            </a:r>
          </a:p>
        </p:txBody>
      </p:sp>
      <p:sp>
        <p:nvSpPr>
          <p:cNvPr id="14" name="文本框 13"/>
          <p:cNvSpPr txBox="1"/>
          <p:nvPr/>
        </p:nvSpPr>
        <p:spPr>
          <a:xfrm>
            <a:off x="8424391" y="5038967"/>
            <a:ext cx="3623829"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latin typeface="Cambria" panose="02040503050406030204" pitchFamily="18" charset="0"/>
                <a:cs typeface="Times New Roman" panose="02020603050405020304" pitchFamily="18" charset="0"/>
              </a:rPr>
              <a:t>Backward-coding</a:t>
            </a:r>
            <a:endParaRPr lang="en-US" altLang="zh-CN" b="1" dirty="0">
              <a:latin typeface="Cambria" panose="02040503050406030204" pitchFamily="18" charset="0"/>
              <a:cs typeface="Times New Roman" panose="02020603050405020304" pitchFamily="18" charset="0"/>
            </a:endParaRPr>
          </a:p>
          <a:p>
            <a:r>
              <a:rPr lang="en-US" altLang="zh-CN" dirty="0" smtClean="0">
                <a:latin typeface="Cambria" panose="02040503050406030204" pitchFamily="18" charset="0"/>
                <a:cs typeface="Times New Roman" panose="02020603050405020304" pitchFamily="18" charset="0"/>
              </a:rPr>
              <a:t>     Network traffic: </a:t>
            </a:r>
            <a:r>
              <a:rPr lang="en-US" altLang="zh-CN" b="1" dirty="0" smtClean="0">
                <a:solidFill>
                  <a:srgbClr val="FF0000"/>
                </a:solidFill>
                <a:latin typeface="Cambria" panose="02040503050406030204" pitchFamily="18" charset="0"/>
                <a:cs typeface="Times New Roman" panose="02020603050405020304" pitchFamily="18" charset="0"/>
              </a:rPr>
              <a:t>2 </a:t>
            </a:r>
            <a:r>
              <a:rPr lang="en-US" altLang="zh-CN" dirty="0" smtClean="0">
                <a:latin typeface="Cambria" panose="02040503050406030204" pitchFamily="18" charset="0"/>
                <a:cs typeface="Times New Roman" panose="02020603050405020304" pitchFamily="18" charset="0"/>
              </a:rPr>
              <a:t>data chunks</a:t>
            </a:r>
          </a:p>
          <a:p>
            <a:r>
              <a:rPr lang="en-US" altLang="zh-CN" dirty="0">
                <a:latin typeface="Cambria" panose="02040503050406030204" pitchFamily="18" charset="0"/>
                <a:cs typeface="Times New Roman" panose="02020603050405020304" pitchFamily="18" charset="0"/>
              </a:rPr>
              <a:t> </a:t>
            </a:r>
            <a:r>
              <a:rPr lang="en-US" altLang="zh-CN" dirty="0" smtClean="0">
                <a:latin typeface="Cambria" panose="02040503050406030204" pitchFamily="18" charset="0"/>
                <a:cs typeface="Times New Roman" panose="02020603050405020304" pitchFamily="18" charset="0"/>
              </a:rPr>
              <a:t>    Parity chunks: </a:t>
            </a:r>
            <a:r>
              <a:rPr lang="en-US" altLang="zh-CN" b="1" dirty="0" smtClean="0">
                <a:solidFill>
                  <a:srgbClr val="FF0000"/>
                </a:solidFill>
                <a:latin typeface="Cambria" panose="02040503050406030204" pitchFamily="18" charset="0"/>
                <a:cs typeface="Times New Roman" panose="02020603050405020304" pitchFamily="18" charset="0"/>
              </a:rPr>
              <a:t>2</a:t>
            </a:r>
            <a:r>
              <a:rPr lang="en-US" altLang="zh-CN" dirty="0" smtClean="0">
                <a:latin typeface="Cambria" panose="02040503050406030204" pitchFamily="18" charset="0"/>
                <a:cs typeface="Times New Roman" panose="02020603050405020304" pitchFamily="18" charset="0"/>
              </a:rPr>
              <a:t> data chunks</a:t>
            </a:r>
          </a:p>
        </p:txBody>
      </p:sp>
      <p:pic>
        <p:nvPicPr>
          <p:cNvPr id="15" name="图片 14"/>
          <p:cNvPicPr>
            <a:picLocks noChangeAspect="1"/>
          </p:cNvPicPr>
          <p:nvPr/>
        </p:nvPicPr>
        <p:blipFill>
          <a:blip r:embed="rId4"/>
          <a:stretch>
            <a:fillRect/>
          </a:stretch>
        </p:blipFill>
        <p:spPr>
          <a:xfrm>
            <a:off x="3987086" y="2032193"/>
            <a:ext cx="4148625" cy="3035200"/>
          </a:xfrm>
          <a:prstGeom prst="rect">
            <a:avLst/>
          </a:prstGeom>
        </p:spPr>
      </p:pic>
      <p:pic>
        <p:nvPicPr>
          <p:cNvPr id="16" name="图片 15"/>
          <p:cNvPicPr>
            <a:picLocks noChangeAspect="1"/>
          </p:cNvPicPr>
          <p:nvPr/>
        </p:nvPicPr>
        <p:blipFill>
          <a:blip r:embed="rId5"/>
          <a:stretch>
            <a:fillRect/>
          </a:stretch>
        </p:blipFill>
        <p:spPr>
          <a:xfrm>
            <a:off x="8096177" y="2108444"/>
            <a:ext cx="4114988" cy="2945600"/>
          </a:xfrm>
          <a:prstGeom prst="rect">
            <a:avLst/>
          </a:prstGeom>
        </p:spPr>
      </p:pic>
      <p:pic>
        <p:nvPicPr>
          <p:cNvPr id="17" name="图片 16"/>
          <p:cNvPicPr>
            <a:picLocks noChangeAspect="1"/>
          </p:cNvPicPr>
          <p:nvPr/>
        </p:nvPicPr>
        <p:blipFill>
          <a:blip r:embed="rId6"/>
          <a:stretch>
            <a:fillRect/>
          </a:stretch>
        </p:blipFill>
        <p:spPr>
          <a:xfrm>
            <a:off x="106976" y="2026935"/>
            <a:ext cx="3946800" cy="3113600"/>
          </a:xfrm>
          <a:prstGeom prst="rect">
            <a:avLst/>
          </a:prstGeom>
        </p:spPr>
      </p:pic>
      <p:sp>
        <p:nvSpPr>
          <p:cNvPr id="2" name="Right Arrow 1"/>
          <p:cNvSpPr/>
          <p:nvPr/>
        </p:nvSpPr>
        <p:spPr>
          <a:xfrm>
            <a:off x="3987086" y="5387248"/>
            <a:ext cx="370811" cy="418641"/>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 name="Right Arrow 17"/>
          <p:cNvSpPr/>
          <p:nvPr/>
        </p:nvSpPr>
        <p:spPr>
          <a:xfrm>
            <a:off x="8100880" y="5387247"/>
            <a:ext cx="370811" cy="418641"/>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147808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16</a:t>
            </a:fld>
            <a:endParaRPr lang="zh-CN" altLang="en-US"/>
          </a:p>
        </p:txBody>
      </p:sp>
      <p:sp>
        <p:nvSpPr>
          <p:cNvPr id="8" name="3 Minutes Presentation"/>
          <p:cNvSpPr txBox="1"/>
          <p:nvPr/>
        </p:nvSpPr>
        <p:spPr>
          <a:xfrm>
            <a:off x="1317519" y="362685"/>
            <a:ext cx="6537046"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smtClean="0"/>
              <a:t>Design  --  </a:t>
            </a:r>
            <a:r>
              <a:rPr lang="en-US" altLang="zh-CN" sz="2800" dirty="0"/>
              <a:t>Dynamic Encoding Strategy</a:t>
            </a:r>
            <a:endParaRPr sz="2800" dirty="0"/>
          </a:p>
        </p:txBody>
      </p:sp>
      <p:sp>
        <p:nvSpPr>
          <p:cNvPr id="11" name="内容占位符 2"/>
          <p:cNvSpPr txBox="1">
            <a:spLocks/>
          </p:cNvSpPr>
          <p:nvPr/>
        </p:nvSpPr>
        <p:spPr>
          <a:xfrm>
            <a:off x="14456" y="1101629"/>
            <a:ext cx="12232773" cy="793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0" marR="0" indent="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1pPr>
            <a:lvl2pPr marL="0" marR="0" indent="4572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2pPr>
            <a:lvl3pPr marL="0" marR="0" indent="9144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3pPr>
            <a:lvl4pPr marL="0" marR="0" indent="13716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4pPr>
            <a:lvl5pPr marL="0" marR="0" indent="1828800" algn="ctr" defTabSz="914400" rtl="0" latinLnBrk="0">
              <a:lnSpc>
                <a:spcPct val="90000"/>
              </a:lnSpc>
              <a:spcBef>
                <a:spcPts val="10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dirty="0">
                <a:latin typeface="Cambria" panose="02040503050406030204" pitchFamily="18" charset="0"/>
              </a:rPr>
              <a:t>Both Forward-coding and Backward-coding can be used in M-to-N wide transform operation</a:t>
            </a:r>
          </a:p>
          <a:p>
            <a:pPr hangingPunct="1"/>
            <a:r>
              <a:rPr lang="en-US" altLang="zh-CN" dirty="0">
                <a:latin typeface="Cambria" panose="02040503050406030204" pitchFamily="18" charset="0"/>
              </a:rPr>
              <a:t>(</a:t>
            </a:r>
            <a:r>
              <a:rPr lang="en-US" altLang="zh-CN" dirty="0" smtClean="0">
                <a:latin typeface="Cambria" panose="02040503050406030204" pitchFamily="18" charset="0"/>
              </a:rPr>
              <a:t>M=2, N=4, r=1) </a:t>
            </a:r>
            <a:endParaRPr lang="zh-CN" altLang="en-US" dirty="0">
              <a:latin typeface="Cambria" panose="02040503050406030204" pitchFamily="18" charset="0"/>
            </a:endParaRPr>
          </a:p>
        </p:txBody>
      </p:sp>
      <p:sp>
        <p:nvSpPr>
          <p:cNvPr id="12" name="文本框 11"/>
          <p:cNvSpPr txBox="1"/>
          <p:nvPr/>
        </p:nvSpPr>
        <p:spPr>
          <a:xfrm>
            <a:off x="352859" y="5036603"/>
            <a:ext cx="3593452"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latin typeface="Cambria" panose="02040503050406030204" pitchFamily="18" charset="0"/>
                <a:cs typeface="Times New Roman" panose="02020603050405020304" pitchFamily="18" charset="0"/>
              </a:rPr>
              <a:t>FTI</a:t>
            </a:r>
            <a:endParaRPr lang="en-US" altLang="zh-CN" b="1" dirty="0">
              <a:latin typeface="Cambria" panose="02040503050406030204" pitchFamily="18" charset="0"/>
              <a:cs typeface="Times New Roman" panose="02020603050405020304" pitchFamily="18" charset="0"/>
            </a:endParaRPr>
          </a:p>
          <a:p>
            <a:r>
              <a:rPr lang="en-US" altLang="zh-CN" dirty="0" smtClean="0">
                <a:latin typeface="Cambria" panose="02040503050406030204" pitchFamily="18" charset="0"/>
                <a:cs typeface="Times New Roman" panose="02020603050405020304" pitchFamily="18" charset="0"/>
              </a:rPr>
              <a:t>     Network traffic: </a:t>
            </a:r>
            <a:r>
              <a:rPr lang="en-US" altLang="zh-CN" b="1" dirty="0" smtClean="0">
                <a:solidFill>
                  <a:srgbClr val="0000FF"/>
                </a:solidFill>
                <a:latin typeface="Cambria" panose="02040503050406030204" pitchFamily="18" charset="0"/>
                <a:cs typeface="Times New Roman" panose="02020603050405020304" pitchFamily="18" charset="0"/>
              </a:rPr>
              <a:t>8</a:t>
            </a:r>
            <a:r>
              <a:rPr lang="en-US" altLang="zh-CN" dirty="0" smtClean="0">
                <a:latin typeface="Cambria" panose="02040503050406030204" pitchFamily="18" charset="0"/>
                <a:cs typeface="Times New Roman" panose="02020603050405020304" pitchFamily="18" charset="0"/>
              </a:rPr>
              <a:t> data chunks</a:t>
            </a:r>
          </a:p>
          <a:p>
            <a:r>
              <a:rPr lang="en-US" altLang="zh-CN" dirty="0">
                <a:latin typeface="Cambria" panose="02040503050406030204" pitchFamily="18" charset="0"/>
                <a:cs typeface="Times New Roman" panose="02020603050405020304" pitchFamily="18" charset="0"/>
              </a:rPr>
              <a:t> </a:t>
            </a:r>
            <a:r>
              <a:rPr lang="en-US" altLang="zh-CN" dirty="0" smtClean="0">
                <a:latin typeface="Cambria" panose="02040503050406030204" pitchFamily="18" charset="0"/>
                <a:cs typeface="Times New Roman" panose="02020603050405020304" pitchFamily="18" charset="0"/>
              </a:rPr>
              <a:t>    Parity chunks: </a:t>
            </a:r>
            <a:r>
              <a:rPr lang="en-US" altLang="zh-CN" b="1" dirty="0" smtClean="0">
                <a:solidFill>
                  <a:srgbClr val="0000FF"/>
                </a:solidFill>
                <a:latin typeface="Cambria" panose="02040503050406030204" pitchFamily="18" charset="0"/>
                <a:cs typeface="Times New Roman" panose="02020603050405020304" pitchFamily="18" charset="0"/>
              </a:rPr>
              <a:t>4</a:t>
            </a:r>
            <a:r>
              <a:rPr lang="en-US" altLang="zh-CN" dirty="0" smtClean="0">
                <a:latin typeface="Cambria" panose="02040503050406030204" pitchFamily="18" charset="0"/>
                <a:cs typeface="Times New Roman" panose="02020603050405020304" pitchFamily="18" charset="0"/>
              </a:rPr>
              <a:t> parity chunks</a:t>
            </a:r>
          </a:p>
        </p:txBody>
      </p:sp>
      <p:sp>
        <p:nvSpPr>
          <p:cNvPr id="13" name="文本框 12"/>
          <p:cNvSpPr txBox="1"/>
          <p:nvPr/>
        </p:nvSpPr>
        <p:spPr>
          <a:xfrm>
            <a:off x="4419353" y="5053593"/>
            <a:ext cx="3593452"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latin typeface="Cambria" panose="02040503050406030204" pitchFamily="18" charset="0"/>
                <a:cs typeface="Times New Roman" panose="02020603050405020304" pitchFamily="18" charset="0"/>
              </a:rPr>
              <a:t>Forward-coding</a:t>
            </a:r>
            <a:endParaRPr lang="en-US" altLang="zh-CN" b="1" dirty="0">
              <a:latin typeface="Cambria" panose="02040503050406030204" pitchFamily="18" charset="0"/>
              <a:cs typeface="Times New Roman" panose="02020603050405020304" pitchFamily="18" charset="0"/>
            </a:endParaRPr>
          </a:p>
          <a:p>
            <a:r>
              <a:rPr lang="en-US" altLang="zh-CN" dirty="0" smtClean="0">
                <a:latin typeface="Cambria" panose="02040503050406030204" pitchFamily="18" charset="0"/>
                <a:cs typeface="Times New Roman" panose="02020603050405020304" pitchFamily="18" charset="0"/>
              </a:rPr>
              <a:t>     Network traffic: </a:t>
            </a:r>
            <a:r>
              <a:rPr lang="en-US" altLang="zh-CN" b="1" dirty="0" smtClean="0">
                <a:solidFill>
                  <a:srgbClr val="FF0000"/>
                </a:solidFill>
                <a:latin typeface="Cambria" panose="02040503050406030204" pitchFamily="18" charset="0"/>
                <a:cs typeface="Times New Roman" panose="02020603050405020304" pitchFamily="18" charset="0"/>
              </a:rPr>
              <a:t>2</a:t>
            </a:r>
            <a:r>
              <a:rPr lang="en-US" altLang="zh-CN" dirty="0" smtClean="0">
                <a:latin typeface="Cambria" panose="02040503050406030204" pitchFamily="18" charset="0"/>
                <a:cs typeface="Times New Roman" panose="02020603050405020304" pitchFamily="18" charset="0"/>
              </a:rPr>
              <a:t> parity chunks</a:t>
            </a:r>
          </a:p>
          <a:p>
            <a:r>
              <a:rPr lang="en-US" altLang="zh-CN" dirty="0">
                <a:latin typeface="Cambria" panose="02040503050406030204" pitchFamily="18" charset="0"/>
                <a:cs typeface="Times New Roman" panose="02020603050405020304" pitchFamily="18" charset="0"/>
              </a:rPr>
              <a:t> </a:t>
            </a:r>
            <a:r>
              <a:rPr lang="en-US" altLang="zh-CN" dirty="0" smtClean="0">
                <a:latin typeface="Cambria" panose="02040503050406030204" pitchFamily="18" charset="0"/>
                <a:cs typeface="Times New Roman" panose="02020603050405020304" pitchFamily="18" charset="0"/>
              </a:rPr>
              <a:t>    Parity chunks: </a:t>
            </a:r>
            <a:r>
              <a:rPr lang="en-US" altLang="zh-CN" b="1" dirty="0" smtClean="0">
                <a:solidFill>
                  <a:srgbClr val="FF0000"/>
                </a:solidFill>
                <a:latin typeface="Cambria" panose="02040503050406030204" pitchFamily="18" charset="0"/>
                <a:cs typeface="Times New Roman" panose="02020603050405020304" pitchFamily="18" charset="0"/>
              </a:rPr>
              <a:t>2</a:t>
            </a:r>
            <a:r>
              <a:rPr lang="en-US" altLang="zh-CN" dirty="0" smtClean="0">
                <a:latin typeface="Cambria" panose="02040503050406030204" pitchFamily="18" charset="0"/>
                <a:cs typeface="Times New Roman" panose="02020603050405020304" pitchFamily="18" charset="0"/>
              </a:rPr>
              <a:t> parity chunks</a:t>
            </a:r>
          </a:p>
        </p:txBody>
      </p:sp>
      <p:sp>
        <p:nvSpPr>
          <p:cNvPr id="14" name="文本框 13"/>
          <p:cNvSpPr txBox="1"/>
          <p:nvPr/>
        </p:nvSpPr>
        <p:spPr>
          <a:xfrm>
            <a:off x="8485847" y="5053593"/>
            <a:ext cx="3593452"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latin typeface="Cambria" panose="02040503050406030204" pitchFamily="18" charset="0"/>
                <a:cs typeface="Times New Roman" panose="02020603050405020304" pitchFamily="18" charset="0"/>
              </a:rPr>
              <a:t>Backward-coding</a:t>
            </a:r>
            <a:endParaRPr lang="en-US" altLang="zh-CN" b="1" dirty="0">
              <a:latin typeface="Cambria" panose="02040503050406030204" pitchFamily="18" charset="0"/>
              <a:cs typeface="Times New Roman" panose="02020603050405020304" pitchFamily="18" charset="0"/>
            </a:endParaRPr>
          </a:p>
          <a:p>
            <a:r>
              <a:rPr lang="en-US" altLang="zh-CN" dirty="0" smtClean="0">
                <a:latin typeface="Cambria" panose="02040503050406030204" pitchFamily="18" charset="0"/>
                <a:cs typeface="Times New Roman" panose="02020603050405020304" pitchFamily="18" charset="0"/>
              </a:rPr>
              <a:t>     Network traffic: </a:t>
            </a:r>
            <a:r>
              <a:rPr lang="en-US" altLang="zh-CN" b="1" dirty="0" smtClean="0">
                <a:solidFill>
                  <a:srgbClr val="FF0000"/>
                </a:solidFill>
                <a:latin typeface="Cambria" panose="02040503050406030204" pitchFamily="18" charset="0"/>
                <a:cs typeface="Times New Roman" panose="02020603050405020304" pitchFamily="18" charset="0"/>
              </a:rPr>
              <a:t>4</a:t>
            </a:r>
            <a:r>
              <a:rPr lang="en-US" altLang="zh-CN" dirty="0" smtClean="0">
                <a:latin typeface="Cambria" panose="02040503050406030204" pitchFamily="18" charset="0"/>
                <a:cs typeface="Times New Roman" panose="02020603050405020304" pitchFamily="18" charset="0"/>
              </a:rPr>
              <a:t> parity chunks</a:t>
            </a:r>
          </a:p>
          <a:p>
            <a:r>
              <a:rPr lang="en-US" altLang="zh-CN" dirty="0">
                <a:latin typeface="Cambria" panose="02040503050406030204" pitchFamily="18" charset="0"/>
                <a:cs typeface="Times New Roman" panose="02020603050405020304" pitchFamily="18" charset="0"/>
              </a:rPr>
              <a:t> </a:t>
            </a:r>
            <a:r>
              <a:rPr lang="en-US" altLang="zh-CN" dirty="0" smtClean="0">
                <a:latin typeface="Cambria" panose="02040503050406030204" pitchFamily="18" charset="0"/>
                <a:cs typeface="Times New Roman" panose="02020603050405020304" pitchFamily="18" charset="0"/>
              </a:rPr>
              <a:t>    Parity chunks: </a:t>
            </a:r>
            <a:r>
              <a:rPr lang="en-US" altLang="zh-CN" b="1" dirty="0" smtClean="0">
                <a:solidFill>
                  <a:srgbClr val="FF0000"/>
                </a:solidFill>
                <a:latin typeface="Cambria" panose="02040503050406030204" pitchFamily="18" charset="0"/>
                <a:cs typeface="Times New Roman" panose="02020603050405020304" pitchFamily="18" charset="0"/>
              </a:rPr>
              <a:t>4</a:t>
            </a:r>
            <a:r>
              <a:rPr lang="en-US" altLang="zh-CN" dirty="0" smtClean="0">
                <a:latin typeface="Cambria" panose="02040503050406030204" pitchFamily="18" charset="0"/>
                <a:cs typeface="Times New Roman" panose="02020603050405020304" pitchFamily="18" charset="0"/>
              </a:rPr>
              <a:t> parity chunks</a:t>
            </a:r>
          </a:p>
        </p:txBody>
      </p:sp>
      <p:pic>
        <p:nvPicPr>
          <p:cNvPr id="15" name="图片 14"/>
          <p:cNvPicPr>
            <a:picLocks noChangeAspect="1"/>
          </p:cNvPicPr>
          <p:nvPr/>
        </p:nvPicPr>
        <p:blipFill>
          <a:blip r:embed="rId4"/>
          <a:stretch>
            <a:fillRect/>
          </a:stretch>
        </p:blipFill>
        <p:spPr>
          <a:xfrm>
            <a:off x="3957869" y="2018393"/>
            <a:ext cx="4182263" cy="3035200"/>
          </a:xfrm>
          <a:prstGeom prst="rect">
            <a:avLst/>
          </a:prstGeom>
        </p:spPr>
      </p:pic>
      <p:pic>
        <p:nvPicPr>
          <p:cNvPr id="16" name="图片 15"/>
          <p:cNvPicPr>
            <a:picLocks noChangeAspect="1"/>
          </p:cNvPicPr>
          <p:nvPr/>
        </p:nvPicPr>
        <p:blipFill>
          <a:blip r:embed="rId5"/>
          <a:stretch>
            <a:fillRect/>
          </a:stretch>
        </p:blipFill>
        <p:spPr>
          <a:xfrm>
            <a:off x="8065800" y="2087720"/>
            <a:ext cx="4126200" cy="2945600"/>
          </a:xfrm>
          <a:prstGeom prst="rect">
            <a:avLst/>
          </a:prstGeom>
        </p:spPr>
      </p:pic>
      <p:pic>
        <p:nvPicPr>
          <p:cNvPr id="17" name="图片 16"/>
          <p:cNvPicPr>
            <a:picLocks noChangeAspect="1"/>
          </p:cNvPicPr>
          <p:nvPr/>
        </p:nvPicPr>
        <p:blipFill>
          <a:blip r:embed="rId6"/>
          <a:stretch>
            <a:fillRect/>
          </a:stretch>
        </p:blipFill>
        <p:spPr>
          <a:xfrm>
            <a:off x="14456" y="2018393"/>
            <a:ext cx="3946800" cy="3113600"/>
          </a:xfrm>
          <a:prstGeom prst="rect">
            <a:avLst/>
          </a:prstGeom>
        </p:spPr>
      </p:pic>
      <p:sp>
        <p:nvSpPr>
          <p:cNvPr id="18" name="Right Arrow 17"/>
          <p:cNvSpPr/>
          <p:nvPr/>
        </p:nvSpPr>
        <p:spPr>
          <a:xfrm>
            <a:off x="3987086" y="5387248"/>
            <a:ext cx="370811" cy="418641"/>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 name="Right Arrow 18"/>
          <p:cNvSpPr/>
          <p:nvPr/>
        </p:nvSpPr>
        <p:spPr>
          <a:xfrm>
            <a:off x="8190434" y="5387247"/>
            <a:ext cx="370811" cy="418641"/>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3968333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3" name="灯片编号占位符 2"/>
          <p:cNvSpPr>
            <a:spLocks noGrp="1"/>
          </p:cNvSpPr>
          <p:nvPr>
            <p:ph type="sldNum" sz="quarter" idx="2"/>
          </p:nvPr>
        </p:nvSpPr>
        <p:spPr/>
        <p:txBody>
          <a:bodyPr/>
          <a:lstStyle/>
          <a:p>
            <a:fld id="{86CB4B4D-7CA3-9044-876B-883B54F8677D}" type="slidenum">
              <a:rPr lang="en-US" altLang="zh-CN" smtClean="0"/>
              <a:t>17</a:t>
            </a:fld>
            <a:endParaRPr lang="zh-CN" altLang="en-US"/>
          </a:p>
        </p:txBody>
      </p:sp>
      <p:sp>
        <p:nvSpPr>
          <p:cNvPr id="8" name="3 Minutes Presentation"/>
          <p:cNvSpPr txBox="1"/>
          <p:nvPr/>
        </p:nvSpPr>
        <p:spPr>
          <a:xfrm>
            <a:off x="1317519" y="362685"/>
            <a:ext cx="6392776"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400">
                <a:latin typeface="Comic Sans MS"/>
                <a:ea typeface="Comic Sans MS"/>
                <a:cs typeface="Comic Sans MS"/>
                <a:sym typeface="Comic Sans MS"/>
              </a:defRPr>
            </a:lvl1pPr>
          </a:lstStyle>
          <a:p>
            <a:r>
              <a:rPr lang="en-US" altLang="zh-CN" sz="2800" dirty="0" smtClean="0"/>
              <a:t>Design  </a:t>
            </a:r>
            <a:r>
              <a:rPr lang="en-US" altLang="zh-CN" sz="2000" dirty="0" smtClean="0"/>
              <a:t>--  </a:t>
            </a:r>
            <a:r>
              <a:rPr lang="en-US" altLang="zh-CN" sz="2800" dirty="0"/>
              <a:t>Dynamic Encoding Strategy</a:t>
            </a:r>
            <a:endParaRPr sz="2800" dirty="0"/>
          </a:p>
        </p:txBody>
      </p:sp>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extLst>
                  <p:ext uri="{D42A27DB-BD31-4B8C-83A1-F6EECF244321}">
                    <p14:modId xmlns:p14="http://schemas.microsoft.com/office/powerpoint/2010/main" val="3406643278"/>
                  </p:ext>
                </p:extLst>
              </p:nvPr>
            </p:nvGraphicFramePr>
            <p:xfrm>
              <a:off x="752434" y="1922683"/>
              <a:ext cx="10451972" cy="1329818"/>
            </p:xfrm>
            <a:graphic>
              <a:graphicData uri="http://schemas.openxmlformats.org/drawingml/2006/table">
                <a:tbl>
                  <a:tblPr firstRow="1" bandRow="1">
                    <a:tableStyleId>{5940675A-B579-460E-94D1-54222C63F5DA}</a:tableStyleId>
                  </a:tblPr>
                  <a:tblGrid>
                    <a:gridCol w="1741995">
                      <a:extLst>
                        <a:ext uri="{9D8B030D-6E8A-4147-A177-3AD203B41FA5}">
                          <a16:colId xmlns:a16="http://schemas.microsoft.com/office/drawing/2014/main" xmlns="" val="3062196441"/>
                        </a:ext>
                      </a:extLst>
                    </a:gridCol>
                    <a:gridCol w="2137683">
                      <a:extLst>
                        <a:ext uri="{9D8B030D-6E8A-4147-A177-3AD203B41FA5}">
                          <a16:colId xmlns:a16="http://schemas.microsoft.com/office/drawing/2014/main" xmlns="" val="2374418704"/>
                        </a:ext>
                      </a:extLst>
                    </a:gridCol>
                    <a:gridCol w="2428528">
                      <a:extLst>
                        <a:ext uri="{9D8B030D-6E8A-4147-A177-3AD203B41FA5}">
                          <a16:colId xmlns:a16="http://schemas.microsoft.com/office/drawing/2014/main" xmlns="" val="1896612800"/>
                        </a:ext>
                      </a:extLst>
                    </a:gridCol>
                    <a:gridCol w="1011022">
                      <a:extLst>
                        <a:ext uri="{9D8B030D-6E8A-4147-A177-3AD203B41FA5}">
                          <a16:colId xmlns:a16="http://schemas.microsoft.com/office/drawing/2014/main" xmlns="" val="3226121010"/>
                        </a:ext>
                      </a:extLst>
                    </a:gridCol>
                    <a:gridCol w="773087">
                      <a:extLst>
                        <a:ext uri="{9D8B030D-6E8A-4147-A177-3AD203B41FA5}">
                          <a16:colId xmlns:a16="http://schemas.microsoft.com/office/drawing/2014/main" xmlns="" val="3380116410"/>
                        </a:ext>
                      </a:extLst>
                    </a:gridCol>
                    <a:gridCol w="2359657">
                      <a:extLst>
                        <a:ext uri="{9D8B030D-6E8A-4147-A177-3AD203B41FA5}">
                          <a16:colId xmlns:a16="http://schemas.microsoft.com/office/drawing/2014/main" xmlns="" val="1300164383"/>
                        </a:ext>
                      </a:extLst>
                    </a:gridCol>
                  </a:tblGrid>
                  <a:tr h="370840">
                    <a:tc>
                      <a:txBody>
                        <a:bodyPr/>
                        <a:lstStyle/>
                        <a:p>
                          <a:pPr algn="l"/>
                          <a:endParaRPr lang="zh-CN" altLang="en-US" sz="1800" b="1" dirty="0"/>
                        </a:p>
                      </a:txBody>
                      <a:tcPr/>
                    </a:tc>
                    <a:tc>
                      <a:txBody>
                        <a:bodyPr/>
                        <a:lstStyle/>
                        <a:p>
                          <a:pPr algn="l"/>
                          <a:r>
                            <a:rPr lang="en-US" altLang="zh-CN" sz="1800" b="1" dirty="0" smtClean="0"/>
                            <a:t>Remote Replication</a:t>
                          </a:r>
                          <a:endParaRPr lang="zh-CN" altLang="en-US" sz="1800" b="1" dirty="0"/>
                        </a:p>
                      </a:txBody>
                      <a:tcPr/>
                    </a:tc>
                    <a:tc>
                      <a:txBody>
                        <a:bodyPr/>
                        <a:lstStyle/>
                        <a:p>
                          <a:pPr algn="l"/>
                          <a:r>
                            <a:rPr lang="en-US" altLang="zh-CN" sz="1800" b="1" dirty="0" smtClean="0"/>
                            <a:t>FTI</a:t>
                          </a:r>
                          <a:endParaRPr lang="zh-CN" altLang="en-US" sz="1800" b="1" dirty="0"/>
                        </a:p>
                      </a:txBody>
                      <a:tcPr/>
                    </a:tc>
                    <a:tc>
                      <a:txBody>
                        <a:bodyPr/>
                        <a:lstStyle/>
                        <a:p>
                          <a:pPr algn="l"/>
                          <a:r>
                            <a:rPr lang="en-US" altLang="zh-CN" sz="1800" b="1" dirty="0" smtClean="0"/>
                            <a:t>FC</a:t>
                          </a:r>
                          <a:endParaRPr lang="zh-CN" altLang="en-US" sz="1800" b="1" dirty="0"/>
                        </a:p>
                      </a:txBody>
                      <a:tcPr/>
                    </a:tc>
                    <a:tc>
                      <a:txBody>
                        <a:bodyPr/>
                        <a:lstStyle/>
                        <a:p>
                          <a:pPr algn="l"/>
                          <a:r>
                            <a:rPr lang="en-US" altLang="zh-CN" sz="1800" b="1" dirty="0" smtClean="0"/>
                            <a:t>BC</a:t>
                          </a:r>
                          <a:endParaRPr lang="zh-CN" altLang="en-US" sz="1800" b="1" dirty="0"/>
                        </a:p>
                      </a:txBody>
                      <a:tcPr/>
                    </a:tc>
                    <a:tc>
                      <a:txBody>
                        <a:bodyPr/>
                        <a:lstStyle/>
                        <a:p>
                          <a:pPr algn="l"/>
                          <a:r>
                            <a:rPr lang="en-US" altLang="zh-CN" sz="1800" b="1" dirty="0" smtClean="0"/>
                            <a:t>EC-Shuffle</a:t>
                          </a:r>
                          <a:endParaRPr lang="zh-CN" altLang="en-US" sz="1800" b="1" dirty="0"/>
                        </a:p>
                      </a:txBody>
                      <a:tcPr>
                        <a:solidFill>
                          <a:srgbClr val="FFFF00"/>
                        </a:solidFill>
                      </a:tcPr>
                    </a:tc>
                    <a:extLst>
                      <a:ext uri="{0D108BD9-81ED-4DB2-BD59-A6C34878D82A}">
                        <a16:rowId xmlns:a16="http://schemas.microsoft.com/office/drawing/2014/main" xmlns="" val="72066448"/>
                      </a:ext>
                    </a:extLst>
                  </a:tr>
                  <a:tr h="370840">
                    <a:tc>
                      <a:txBody>
                        <a:bodyPr/>
                        <a:lstStyle/>
                        <a:p>
                          <a:pPr algn="l"/>
                          <a:r>
                            <a:rPr lang="en-US" altLang="zh-CN" sz="1800" dirty="0" smtClean="0"/>
                            <a:t>Network</a:t>
                          </a:r>
                          <a:r>
                            <a:rPr lang="en-US" altLang="zh-CN" sz="1800" baseline="0" dirty="0" smtClean="0"/>
                            <a:t> Traffic</a:t>
                          </a:r>
                          <a:endParaRPr lang="zh-CN" altLang="en-US" sz="1800" dirty="0"/>
                        </a:p>
                      </a:txBody>
                      <a:tcPr/>
                    </a:tc>
                    <a:tc>
                      <a:txBody>
                        <a:bodyPr/>
                        <a:lstStyle/>
                        <a:p>
                          <a:pPr algn="l"/>
                          <a:r>
                            <a:rPr lang="en-US" altLang="zh-CN" sz="1800" i="1" dirty="0" smtClean="0"/>
                            <a:t>r*M*X</a:t>
                          </a:r>
                          <a:endParaRPr lang="zh-CN" altLang="en-US" sz="18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r*M*X / (M+r-1)*X</a:t>
                          </a:r>
                          <a:endParaRPr lang="zh-CN" altLang="en-US" sz="1800" i="1" dirty="0" smtClean="0"/>
                        </a:p>
                      </a:txBody>
                      <a:tcPr/>
                    </a:tc>
                    <a:tc>
                      <a:txBody>
                        <a:bodyPr/>
                        <a:lstStyle/>
                        <a:p>
                          <a:pPr algn="l"/>
                          <a:r>
                            <a:rPr lang="en-US" altLang="zh-CN" sz="1800" i="1" dirty="0" smtClean="0"/>
                            <a:t>r</a:t>
                          </a:r>
                          <a:r>
                            <a:rPr lang="zh-CN" altLang="en-US" sz="1800" i="1" dirty="0" smtClean="0"/>
                            <a:t>*</a:t>
                          </a:r>
                          <a:r>
                            <a:rPr lang="en-US" altLang="zh-CN" sz="1800" i="1" dirty="0" smtClean="0"/>
                            <a:t>X*</a:t>
                          </a:r>
                          <a14:m>
                            <m:oMath xmlns:m="http://schemas.openxmlformats.org/officeDocument/2006/math">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𝑀</m:t>
                                  </m:r>
                                </m:num>
                                <m:den>
                                  <m:r>
                                    <a:rPr lang="en-US" altLang="zh-CN" sz="1800" b="0" i="1" smtClean="0">
                                      <a:latin typeface="Cambria Math" panose="02040503050406030204" pitchFamily="18" charset="0"/>
                                    </a:rPr>
                                    <m:t>𝑁</m:t>
                                  </m:r>
                                </m:den>
                              </m:f>
                            </m:oMath>
                          </a14:m>
                          <a:endParaRPr lang="zh-CN" altLang="en-US" sz="1800" i="1" dirty="0"/>
                        </a:p>
                      </a:txBody>
                      <a:tcPr/>
                    </a:tc>
                    <a:tc>
                      <a:txBody>
                        <a:bodyPr/>
                        <a:lstStyle/>
                        <a:p>
                          <a:pPr algn="l"/>
                          <a:r>
                            <a:rPr lang="en-US" altLang="zh-CN" sz="1800" i="1" dirty="0" smtClean="0"/>
                            <a:t>r*X</a:t>
                          </a:r>
                          <a:endParaRPr lang="zh-CN" altLang="en-US" sz="1800" i="1" dirty="0"/>
                        </a:p>
                      </a:txBody>
                      <a:tcPr/>
                    </a:tc>
                    <a:tc>
                      <a:txBody>
                        <a:bodyPr/>
                        <a:lstStyle/>
                        <a:p>
                          <a:pPr algn="l"/>
                          <a:r>
                            <a:rPr lang="en-US" altLang="zh-CN" sz="1800" i="1" dirty="0" smtClean="0"/>
                            <a:t>Min{</a:t>
                          </a:r>
                          <a:r>
                            <a:rPr lang="en-US" altLang="zh-CN" sz="1800" dirty="0" smtClean="0"/>
                            <a:t>r</a:t>
                          </a:r>
                          <a:r>
                            <a:rPr lang="zh-CN" altLang="en-US" sz="1800" dirty="0" smtClean="0"/>
                            <a:t>*</a:t>
                          </a:r>
                          <a:r>
                            <a:rPr lang="en-US" altLang="zh-CN" sz="1800" dirty="0" smtClean="0"/>
                            <a:t>X*</a:t>
                          </a:r>
                          <a14:m>
                            <m:oMath xmlns:m="http://schemas.openxmlformats.org/officeDocument/2006/math">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𝑀</m:t>
                                  </m:r>
                                </m:num>
                                <m:den>
                                  <m:r>
                                    <a:rPr lang="en-US" altLang="zh-CN" sz="1800" b="0" i="1" smtClean="0">
                                      <a:latin typeface="Cambria Math" panose="02040503050406030204" pitchFamily="18" charset="0"/>
                                    </a:rPr>
                                    <m:t>𝑁</m:t>
                                  </m:r>
                                </m:den>
                              </m:f>
                            </m:oMath>
                          </a14:m>
                          <a:r>
                            <a:rPr lang="en-US" altLang="zh-CN" sz="1800" i="1" dirty="0" smtClean="0"/>
                            <a:t>, r*X}</a:t>
                          </a:r>
                          <a:endParaRPr lang="zh-CN" altLang="en-US" sz="1800" i="1" dirty="0"/>
                        </a:p>
                      </a:txBody>
                      <a:tcPr>
                        <a:solidFill>
                          <a:srgbClr val="FFFF00"/>
                        </a:solidFill>
                      </a:tcPr>
                    </a:tc>
                    <a:extLst>
                      <a:ext uri="{0D108BD9-81ED-4DB2-BD59-A6C34878D82A}">
                        <a16:rowId xmlns:a16="http://schemas.microsoft.com/office/drawing/2014/main" xmlns="" val="3693125606"/>
                      </a:ext>
                    </a:extLst>
                  </a:tr>
                  <a:tr h="370840">
                    <a:tc>
                      <a:txBody>
                        <a:bodyPr/>
                        <a:lstStyle/>
                        <a:p>
                          <a:pPr algn="l"/>
                          <a:r>
                            <a:rPr lang="en-US" altLang="zh-CN" sz="1800" baseline="0" dirty="0" smtClean="0"/>
                            <a:t>Memory Usage</a:t>
                          </a:r>
                          <a:endParaRPr lang="zh-CN"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r*M*X</a:t>
                          </a:r>
                          <a:endParaRPr lang="zh-CN" altLang="en-US" sz="1800" i="1" dirty="0" smtClean="0"/>
                        </a:p>
                      </a:txBody>
                      <a:tcPr/>
                    </a:tc>
                    <a:tc>
                      <a:txBody>
                        <a:bodyPr/>
                        <a:lstStyle/>
                        <a:p>
                          <a:pPr algn="l"/>
                          <a:r>
                            <a:rPr lang="en-US" altLang="zh-CN" sz="1800" i="1" dirty="0" smtClean="0"/>
                            <a:t>r*X</a:t>
                          </a:r>
                          <a:endParaRPr lang="zh-CN" altLang="en-US" sz="1800" i="1" dirty="0"/>
                        </a:p>
                      </a:txBody>
                      <a:tcPr/>
                    </a:tc>
                    <a:tc>
                      <a:txBody>
                        <a:bodyPr/>
                        <a:lstStyle/>
                        <a:p>
                          <a:pPr algn="l"/>
                          <a:r>
                            <a:rPr lang="en-US" altLang="zh-CN" sz="1800" i="1" dirty="0" smtClean="0"/>
                            <a:t>r</a:t>
                          </a:r>
                          <a:r>
                            <a:rPr lang="zh-CN" altLang="en-US" sz="1800" i="1" dirty="0" smtClean="0"/>
                            <a:t>*</a:t>
                          </a:r>
                          <a:r>
                            <a:rPr lang="en-US" altLang="zh-CN" sz="1800" i="1" dirty="0" smtClean="0"/>
                            <a:t>X*</a:t>
                          </a:r>
                          <a14:m>
                            <m:oMath xmlns:m="http://schemas.openxmlformats.org/officeDocument/2006/math">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𝑀</m:t>
                                  </m:r>
                                </m:num>
                                <m:den>
                                  <m:r>
                                    <a:rPr lang="en-US" altLang="zh-CN" sz="1800" b="0" i="1" smtClean="0">
                                      <a:latin typeface="Cambria Math" panose="02040503050406030204" pitchFamily="18" charset="0"/>
                                    </a:rPr>
                                    <m:t>𝑁</m:t>
                                  </m:r>
                                </m:den>
                              </m:f>
                            </m:oMath>
                          </a14:m>
                          <a:endParaRPr lang="zh-CN" altLang="en-US" sz="18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r*X</a:t>
                          </a:r>
                          <a:endParaRPr lang="zh-CN" altLang="en-US" sz="1800" i="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Min{</a:t>
                          </a:r>
                          <a:r>
                            <a:rPr lang="en-US" altLang="zh-CN" sz="1800" dirty="0" smtClean="0"/>
                            <a:t>r</a:t>
                          </a:r>
                          <a:r>
                            <a:rPr lang="zh-CN" altLang="en-US" sz="1800" dirty="0" smtClean="0"/>
                            <a:t>*</a:t>
                          </a:r>
                          <a:r>
                            <a:rPr lang="en-US" altLang="zh-CN" sz="1800" dirty="0" smtClean="0"/>
                            <a:t>X*</a:t>
                          </a:r>
                          <a14:m>
                            <m:oMath xmlns:m="http://schemas.openxmlformats.org/officeDocument/2006/math">
                              <m:f>
                                <m:fPr>
                                  <m:ctrlPr>
                                    <a:rPr lang="en-US" altLang="zh-CN" sz="1800" i="1" smtClean="0">
                                      <a:latin typeface="Cambria Math" panose="02040503050406030204" pitchFamily="18" charset="0"/>
                                    </a:rPr>
                                  </m:ctrlPr>
                                </m:fPr>
                                <m:num>
                                  <m:r>
                                    <a:rPr lang="en-US" altLang="zh-CN" sz="1800" b="0" i="1" smtClean="0">
                                      <a:latin typeface="Cambria Math" panose="02040503050406030204" pitchFamily="18" charset="0"/>
                                    </a:rPr>
                                    <m:t>𝑀</m:t>
                                  </m:r>
                                </m:num>
                                <m:den>
                                  <m:r>
                                    <a:rPr lang="en-US" altLang="zh-CN" sz="1800" b="0" i="1" smtClean="0">
                                      <a:latin typeface="Cambria Math" panose="02040503050406030204" pitchFamily="18" charset="0"/>
                                    </a:rPr>
                                    <m:t>𝑁</m:t>
                                  </m:r>
                                </m:den>
                              </m:f>
                            </m:oMath>
                          </a14:m>
                          <a:r>
                            <a:rPr lang="en-US" altLang="zh-CN" sz="1800" i="1" dirty="0" smtClean="0"/>
                            <a:t>, r*X}</a:t>
                          </a:r>
                          <a:endParaRPr lang="zh-CN" altLang="en-US" sz="1800" i="1" dirty="0"/>
                        </a:p>
                      </a:txBody>
                      <a:tcPr>
                        <a:solidFill>
                          <a:srgbClr val="FFFF00"/>
                        </a:solidFill>
                      </a:tcPr>
                    </a:tc>
                    <a:extLst>
                      <a:ext uri="{0D108BD9-81ED-4DB2-BD59-A6C34878D82A}">
                        <a16:rowId xmlns:a16="http://schemas.microsoft.com/office/drawing/2014/main" xmlns="" val="925655010"/>
                      </a:ext>
                    </a:extLst>
                  </a:tr>
                </a:tbl>
              </a:graphicData>
            </a:graphic>
          </p:graphicFrame>
        </mc:Choice>
        <mc:Fallback xmlns="">
          <p:graphicFrame>
            <p:nvGraphicFramePr>
              <p:cNvPr id="11" name="表格 10"/>
              <p:cNvGraphicFramePr>
                <a:graphicFrameLocks noGrp="1"/>
              </p:cNvGraphicFramePr>
              <p:nvPr>
                <p:extLst>
                  <p:ext uri="{D42A27DB-BD31-4B8C-83A1-F6EECF244321}">
                    <p14:modId xmlns:p14="http://schemas.microsoft.com/office/powerpoint/2010/main" val="3406643278"/>
                  </p:ext>
                </p:extLst>
              </p:nvPr>
            </p:nvGraphicFramePr>
            <p:xfrm>
              <a:off x="752434" y="1922683"/>
              <a:ext cx="10451972" cy="1329818"/>
            </p:xfrm>
            <a:graphic>
              <a:graphicData uri="http://schemas.openxmlformats.org/drawingml/2006/table">
                <a:tbl>
                  <a:tblPr firstRow="1" bandRow="1">
                    <a:tableStyleId>{5940675A-B579-460E-94D1-54222C63F5DA}</a:tableStyleId>
                  </a:tblPr>
                  <a:tblGrid>
                    <a:gridCol w="1741995">
                      <a:extLst>
                        <a:ext uri="{9D8B030D-6E8A-4147-A177-3AD203B41FA5}">
                          <a16:colId xmlns:a16="http://schemas.microsoft.com/office/drawing/2014/main" val="3062196441"/>
                        </a:ext>
                      </a:extLst>
                    </a:gridCol>
                    <a:gridCol w="2137683">
                      <a:extLst>
                        <a:ext uri="{9D8B030D-6E8A-4147-A177-3AD203B41FA5}">
                          <a16:colId xmlns:a16="http://schemas.microsoft.com/office/drawing/2014/main" val="2374418704"/>
                        </a:ext>
                      </a:extLst>
                    </a:gridCol>
                    <a:gridCol w="2428528">
                      <a:extLst>
                        <a:ext uri="{9D8B030D-6E8A-4147-A177-3AD203B41FA5}">
                          <a16:colId xmlns:a16="http://schemas.microsoft.com/office/drawing/2014/main" val="1896612800"/>
                        </a:ext>
                      </a:extLst>
                    </a:gridCol>
                    <a:gridCol w="1011022">
                      <a:extLst>
                        <a:ext uri="{9D8B030D-6E8A-4147-A177-3AD203B41FA5}">
                          <a16:colId xmlns:a16="http://schemas.microsoft.com/office/drawing/2014/main" val="3226121010"/>
                        </a:ext>
                      </a:extLst>
                    </a:gridCol>
                    <a:gridCol w="773087">
                      <a:extLst>
                        <a:ext uri="{9D8B030D-6E8A-4147-A177-3AD203B41FA5}">
                          <a16:colId xmlns:a16="http://schemas.microsoft.com/office/drawing/2014/main" val="3380116410"/>
                        </a:ext>
                      </a:extLst>
                    </a:gridCol>
                    <a:gridCol w="2359657">
                      <a:extLst>
                        <a:ext uri="{9D8B030D-6E8A-4147-A177-3AD203B41FA5}">
                          <a16:colId xmlns:a16="http://schemas.microsoft.com/office/drawing/2014/main" val="1300164383"/>
                        </a:ext>
                      </a:extLst>
                    </a:gridCol>
                  </a:tblGrid>
                  <a:tr h="370840">
                    <a:tc>
                      <a:txBody>
                        <a:bodyPr/>
                        <a:lstStyle/>
                        <a:p>
                          <a:pPr algn="l"/>
                          <a:endParaRPr lang="zh-CN" altLang="en-US" sz="1800" b="1" dirty="0"/>
                        </a:p>
                      </a:txBody>
                      <a:tcPr/>
                    </a:tc>
                    <a:tc>
                      <a:txBody>
                        <a:bodyPr/>
                        <a:lstStyle/>
                        <a:p>
                          <a:pPr algn="l"/>
                          <a:r>
                            <a:rPr lang="en-US" altLang="zh-CN" sz="1800" b="1" dirty="0" smtClean="0"/>
                            <a:t>Remote Replication</a:t>
                          </a:r>
                          <a:endParaRPr lang="zh-CN" altLang="en-US" sz="1800" b="1" dirty="0"/>
                        </a:p>
                      </a:txBody>
                      <a:tcPr/>
                    </a:tc>
                    <a:tc>
                      <a:txBody>
                        <a:bodyPr/>
                        <a:lstStyle/>
                        <a:p>
                          <a:pPr algn="l"/>
                          <a:r>
                            <a:rPr lang="en-US" altLang="zh-CN" sz="1800" b="1" dirty="0" smtClean="0"/>
                            <a:t>FTI</a:t>
                          </a:r>
                          <a:endParaRPr lang="zh-CN" altLang="en-US" sz="1800" b="1" dirty="0"/>
                        </a:p>
                      </a:txBody>
                      <a:tcPr/>
                    </a:tc>
                    <a:tc>
                      <a:txBody>
                        <a:bodyPr/>
                        <a:lstStyle/>
                        <a:p>
                          <a:pPr algn="l"/>
                          <a:r>
                            <a:rPr lang="en-US" altLang="zh-CN" sz="1800" b="1" dirty="0" smtClean="0"/>
                            <a:t>FC</a:t>
                          </a:r>
                          <a:endParaRPr lang="zh-CN" altLang="en-US" sz="1800" b="1" dirty="0"/>
                        </a:p>
                      </a:txBody>
                      <a:tcPr/>
                    </a:tc>
                    <a:tc>
                      <a:txBody>
                        <a:bodyPr/>
                        <a:lstStyle/>
                        <a:p>
                          <a:pPr algn="l"/>
                          <a:r>
                            <a:rPr lang="en-US" altLang="zh-CN" sz="1800" b="1" dirty="0" smtClean="0"/>
                            <a:t>BC</a:t>
                          </a:r>
                          <a:endParaRPr lang="zh-CN" altLang="en-US" sz="1800" b="1" dirty="0"/>
                        </a:p>
                      </a:txBody>
                      <a:tcPr/>
                    </a:tc>
                    <a:tc>
                      <a:txBody>
                        <a:bodyPr/>
                        <a:lstStyle/>
                        <a:p>
                          <a:pPr algn="l"/>
                          <a:r>
                            <a:rPr lang="en-US" altLang="zh-CN" sz="1800" b="1" dirty="0" smtClean="0"/>
                            <a:t>EC-Shuffle</a:t>
                          </a:r>
                          <a:endParaRPr lang="zh-CN" altLang="en-US" sz="1800" b="1" dirty="0"/>
                        </a:p>
                      </a:txBody>
                      <a:tcPr>
                        <a:solidFill>
                          <a:srgbClr val="FFFF00"/>
                        </a:solidFill>
                      </a:tcPr>
                    </a:tc>
                    <a:extLst>
                      <a:ext uri="{0D108BD9-81ED-4DB2-BD59-A6C34878D82A}">
                        <a16:rowId xmlns:a16="http://schemas.microsoft.com/office/drawing/2014/main" val="72066448"/>
                      </a:ext>
                    </a:extLst>
                  </a:tr>
                  <a:tr h="479489">
                    <a:tc>
                      <a:txBody>
                        <a:bodyPr/>
                        <a:lstStyle/>
                        <a:p>
                          <a:pPr algn="l"/>
                          <a:r>
                            <a:rPr lang="en-US" altLang="zh-CN" sz="1800" dirty="0" smtClean="0"/>
                            <a:t>Network</a:t>
                          </a:r>
                          <a:r>
                            <a:rPr lang="en-US" altLang="zh-CN" sz="1800" baseline="0" dirty="0" smtClean="0"/>
                            <a:t> Traffic</a:t>
                          </a:r>
                          <a:endParaRPr lang="zh-CN" altLang="en-US" sz="1800" dirty="0"/>
                        </a:p>
                      </a:txBody>
                      <a:tcPr/>
                    </a:tc>
                    <a:tc>
                      <a:txBody>
                        <a:bodyPr/>
                        <a:lstStyle/>
                        <a:p>
                          <a:pPr algn="l"/>
                          <a:r>
                            <a:rPr lang="en-US" altLang="zh-CN" sz="1800" i="1" dirty="0" smtClean="0"/>
                            <a:t>r*M*X</a:t>
                          </a:r>
                          <a:endParaRPr lang="zh-CN" altLang="en-US" sz="18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r*M*X / (M+r-1)*X</a:t>
                          </a:r>
                          <a:endParaRPr lang="zh-CN" altLang="en-US" sz="1800" i="1" dirty="0" smtClean="0"/>
                        </a:p>
                      </a:txBody>
                      <a:tcPr/>
                    </a:tc>
                    <a:tc>
                      <a:txBody>
                        <a:bodyPr/>
                        <a:lstStyle/>
                        <a:p>
                          <a:endParaRPr lang="en-US"/>
                        </a:p>
                      </a:txBody>
                      <a:tcPr>
                        <a:blipFill>
                          <a:blip r:embed="rId4"/>
                          <a:stretch>
                            <a:fillRect l="-624096" t="-83544" r="-311446" b="-108861"/>
                          </a:stretch>
                        </a:blipFill>
                      </a:tcPr>
                    </a:tc>
                    <a:tc>
                      <a:txBody>
                        <a:bodyPr/>
                        <a:lstStyle/>
                        <a:p>
                          <a:pPr algn="l"/>
                          <a:r>
                            <a:rPr lang="en-US" altLang="zh-CN" sz="1800" i="1" dirty="0" smtClean="0"/>
                            <a:t>r*X</a:t>
                          </a:r>
                          <a:endParaRPr lang="zh-CN" altLang="en-US" sz="1800" i="1" dirty="0"/>
                        </a:p>
                      </a:txBody>
                      <a:tcPr/>
                    </a:tc>
                    <a:tc>
                      <a:txBody>
                        <a:bodyPr/>
                        <a:lstStyle/>
                        <a:p>
                          <a:endParaRPr lang="en-US"/>
                        </a:p>
                      </a:txBody>
                      <a:tcPr>
                        <a:blipFill>
                          <a:blip r:embed="rId4"/>
                          <a:stretch>
                            <a:fillRect l="-343411" t="-83544" r="-775" b="-108861"/>
                          </a:stretch>
                        </a:blipFill>
                      </a:tcPr>
                    </a:tc>
                    <a:extLst>
                      <a:ext uri="{0D108BD9-81ED-4DB2-BD59-A6C34878D82A}">
                        <a16:rowId xmlns:a16="http://schemas.microsoft.com/office/drawing/2014/main" val="3693125606"/>
                      </a:ext>
                    </a:extLst>
                  </a:tr>
                  <a:tr h="479489">
                    <a:tc>
                      <a:txBody>
                        <a:bodyPr/>
                        <a:lstStyle/>
                        <a:p>
                          <a:pPr algn="l"/>
                          <a:r>
                            <a:rPr lang="en-US" altLang="zh-CN" sz="1800" baseline="0" dirty="0" smtClean="0"/>
                            <a:t>Memory Usage</a:t>
                          </a:r>
                          <a:endParaRPr lang="zh-CN" alt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r*M*X</a:t>
                          </a:r>
                          <a:endParaRPr lang="zh-CN" altLang="en-US" sz="1800" i="1" dirty="0" smtClean="0"/>
                        </a:p>
                      </a:txBody>
                      <a:tcPr/>
                    </a:tc>
                    <a:tc>
                      <a:txBody>
                        <a:bodyPr/>
                        <a:lstStyle/>
                        <a:p>
                          <a:pPr algn="l"/>
                          <a:r>
                            <a:rPr lang="en-US" altLang="zh-CN" sz="1800" i="1" dirty="0" smtClean="0"/>
                            <a:t>r*X</a:t>
                          </a:r>
                          <a:endParaRPr lang="zh-CN" altLang="en-US" sz="1800" i="1" dirty="0"/>
                        </a:p>
                      </a:txBody>
                      <a:tcPr/>
                    </a:tc>
                    <a:tc>
                      <a:txBody>
                        <a:bodyPr/>
                        <a:lstStyle/>
                        <a:p>
                          <a:endParaRPr lang="en-US"/>
                        </a:p>
                      </a:txBody>
                      <a:tcPr>
                        <a:blipFill>
                          <a:blip r:embed="rId4"/>
                          <a:stretch>
                            <a:fillRect l="-624096" t="-183544" r="-311446" b="-886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1" dirty="0" smtClean="0"/>
                            <a:t>r*X</a:t>
                          </a:r>
                          <a:endParaRPr lang="zh-CN" altLang="en-US" sz="1800" i="1" dirty="0" smtClean="0"/>
                        </a:p>
                      </a:txBody>
                      <a:tcPr/>
                    </a:tc>
                    <a:tc>
                      <a:txBody>
                        <a:bodyPr/>
                        <a:lstStyle/>
                        <a:p>
                          <a:endParaRPr lang="en-US"/>
                        </a:p>
                      </a:txBody>
                      <a:tcPr>
                        <a:blipFill>
                          <a:blip r:embed="rId4"/>
                          <a:stretch>
                            <a:fillRect l="-343411" t="-183544" r="-775" b="-8861"/>
                          </a:stretch>
                        </a:blipFill>
                      </a:tcPr>
                    </a:tc>
                    <a:extLst>
                      <a:ext uri="{0D108BD9-81ED-4DB2-BD59-A6C34878D82A}">
                        <a16:rowId xmlns:a16="http://schemas.microsoft.com/office/drawing/2014/main" val="925655010"/>
                      </a:ext>
                    </a:extLst>
                  </a:tr>
                </a:tbl>
              </a:graphicData>
            </a:graphic>
          </p:graphicFrame>
        </mc:Fallback>
      </mc:AlternateContent>
      <p:sp>
        <p:nvSpPr>
          <p:cNvPr id="12" name="文本框 11"/>
          <p:cNvSpPr txBox="1"/>
          <p:nvPr/>
        </p:nvSpPr>
        <p:spPr>
          <a:xfrm>
            <a:off x="4340846" y="1299455"/>
            <a:ext cx="4164176" cy="461665"/>
          </a:xfrm>
          <a:prstGeom prst="rect">
            <a:avLst/>
          </a:prstGeom>
          <a:noFill/>
        </p:spPr>
        <p:txBody>
          <a:bodyPr wrap="square" rtlCol="0">
            <a:spAutoFit/>
          </a:bodyPr>
          <a:lstStyle/>
          <a:p>
            <a:r>
              <a:rPr lang="en-US" altLang="zh-CN" sz="2400" b="1" dirty="0" smtClean="0">
                <a:solidFill>
                  <a:srgbClr val="0000FF"/>
                </a:solidFill>
                <a:latin typeface="Cambria" panose="02040503050406030204" pitchFamily="18" charset="0"/>
                <a:cs typeface="Times New Roman" panose="02020603050405020304" pitchFamily="18" charset="0"/>
              </a:rPr>
              <a:t>Overhead comparison</a:t>
            </a:r>
          </a:p>
        </p:txBody>
      </p:sp>
      <mc:AlternateContent xmlns:mc="http://schemas.openxmlformats.org/markup-compatibility/2006" xmlns:a14="http://schemas.microsoft.com/office/drawing/2010/main">
        <mc:Choice Requires="a14">
          <p:sp>
            <p:nvSpPr>
              <p:cNvPr id="13" name="文本框 12"/>
              <p:cNvSpPr txBox="1"/>
              <p:nvPr/>
            </p:nvSpPr>
            <p:spPr>
              <a:xfrm>
                <a:off x="558569" y="3626318"/>
                <a:ext cx="6470038" cy="2538002"/>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solidFill>
                      <a:srgbClr val="0000FF"/>
                    </a:solidFill>
                    <a:latin typeface="Cambria" panose="02040503050406030204" pitchFamily="18" charset="0"/>
                    <a:cs typeface="Times New Roman" panose="02020603050405020304" pitchFamily="18" charset="0"/>
                  </a:rPr>
                  <a:t>Network </a:t>
                </a:r>
                <a:r>
                  <a:rPr lang="en-US" altLang="zh-CN" b="1" dirty="0">
                    <a:solidFill>
                      <a:srgbClr val="0000FF"/>
                    </a:solidFill>
                    <a:latin typeface="Cambria" panose="02040503050406030204" pitchFamily="18" charset="0"/>
                    <a:cs typeface="Times New Roman" panose="02020603050405020304" pitchFamily="18" charset="0"/>
                  </a:rPr>
                  <a:t>traffic</a:t>
                </a:r>
                <a:r>
                  <a:rPr lang="en-US" altLang="zh-CN" b="1" dirty="0" smtClean="0">
                    <a:solidFill>
                      <a:srgbClr val="0000FF"/>
                    </a:solidFill>
                    <a:latin typeface="Cambria" panose="02040503050406030204" pitchFamily="18" charset="0"/>
                    <a:cs typeface="Times New Roman" panose="02020603050405020304" pitchFamily="18" charset="0"/>
                  </a:rPr>
                  <a:t>:</a:t>
                </a:r>
              </a:p>
              <a:p>
                <a:pPr marL="742950" lvl="1" indent="-285750">
                  <a:buFont typeface="Arial" panose="020B0604020202020204" pitchFamily="34" charset="0"/>
                  <a:buChar char="•"/>
                </a:pPr>
                <a:r>
                  <a:rPr lang="en-US" altLang="zh-CN" dirty="0">
                    <a:solidFill>
                      <a:schemeClr val="tx1"/>
                    </a:solidFill>
                    <a:latin typeface="Cambria" panose="02040503050406030204" pitchFamily="18" charset="0"/>
                    <a:cs typeface="Times New Roman" panose="02020603050405020304" pitchFamily="18" charset="0"/>
                  </a:rPr>
                  <a:t>When M ˂ </a:t>
                </a:r>
                <a:r>
                  <a:rPr lang="en-US" altLang="zh-CN" dirty="0" smtClean="0">
                    <a:solidFill>
                      <a:schemeClr val="tx1"/>
                    </a:solidFill>
                    <a:latin typeface="Cambria" panose="02040503050406030204" pitchFamily="18" charset="0"/>
                    <a:cs typeface="Times New Roman" panose="02020603050405020304" pitchFamily="18" charset="0"/>
                  </a:rPr>
                  <a:t>N:   RR ≥ FTI &gt; BC &gt; FC = </a:t>
                </a:r>
                <a:r>
                  <a:rPr lang="en-US" altLang="zh-CN" i="1" dirty="0">
                    <a:latin typeface="Cambria" panose="02040503050406030204" pitchFamily="18" charset="0"/>
                  </a:rPr>
                  <a:t>r</a:t>
                </a:r>
                <a:r>
                  <a:rPr lang="zh-CN" altLang="en-US" i="1" dirty="0">
                    <a:latin typeface="Cambria" panose="02040503050406030204" pitchFamily="18" charset="0"/>
                  </a:rPr>
                  <a:t>*</a:t>
                </a:r>
                <a:r>
                  <a:rPr lang="en-US" altLang="zh-CN" i="1" dirty="0">
                    <a:latin typeface="Cambria" panose="02040503050406030204" pitchFamily="18" charset="0"/>
                  </a:rPr>
                  <a:t>X*</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𝑁</m:t>
                        </m:r>
                      </m:den>
                    </m:f>
                  </m:oMath>
                </a14:m>
                <a:endParaRPr lang="en-US" altLang="zh-CN" dirty="0" smtClean="0">
                  <a:solidFill>
                    <a:schemeClr val="tx1"/>
                  </a:solidFill>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a:solidFill>
                      <a:schemeClr val="tx1"/>
                    </a:solidFill>
                    <a:latin typeface="Cambria" panose="02040503050406030204" pitchFamily="18" charset="0"/>
                    <a:cs typeface="Times New Roman" panose="02020603050405020304" pitchFamily="18" charset="0"/>
                  </a:rPr>
                  <a:t>When M = </a:t>
                </a:r>
                <a:r>
                  <a:rPr lang="en-US" altLang="zh-CN" dirty="0" smtClean="0">
                    <a:solidFill>
                      <a:schemeClr val="tx1"/>
                    </a:solidFill>
                    <a:latin typeface="Cambria" panose="02040503050406030204" pitchFamily="18" charset="0"/>
                    <a:cs typeface="Times New Roman" panose="02020603050405020304" pitchFamily="18" charset="0"/>
                  </a:rPr>
                  <a:t>N</a:t>
                </a:r>
                <a:r>
                  <a:rPr lang="en-US" altLang="zh-CN" dirty="0">
                    <a:solidFill>
                      <a:schemeClr val="tx1"/>
                    </a:solidFill>
                    <a:latin typeface="Cambria" panose="02040503050406030204" pitchFamily="18" charset="0"/>
                    <a:cs typeface="Times New Roman" panose="02020603050405020304" pitchFamily="18" charset="0"/>
                  </a:rPr>
                  <a:t>: </a:t>
                </a:r>
                <a:r>
                  <a:rPr lang="en-US" altLang="zh-CN" dirty="0" smtClean="0">
                    <a:solidFill>
                      <a:schemeClr val="tx1"/>
                    </a:solidFill>
                    <a:latin typeface="Cambria" panose="02040503050406030204" pitchFamily="18" charset="0"/>
                    <a:cs typeface="Times New Roman" panose="02020603050405020304" pitchFamily="18" charset="0"/>
                  </a:rPr>
                  <a:t>  RR </a:t>
                </a:r>
                <a:r>
                  <a:rPr lang="en-US" altLang="zh-CN" dirty="0">
                    <a:solidFill>
                      <a:schemeClr val="tx1"/>
                    </a:solidFill>
                    <a:latin typeface="Cambria" panose="02040503050406030204" pitchFamily="18" charset="0"/>
                    <a:cs typeface="Times New Roman" panose="02020603050405020304" pitchFamily="18" charset="0"/>
                  </a:rPr>
                  <a:t>≥</a:t>
                </a:r>
                <a:r>
                  <a:rPr lang="en-US" altLang="zh-CN" dirty="0" smtClean="0">
                    <a:solidFill>
                      <a:schemeClr val="tx1"/>
                    </a:solidFill>
                    <a:latin typeface="Cambria" panose="02040503050406030204" pitchFamily="18" charset="0"/>
                    <a:cs typeface="Times New Roman" panose="02020603050405020304" pitchFamily="18" charset="0"/>
                  </a:rPr>
                  <a:t> </a:t>
                </a:r>
                <a:r>
                  <a:rPr lang="en-US" altLang="zh-CN" dirty="0">
                    <a:solidFill>
                      <a:schemeClr val="tx1"/>
                    </a:solidFill>
                    <a:latin typeface="Cambria" panose="02040503050406030204" pitchFamily="18" charset="0"/>
                    <a:cs typeface="Times New Roman" panose="02020603050405020304" pitchFamily="18" charset="0"/>
                  </a:rPr>
                  <a:t>FTI &gt; BC </a:t>
                </a:r>
                <a:r>
                  <a:rPr lang="en-US" altLang="zh-CN" dirty="0" smtClean="0">
                    <a:solidFill>
                      <a:schemeClr val="tx1"/>
                    </a:solidFill>
                    <a:latin typeface="Cambria" panose="02040503050406030204" pitchFamily="18" charset="0"/>
                    <a:cs typeface="Times New Roman" panose="02020603050405020304" pitchFamily="18" charset="0"/>
                  </a:rPr>
                  <a:t>= FC = </a:t>
                </a:r>
                <a:r>
                  <a:rPr lang="en-US" altLang="zh-CN" i="1" dirty="0">
                    <a:latin typeface="Cambria" panose="02040503050406030204" pitchFamily="18" charset="0"/>
                  </a:rPr>
                  <a:t>r</a:t>
                </a:r>
                <a:r>
                  <a:rPr lang="zh-CN" altLang="en-US" i="1" dirty="0">
                    <a:latin typeface="Cambria" panose="02040503050406030204" pitchFamily="18" charset="0"/>
                  </a:rPr>
                  <a:t>*</a:t>
                </a:r>
                <a:r>
                  <a:rPr lang="en-US" altLang="zh-CN" i="1" dirty="0" smtClean="0">
                    <a:latin typeface="Cambria" panose="02040503050406030204" pitchFamily="18" charset="0"/>
                  </a:rPr>
                  <a:t>X</a:t>
                </a:r>
                <a:endParaRPr lang="en-US" altLang="zh-CN" dirty="0" smtClean="0">
                  <a:solidFill>
                    <a:schemeClr val="tx1"/>
                  </a:solidFill>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smtClean="0">
                    <a:solidFill>
                      <a:schemeClr val="tx1"/>
                    </a:solidFill>
                    <a:latin typeface="Cambria" panose="02040503050406030204" pitchFamily="18" charset="0"/>
                    <a:cs typeface="Times New Roman" panose="02020603050405020304" pitchFamily="18" charset="0"/>
                  </a:rPr>
                  <a:t>When </a:t>
                </a:r>
                <a:r>
                  <a:rPr lang="en-US" altLang="zh-CN" dirty="0">
                    <a:solidFill>
                      <a:schemeClr val="tx1"/>
                    </a:solidFill>
                    <a:latin typeface="Cambria" panose="02040503050406030204" pitchFamily="18" charset="0"/>
                    <a:cs typeface="Times New Roman" panose="02020603050405020304" pitchFamily="18" charset="0"/>
                  </a:rPr>
                  <a:t>M ˃ </a:t>
                </a:r>
                <a:r>
                  <a:rPr lang="en-US" altLang="zh-CN" dirty="0" smtClean="0">
                    <a:solidFill>
                      <a:schemeClr val="tx1"/>
                    </a:solidFill>
                    <a:latin typeface="Cambria" panose="02040503050406030204" pitchFamily="18" charset="0"/>
                    <a:cs typeface="Times New Roman" panose="02020603050405020304" pitchFamily="18" charset="0"/>
                  </a:rPr>
                  <a:t>N:   RR </a:t>
                </a:r>
                <a:r>
                  <a:rPr lang="en-US" altLang="zh-CN" dirty="0">
                    <a:solidFill>
                      <a:schemeClr val="tx1"/>
                    </a:solidFill>
                    <a:latin typeface="Cambria" panose="02040503050406030204" pitchFamily="18" charset="0"/>
                    <a:cs typeface="Times New Roman" panose="02020603050405020304" pitchFamily="18" charset="0"/>
                  </a:rPr>
                  <a:t>≥</a:t>
                </a:r>
                <a:r>
                  <a:rPr lang="en-US" altLang="zh-CN" dirty="0" smtClean="0">
                    <a:solidFill>
                      <a:schemeClr val="tx1"/>
                    </a:solidFill>
                    <a:latin typeface="Cambria" panose="02040503050406030204" pitchFamily="18" charset="0"/>
                    <a:cs typeface="Times New Roman" panose="02020603050405020304" pitchFamily="18" charset="0"/>
                  </a:rPr>
                  <a:t> </a:t>
                </a:r>
                <a:r>
                  <a:rPr lang="en-US" altLang="zh-CN" dirty="0">
                    <a:solidFill>
                      <a:schemeClr val="tx1"/>
                    </a:solidFill>
                    <a:latin typeface="Cambria" panose="02040503050406030204" pitchFamily="18" charset="0"/>
                    <a:cs typeface="Times New Roman" panose="02020603050405020304" pitchFamily="18" charset="0"/>
                  </a:rPr>
                  <a:t>FTI &gt; </a:t>
                </a:r>
                <a:r>
                  <a:rPr lang="en-US" altLang="zh-CN" dirty="0" smtClean="0">
                    <a:solidFill>
                      <a:schemeClr val="tx1"/>
                    </a:solidFill>
                    <a:latin typeface="Cambria" panose="02040503050406030204" pitchFamily="18" charset="0"/>
                    <a:cs typeface="Times New Roman" panose="02020603050405020304" pitchFamily="18" charset="0"/>
                  </a:rPr>
                  <a:t>FC </a:t>
                </a:r>
                <a:r>
                  <a:rPr lang="en-US" altLang="zh-CN" dirty="0">
                    <a:solidFill>
                      <a:schemeClr val="tx1"/>
                    </a:solidFill>
                    <a:latin typeface="Cambria" panose="02040503050406030204" pitchFamily="18" charset="0"/>
                    <a:cs typeface="Times New Roman" panose="02020603050405020304" pitchFamily="18" charset="0"/>
                  </a:rPr>
                  <a:t>&gt; </a:t>
                </a:r>
                <a:r>
                  <a:rPr lang="en-US" altLang="zh-CN" dirty="0" smtClean="0">
                    <a:solidFill>
                      <a:schemeClr val="tx1"/>
                    </a:solidFill>
                    <a:latin typeface="Cambria" panose="02040503050406030204" pitchFamily="18" charset="0"/>
                    <a:cs typeface="Times New Roman" panose="02020603050405020304" pitchFamily="18" charset="0"/>
                  </a:rPr>
                  <a:t>BC = </a:t>
                </a:r>
                <a:r>
                  <a:rPr lang="en-US" altLang="zh-CN" i="1" dirty="0">
                    <a:latin typeface="Cambria" panose="02040503050406030204" pitchFamily="18" charset="0"/>
                  </a:rPr>
                  <a:t>r</a:t>
                </a:r>
                <a:r>
                  <a:rPr lang="zh-CN" altLang="en-US" i="1" dirty="0">
                    <a:latin typeface="Cambria" panose="02040503050406030204" pitchFamily="18" charset="0"/>
                  </a:rPr>
                  <a:t>*</a:t>
                </a:r>
                <a:r>
                  <a:rPr lang="en-US" altLang="zh-CN" i="1" dirty="0" smtClean="0">
                    <a:latin typeface="Cambria" panose="02040503050406030204" pitchFamily="18" charset="0"/>
                  </a:rPr>
                  <a:t>X</a:t>
                </a:r>
                <a:endParaRPr lang="en-US" altLang="zh-CN" dirty="0" smtClean="0">
                  <a:solidFill>
                    <a:schemeClr val="tx1"/>
                  </a:solidFill>
                  <a:latin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altLang="zh-CN" b="1" dirty="0" smtClean="0">
                    <a:solidFill>
                      <a:srgbClr val="0000FF"/>
                    </a:solidFill>
                    <a:latin typeface="Cambria" panose="02040503050406030204" pitchFamily="18" charset="0"/>
                    <a:cs typeface="Times New Roman" panose="02020603050405020304" pitchFamily="18" charset="0"/>
                  </a:rPr>
                  <a:t>Memory usage </a:t>
                </a:r>
                <a:r>
                  <a:rPr lang="en-US" altLang="zh-CN" dirty="0" smtClean="0">
                    <a:latin typeface="Cambria" panose="02040503050406030204" pitchFamily="18" charset="0"/>
                    <a:cs typeface="Times New Roman" panose="02020603050405020304" pitchFamily="18" charset="0"/>
                  </a:rPr>
                  <a:t>(for storing copies/parities):</a:t>
                </a:r>
              </a:p>
              <a:p>
                <a:pPr marL="742950" lvl="1" indent="-285750">
                  <a:buFont typeface="Arial" panose="020B0604020202020204" pitchFamily="34" charset="0"/>
                  <a:buChar char="•"/>
                </a:pPr>
                <a:r>
                  <a:rPr lang="en-US" altLang="zh-CN" dirty="0" smtClean="0">
                    <a:solidFill>
                      <a:schemeClr val="tx1"/>
                    </a:solidFill>
                    <a:latin typeface="Cambria" panose="02040503050406030204" pitchFamily="18" charset="0"/>
                    <a:cs typeface="Times New Roman" panose="02020603050405020304" pitchFamily="18" charset="0"/>
                  </a:rPr>
                  <a:t>When </a:t>
                </a:r>
                <a:r>
                  <a:rPr lang="en-US" altLang="zh-CN" dirty="0">
                    <a:solidFill>
                      <a:schemeClr val="tx1"/>
                    </a:solidFill>
                    <a:latin typeface="Cambria" panose="02040503050406030204" pitchFamily="18" charset="0"/>
                    <a:cs typeface="Times New Roman" panose="02020603050405020304" pitchFamily="18" charset="0"/>
                  </a:rPr>
                  <a:t>M ˂ N:  </a:t>
                </a:r>
                <a:r>
                  <a:rPr lang="en-US" altLang="zh-CN" dirty="0" smtClean="0">
                    <a:solidFill>
                      <a:schemeClr val="tx1"/>
                    </a:solidFill>
                    <a:latin typeface="Cambria" panose="02040503050406030204" pitchFamily="18" charset="0"/>
                    <a:cs typeface="Times New Roman" panose="02020603050405020304" pitchFamily="18" charset="0"/>
                  </a:rPr>
                  <a:t> RR </a:t>
                </a:r>
                <a:r>
                  <a:rPr lang="en-US" altLang="zh-CN" dirty="0">
                    <a:solidFill>
                      <a:schemeClr val="tx1"/>
                    </a:solidFill>
                    <a:latin typeface="Cambria" panose="02040503050406030204" pitchFamily="18" charset="0"/>
                    <a:cs typeface="Times New Roman" panose="02020603050405020304" pitchFamily="18" charset="0"/>
                  </a:rPr>
                  <a:t>&gt; FTI </a:t>
                </a:r>
                <a:r>
                  <a:rPr lang="en-US" altLang="zh-CN" dirty="0" smtClean="0">
                    <a:solidFill>
                      <a:schemeClr val="tx1"/>
                    </a:solidFill>
                    <a:latin typeface="Cambria" panose="02040503050406030204" pitchFamily="18" charset="0"/>
                    <a:cs typeface="Times New Roman" panose="02020603050405020304" pitchFamily="18" charset="0"/>
                  </a:rPr>
                  <a:t>= </a:t>
                </a:r>
                <a:r>
                  <a:rPr lang="en-US" altLang="zh-CN" dirty="0">
                    <a:solidFill>
                      <a:schemeClr val="tx1"/>
                    </a:solidFill>
                    <a:latin typeface="Cambria" panose="02040503050406030204" pitchFamily="18" charset="0"/>
                    <a:cs typeface="Times New Roman" panose="02020603050405020304" pitchFamily="18" charset="0"/>
                  </a:rPr>
                  <a:t>BC &gt; FC </a:t>
                </a:r>
                <a:r>
                  <a:rPr lang="en-US" altLang="zh-CN" dirty="0" smtClean="0">
                    <a:solidFill>
                      <a:schemeClr val="tx1"/>
                    </a:solidFill>
                    <a:latin typeface="Cambria" panose="02040503050406030204" pitchFamily="18" charset="0"/>
                    <a:cs typeface="Times New Roman" panose="02020603050405020304" pitchFamily="18" charset="0"/>
                  </a:rPr>
                  <a:t> = </a:t>
                </a:r>
                <a:r>
                  <a:rPr lang="en-US" altLang="zh-CN" i="1" dirty="0">
                    <a:latin typeface="Cambria" panose="02040503050406030204" pitchFamily="18" charset="0"/>
                  </a:rPr>
                  <a:t>r</a:t>
                </a:r>
                <a:r>
                  <a:rPr lang="zh-CN" altLang="en-US" i="1" dirty="0">
                    <a:latin typeface="Cambria" panose="02040503050406030204" pitchFamily="18" charset="0"/>
                  </a:rPr>
                  <a:t>*</a:t>
                </a:r>
                <a:r>
                  <a:rPr lang="en-US" altLang="zh-CN" i="1" dirty="0">
                    <a:latin typeface="Cambria" panose="02040503050406030204" pitchFamily="18" charset="0"/>
                  </a:rPr>
                  <a:t>X*</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𝑁</m:t>
                        </m:r>
                      </m:den>
                    </m:f>
                  </m:oMath>
                </a14:m>
                <a:endParaRPr lang="en-US" altLang="zh-CN" dirty="0">
                  <a:solidFill>
                    <a:schemeClr val="tx1"/>
                  </a:solidFill>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a:solidFill>
                      <a:schemeClr val="tx1"/>
                    </a:solidFill>
                    <a:latin typeface="Cambria" panose="02040503050406030204" pitchFamily="18" charset="0"/>
                    <a:cs typeface="Times New Roman" panose="02020603050405020304" pitchFamily="18" charset="0"/>
                  </a:rPr>
                  <a:t>When M = N</a:t>
                </a:r>
                <a:r>
                  <a:rPr lang="en-US" altLang="zh-CN" dirty="0" smtClean="0">
                    <a:solidFill>
                      <a:schemeClr val="tx1"/>
                    </a:solidFill>
                    <a:latin typeface="Cambria" panose="02040503050406030204" pitchFamily="18" charset="0"/>
                    <a:cs typeface="Times New Roman" panose="02020603050405020304" pitchFamily="18" charset="0"/>
                  </a:rPr>
                  <a:t>:   RR </a:t>
                </a:r>
                <a:r>
                  <a:rPr lang="en-US" altLang="zh-CN" dirty="0">
                    <a:solidFill>
                      <a:schemeClr val="tx1"/>
                    </a:solidFill>
                    <a:latin typeface="Cambria" panose="02040503050406030204" pitchFamily="18" charset="0"/>
                    <a:cs typeface="Times New Roman" panose="02020603050405020304" pitchFamily="18" charset="0"/>
                  </a:rPr>
                  <a:t>&gt; FTI = BC </a:t>
                </a:r>
                <a:r>
                  <a:rPr lang="en-US" altLang="zh-CN" dirty="0" smtClean="0">
                    <a:solidFill>
                      <a:schemeClr val="tx1"/>
                    </a:solidFill>
                    <a:latin typeface="Cambria" panose="02040503050406030204" pitchFamily="18" charset="0"/>
                    <a:cs typeface="Times New Roman" panose="02020603050405020304" pitchFamily="18" charset="0"/>
                  </a:rPr>
                  <a:t>= </a:t>
                </a:r>
                <a:r>
                  <a:rPr lang="en-US" altLang="zh-CN" dirty="0">
                    <a:solidFill>
                      <a:schemeClr val="tx1"/>
                    </a:solidFill>
                    <a:latin typeface="Cambria" panose="02040503050406030204" pitchFamily="18" charset="0"/>
                    <a:cs typeface="Times New Roman" panose="02020603050405020304" pitchFamily="18" charset="0"/>
                  </a:rPr>
                  <a:t>FC </a:t>
                </a:r>
                <a:r>
                  <a:rPr lang="en-US" altLang="zh-CN" dirty="0" smtClean="0">
                    <a:solidFill>
                      <a:schemeClr val="tx1"/>
                    </a:solidFill>
                    <a:latin typeface="Cambria" panose="02040503050406030204" pitchFamily="18" charset="0"/>
                    <a:cs typeface="Times New Roman" panose="02020603050405020304" pitchFamily="18" charset="0"/>
                  </a:rPr>
                  <a:t> = </a:t>
                </a:r>
                <a:r>
                  <a:rPr lang="en-US" altLang="zh-CN" i="1" dirty="0">
                    <a:latin typeface="Cambria" panose="02040503050406030204" pitchFamily="18" charset="0"/>
                  </a:rPr>
                  <a:t>r</a:t>
                </a:r>
                <a:r>
                  <a:rPr lang="zh-CN" altLang="en-US" i="1" dirty="0">
                    <a:latin typeface="Cambria" panose="02040503050406030204" pitchFamily="18" charset="0"/>
                  </a:rPr>
                  <a:t>*</a:t>
                </a:r>
                <a:r>
                  <a:rPr lang="en-US" altLang="zh-CN" i="1" dirty="0" smtClean="0">
                    <a:latin typeface="Cambria" panose="02040503050406030204" pitchFamily="18" charset="0"/>
                  </a:rPr>
                  <a:t>X</a:t>
                </a:r>
                <a:endParaRPr lang="en-US" altLang="zh-CN" dirty="0">
                  <a:solidFill>
                    <a:schemeClr val="tx1"/>
                  </a:solidFill>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a:solidFill>
                      <a:schemeClr val="tx1"/>
                    </a:solidFill>
                    <a:latin typeface="Cambria" panose="02040503050406030204" pitchFamily="18" charset="0"/>
                    <a:cs typeface="Times New Roman" panose="02020603050405020304" pitchFamily="18" charset="0"/>
                  </a:rPr>
                  <a:t>When M ˃ N</a:t>
                </a:r>
                <a:r>
                  <a:rPr lang="en-US" altLang="zh-CN" dirty="0" smtClean="0">
                    <a:solidFill>
                      <a:schemeClr val="tx1"/>
                    </a:solidFill>
                    <a:latin typeface="Cambria" panose="02040503050406030204" pitchFamily="18" charset="0"/>
                    <a:cs typeface="Times New Roman" panose="02020603050405020304" pitchFamily="18" charset="0"/>
                  </a:rPr>
                  <a:t>:   RR </a:t>
                </a:r>
                <a:r>
                  <a:rPr lang="en-US" altLang="zh-CN" dirty="0">
                    <a:solidFill>
                      <a:schemeClr val="tx1"/>
                    </a:solidFill>
                    <a:latin typeface="Cambria" panose="02040503050406030204" pitchFamily="18" charset="0"/>
                    <a:cs typeface="Times New Roman" panose="02020603050405020304" pitchFamily="18" charset="0"/>
                  </a:rPr>
                  <a:t>&gt; FC </a:t>
                </a:r>
                <a:r>
                  <a:rPr lang="en-US" altLang="zh-CN" dirty="0" smtClean="0">
                    <a:solidFill>
                      <a:schemeClr val="tx1"/>
                    </a:solidFill>
                    <a:latin typeface="Cambria" panose="02040503050406030204" pitchFamily="18" charset="0"/>
                    <a:cs typeface="Times New Roman" panose="02020603050405020304" pitchFamily="18" charset="0"/>
                  </a:rPr>
                  <a:t>&gt; FTI </a:t>
                </a:r>
                <a:r>
                  <a:rPr lang="en-US" altLang="zh-CN" dirty="0">
                    <a:solidFill>
                      <a:schemeClr val="tx1"/>
                    </a:solidFill>
                    <a:latin typeface="Cambria" panose="02040503050406030204" pitchFamily="18" charset="0"/>
                    <a:cs typeface="Times New Roman" panose="02020603050405020304" pitchFamily="18" charset="0"/>
                  </a:rPr>
                  <a:t>= BC </a:t>
                </a:r>
                <a:r>
                  <a:rPr lang="en-US" altLang="zh-CN" dirty="0" smtClean="0">
                    <a:solidFill>
                      <a:schemeClr val="tx1"/>
                    </a:solidFill>
                    <a:latin typeface="Cambria" panose="02040503050406030204" pitchFamily="18" charset="0"/>
                    <a:cs typeface="Times New Roman" panose="02020603050405020304" pitchFamily="18" charset="0"/>
                  </a:rPr>
                  <a:t> = </a:t>
                </a:r>
                <a:r>
                  <a:rPr lang="en-US" altLang="zh-CN" i="1" dirty="0">
                    <a:latin typeface="Cambria" panose="02040503050406030204" pitchFamily="18" charset="0"/>
                  </a:rPr>
                  <a:t>r</a:t>
                </a:r>
                <a:r>
                  <a:rPr lang="zh-CN" altLang="en-US" i="1" dirty="0">
                    <a:latin typeface="Cambria" panose="02040503050406030204" pitchFamily="18" charset="0"/>
                  </a:rPr>
                  <a:t>*</a:t>
                </a:r>
                <a:r>
                  <a:rPr lang="en-US" altLang="zh-CN" i="1" dirty="0" smtClean="0">
                    <a:latin typeface="Cambria" panose="02040503050406030204" pitchFamily="18" charset="0"/>
                  </a:rPr>
                  <a:t>X</a:t>
                </a:r>
                <a:endParaRPr lang="en-US" altLang="zh-CN" dirty="0">
                  <a:solidFill>
                    <a:schemeClr val="tx1"/>
                  </a:solidFill>
                  <a:latin typeface="Cambria" panose="02040503050406030204" pitchFamily="18" charset="0"/>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558569" y="3626318"/>
                <a:ext cx="6470038" cy="2538002"/>
              </a:xfrm>
              <a:prstGeom prst="rect">
                <a:avLst/>
              </a:prstGeom>
              <a:blipFill>
                <a:blip r:embed="rId5"/>
                <a:stretch>
                  <a:fillRect l="-660" t="-1683" b="-2885"/>
                </a:stretch>
              </a:blipFill>
            </p:spPr>
            <p:txBody>
              <a:bodyPr/>
              <a:lstStyle/>
              <a:p>
                <a:r>
                  <a:rPr lang="en-US">
                    <a:noFill/>
                  </a:rPr>
                  <a:t> </a:t>
                </a:r>
              </a:p>
            </p:txBody>
          </p:sp>
        </mc:Fallback>
      </mc:AlternateContent>
      <p:graphicFrame>
        <p:nvGraphicFramePr>
          <p:cNvPr id="14" name="表格 13"/>
          <p:cNvGraphicFramePr>
            <a:graphicFrameLocks noGrp="1"/>
          </p:cNvGraphicFramePr>
          <p:nvPr>
            <p:extLst>
              <p:ext uri="{D42A27DB-BD31-4B8C-83A1-F6EECF244321}">
                <p14:modId xmlns:p14="http://schemas.microsoft.com/office/powerpoint/2010/main" val="3225741561"/>
              </p:ext>
            </p:extLst>
          </p:nvPr>
        </p:nvGraphicFramePr>
        <p:xfrm>
          <a:off x="6259645" y="4041869"/>
          <a:ext cx="4969672" cy="2072640"/>
        </p:xfrm>
        <a:graphic>
          <a:graphicData uri="http://schemas.openxmlformats.org/drawingml/2006/table">
            <a:tbl>
              <a:tblPr firstRow="1" bandRow="1">
                <a:tableStyleId>{5940675A-B579-460E-94D1-54222C63F5DA}</a:tableStyleId>
              </a:tblPr>
              <a:tblGrid>
                <a:gridCol w="583830">
                  <a:extLst>
                    <a:ext uri="{9D8B030D-6E8A-4147-A177-3AD203B41FA5}">
                      <a16:colId xmlns:a16="http://schemas.microsoft.com/office/drawing/2014/main" xmlns="" val="3145296170"/>
                    </a:ext>
                  </a:extLst>
                </a:gridCol>
                <a:gridCol w="4385842">
                  <a:extLst>
                    <a:ext uri="{9D8B030D-6E8A-4147-A177-3AD203B41FA5}">
                      <a16:colId xmlns:a16="http://schemas.microsoft.com/office/drawing/2014/main" xmlns="" val="2751068535"/>
                    </a:ext>
                  </a:extLst>
                </a:gridCol>
              </a:tblGrid>
              <a:tr h="0">
                <a:tc>
                  <a:txBody>
                    <a:bodyPr/>
                    <a:lstStyle/>
                    <a:p>
                      <a:pPr algn="ctr"/>
                      <a:r>
                        <a:rPr lang="en-US" altLang="zh-CN" sz="2400" dirty="0" smtClean="0"/>
                        <a:t>M</a:t>
                      </a:r>
                      <a:endParaRPr lang="zh-CN" altLang="en-US" sz="2400" dirty="0"/>
                    </a:p>
                  </a:txBody>
                  <a:tcPr/>
                </a:tc>
                <a:tc>
                  <a:txBody>
                    <a:bodyPr/>
                    <a:lstStyle/>
                    <a:p>
                      <a:pPr algn="l"/>
                      <a:r>
                        <a:rPr lang="en-US" altLang="zh-CN" sz="2000" dirty="0" smtClean="0"/>
                        <a:t>The number of mappers/senders</a:t>
                      </a:r>
                      <a:endParaRPr lang="zh-CN" altLang="en-US" sz="2000" dirty="0"/>
                    </a:p>
                  </a:txBody>
                  <a:tcPr/>
                </a:tc>
                <a:extLst>
                  <a:ext uri="{0D108BD9-81ED-4DB2-BD59-A6C34878D82A}">
                    <a16:rowId xmlns:a16="http://schemas.microsoft.com/office/drawing/2014/main" xmlns="" val="2695924124"/>
                  </a:ext>
                </a:extLst>
              </a:tr>
              <a:tr h="370840">
                <a:tc>
                  <a:txBody>
                    <a:bodyPr/>
                    <a:lstStyle/>
                    <a:p>
                      <a:pPr algn="ctr"/>
                      <a:r>
                        <a:rPr lang="en-US" altLang="zh-CN" sz="2400" dirty="0" smtClean="0"/>
                        <a:t>N</a:t>
                      </a:r>
                      <a:endParaRPr lang="zh-CN"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The number of reducers/receivers</a:t>
                      </a:r>
                      <a:endParaRPr lang="zh-CN" altLang="en-US" sz="2000" dirty="0" smtClean="0"/>
                    </a:p>
                  </a:txBody>
                  <a:tcPr/>
                </a:tc>
                <a:extLst>
                  <a:ext uri="{0D108BD9-81ED-4DB2-BD59-A6C34878D82A}">
                    <a16:rowId xmlns:a16="http://schemas.microsoft.com/office/drawing/2014/main" xmlns="" val="1175125205"/>
                  </a:ext>
                </a:extLst>
              </a:tr>
              <a:tr h="370840">
                <a:tc>
                  <a:txBody>
                    <a:bodyPr/>
                    <a:lstStyle/>
                    <a:p>
                      <a:pPr algn="ctr"/>
                      <a:r>
                        <a:rPr lang="en-US" altLang="zh-CN" sz="2400" dirty="0" smtClean="0"/>
                        <a:t>X</a:t>
                      </a:r>
                      <a:endParaRPr lang="zh-CN" altLang="en-US" sz="2400" dirty="0"/>
                    </a:p>
                  </a:txBody>
                  <a:tcPr/>
                </a:tc>
                <a:tc>
                  <a:txBody>
                    <a:bodyPr/>
                    <a:lstStyle/>
                    <a:p>
                      <a:pPr algn="l"/>
                      <a:r>
                        <a:rPr lang="en-US" altLang="zh-CN" sz="2000" dirty="0" smtClean="0"/>
                        <a:t>The size</a:t>
                      </a:r>
                      <a:r>
                        <a:rPr lang="en-US" altLang="zh-CN" sz="2000" baseline="0" dirty="0" smtClean="0"/>
                        <a:t> of data partition in each mapper/sender </a:t>
                      </a:r>
                      <a:endParaRPr lang="zh-CN" altLang="en-US" sz="2000" dirty="0"/>
                    </a:p>
                  </a:txBody>
                  <a:tcPr/>
                </a:tc>
                <a:extLst>
                  <a:ext uri="{0D108BD9-81ED-4DB2-BD59-A6C34878D82A}">
                    <a16:rowId xmlns:a16="http://schemas.microsoft.com/office/drawing/2014/main" xmlns="" val="577616194"/>
                  </a:ext>
                </a:extLst>
              </a:tr>
              <a:tr h="370840">
                <a:tc>
                  <a:txBody>
                    <a:bodyPr/>
                    <a:lstStyle/>
                    <a:p>
                      <a:pPr algn="ctr"/>
                      <a:r>
                        <a:rPr lang="en-US" altLang="zh-CN" sz="2400" dirty="0" smtClean="0"/>
                        <a:t>r</a:t>
                      </a:r>
                      <a:endParaRPr lang="zh-CN" altLang="en-US" sz="2400" dirty="0"/>
                    </a:p>
                  </a:txBody>
                  <a:tcPr/>
                </a:tc>
                <a:tc>
                  <a:txBody>
                    <a:bodyPr/>
                    <a:lstStyle/>
                    <a:p>
                      <a:pPr algn="l"/>
                      <a:r>
                        <a:rPr lang="en-US" altLang="zh-CN" sz="2000" dirty="0" smtClean="0"/>
                        <a:t>The</a:t>
                      </a:r>
                      <a:r>
                        <a:rPr lang="en-US" altLang="zh-CN" sz="2000" baseline="0" dirty="0" smtClean="0"/>
                        <a:t> r</a:t>
                      </a:r>
                      <a:r>
                        <a:rPr lang="en-US" altLang="zh-CN" sz="2000" dirty="0" smtClean="0"/>
                        <a:t>eliability</a:t>
                      </a:r>
                      <a:r>
                        <a:rPr lang="en-US" altLang="zh-CN" sz="2000" baseline="0" dirty="0" smtClean="0"/>
                        <a:t> level</a:t>
                      </a:r>
                      <a:endParaRPr lang="zh-CN" altLang="en-US" sz="2000" dirty="0"/>
                    </a:p>
                  </a:txBody>
                  <a:tcPr/>
                </a:tc>
                <a:extLst>
                  <a:ext uri="{0D108BD9-81ED-4DB2-BD59-A6C34878D82A}">
                    <a16:rowId xmlns:a16="http://schemas.microsoft.com/office/drawing/2014/main" xmlns="" val="2154829856"/>
                  </a:ext>
                </a:extLst>
              </a:tr>
            </a:tbl>
          </a:graphicData>
        </a:graphic>
      </p:graphicFrame>
      <p:sp>
        <p:nvSpPr>
          <p:cNvPr id="15" name="文本框 14"/>
          <p:cNvSpPr txBox="1"/>
          <p:nvPr/>
        </p:nvSpPr>
        <p:spPr>
          <a:xfrm>
            <a:off x="7999599" y="3580204"/>
            <a:ext cx="1489764" cy="461665"/>
          </a:xfrm>
          <a:prstGeom prst="rect">
            <a:avLst/>
          </a:prstGeom>
          <a:noFill/>
        </p:spPr>
        <p:txBody>
          <a:bodyPr wrap="square" rtlCol="0">
            <a:spAutoFit/>
          </a:bodyPr>
          <a:lstStyle/>
          <a:p>
            <a:r>
              <a:rPr lang="en-US" altLang="zh-CN" sz="2400" b="1" dirty="0" smtClean="0">
                <a:latin typeface="Cambria" panose="02040503050406030204" pitchFamily="18" charset="0"/>
                <a:cs typeface="Times New Roman" panose="02020603050405020304" pitchFamily="18" charset="0"/>
              </a:rPr>
              <a:t>Notation</a:t>
            </a:r>
          </a:p>
        </p:txBody>
      </p:sp>
    </p:spTree>
    <p:extLst>
      <p:ext uri="{BB962C8B-B14F-4D97-AF65-F5344CB8AC3E}">
        <p14:creationId xmlns:p14="http://schemas.microsoft.com/office/powerpoint/2010/main" val="36736937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4587794"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altLang="zh-CN" dirty="0" smtClean="0"/>
              <a:t>Implementation Challenges</a:t>
            </a:r>
            <a:endParaRPr lang="en-US" dirty="0"/>
          </a:p>
        </p:txBody>
      </p:sp>
      <p:pic>
        <p:nvPicPr>
          <p:cNvPr id="3" name="图片 2"/>
          <p:cNvPicPr>
            <a:picLocks noChangeAspect="1"/>
          </p:cNvPicPr>
          <p:nvPr/>
        </p:nvPicPr>
        <p:blipFill>
          <a:blip r:embed="rId4"/>
          <a:stretch>
            <a:fillRect/>
          </a:stretch>
        </p:blipFill>
        <p:spPr>
          <a:xfrm>
            <a:off x="6515101" y="1795422"/>
            <a:ext cx="5272947" cy="3866697"/>
          </a:xfrm>
          <a:prstGeom prst="rect">
            <a:avLst/>
          </a:prstGeom>
        </p:spPr>
      </p:pic>
      <p:sp>
        <p:nvSpPr>
          <p:cNvPr id="4" name="灯片编号占位符 3"/>
          <p:cNvSpPr>
            <a:spLocks noGrp="1"/>
          </p:cNvSpPr>
          <p:nvPr>
            <p:ph type="sldNum" sz="quarter" idx="2"/>
          </p:nvPr>
        </p:nvSpPr>
        <p:spPr/>
        <p:txBody>
          <a:bodyPr/>
          <a:lstStyle/>
          <a:p>
            <a:fld id="{86CB4B4D-7CA3-9044-876B-883B54F8677D}" type="slidenum">
              <a:rPr lang="en-US" altLang="zh-CN" smtClean="0"/>
              <a:t>18</a:t>
            </a:fld>
            <a:endParaRPr lang="zh-CN" altLang="en-US"/>
          </a:p>
        </p:txBody>
      </p:sp>
      <p:sp>
        <p:nvSpPr>
          <p:cNvPr id="9" name="文本框 8"/>
          <p:cNvSpPr txBox="1"/>
          <p:nvPr/>
        </p:nvSpPr>
        <p:spPr>
          <a:xfrm>
            <a:off x="442571" y="1955810"/>
            <a:ext cx="5561622" cy="3785652"/>
          </a:xfrm>
          <a:prstGeom prst="rect">
            <a:avLst/>
          </a:prstGeom>
          <a:noFill/>
        </p:spPr>
        <p:txBody>
          <a:bodyPr wrap="square" rtlCol="0">
            <a:spAutoFit/>
          </a:bodyPr>
          <a:lstStyle/>
          <a:p>
            <a:r>
              <a:rPr lang="en-US" altLang="zh-CN" sz="2000" dirty="0" smtClean="0">
                <a:latin typeface="Cambria" panose="02040503050406030204" pitchFamily="18" charset="0"/>
              </a:rPr>
              <a:t>(1)  </a:t>
            </a:r>
            <a:r>
              <a:rPr lang="en-US" altLang="zh-CN" sz="2000" b="1" dirty="0" smtClean="0">
                <a:solidFill>
                  <a:srgbClr val="0000FF"/>
                </a:solidFill>
                <a:latin typeface="Cambria" panose="02040503050406030204" pitchFamily="18" charset="0"/>
                <a:cs typeface="Times New Roman" panose="02020603050405020304" pitchFamily="18" charset="0"/>
              </a:rPr>
              <a:t>Large </a:t>
            </a:r>
            <a:r>
              <a:rPr lang="en-US" altLang="zh-CN" sz="2000" b="1" dirty="0">
                <a:solidFill>
                  <a:srgbClr val="0000FF"/>
                </a:solidFill>
                <a:latin typeface="Cambria" panose="02040503050406030204" pitchFamily="18" charset="0"/>
                <a:cs typeface="Times New Roman" panose="02020603050405020304" pitchFamily="18" charset="0"/>
              </a:rPr>
              <a:t>numbers of mappers and reducers in the shuffle </a:t>
            </a:r>
            <a:r>
              <a:rPr lang="en-US" altLang="zh-CN" sz="2000" dirty="0" smtClean="0">
                <a:latin typeface="Cambria" panose="02040503050406030204" pitchFamily="18" charset="0"/>
                <a:cs typeface="Times New Roman" panose="02020603050405020304" pitchFamily="18" charset="0"/>
              </a:rPr>
              <a:t>:</a:t>
            </a:r>
          </a:p>
          <a:p>
            <a:pPr marL="742950" lvl="1" indent="-285750">
              <a:buFont typeface="Arial" panose="020B0604020202020204" pitchFamily="34" charset="0"/>
              <a:buChar char="•"/>
            </a:pPr>
            <a:r>
              <a:rPr lang="en-US" altLang="zh-CN" sz="2000" dirty="0">
                <a:solidFill>
                  <a:schemeClr val="tx1"/>
                </a:solidFill>
                <a:latin typeface="Cambria" panose="02040503050406030204" pitchFamily="18" charset="0"/>
                <a:cs typeface="Times New Roman" panose="02020603050405020304" pitchFamily="18" charset="0"/>
              </a:rPr>
              <a:t>Cause </a:t>
            </a:r>
            <a:r>
              <a:rPr lang="en-US" altLang="zh-CN" sz="2000" b="1" dirty="0">
                <a:solidFill>
                  <a:srgbClr val="FF0000"/>
                </a:solidFill>
                <a:latin typeface="Cambria" panose="02040503050406030204" pitchFamily="18" charset="0"/>
                <a:cs typeface="Times New Roman" panose="02020603050405020304" pitchFamily="18" charset="0"/>
              </a:rPr>
              <a:t>long delay </a:t>
            </a:r>
            <a:r>
              <a:rPr lang="en-US" altLang="zh-CN" sz="2000" dirty="0">
                <a:solidFill>
                  <a:schemeClr val="tx1"/>
                </a:solidFill>
                <a:latin typeface="Cambria" panose="02040503050406030204" pitchFamily="18" charset="0"/>
                <a:cs typeface="Times New Roman" panose="02020603050405020304" pitchFamily="18" charset="0"/>
              </a:rPr>
              <a:t>when recover the lost data by </a:t>
            </a:r>
            <a:r>
              <a:rPr lang="en-US" altLang="zh-CN" sz="2000" dirty="0" smtClean="0">
                <a:solidFill>
                  <a:schemeClr val="tx1"/>
                </a:solidFill>
                <a:latin typeface="Cambria" panose="02040503050406030204" pitchFamily="18" charset="0"/>
                <a:cs typeface="Times New Roman" panose="02020603050405020304" pitchFamily="18" charset="0"/>
              </a:rPr>
              <a:t>decoding </a:t>
            </a:r>
            <a:r>
              <a:rPr lang="en-US" altLang="zh-CN" sz="2000" dirty="0">
                <a:solidFill>
                  <a:schemeClr val="tx1"/>
                </a:solidFill>
                <a:latin typeface="Cambria" panose="02040503050406030204" pitchFamily="18" charset="0"/>
                <a:cs typeface="Times New Roman" panose="02020603050405020304" pitchFamily="18" charset="0"/>
              </a:rPr>
              <a:t>many chunks</a:t>
            </a:r>
            <a:r>
              <a:rPr lang="en-US" altLang="zh-CN" sz="2000" dirty="0" smtClean="0">
                <a:solidFill>
                  <a:schemeClr val="tx1"/>
                </a:solidFill>
                <a:latin typeface="Cambria" panose="02040503050406030204" pitchFamily="18" charset="0"/>
                <a:cs typeface="Times New Roman" panose="02020603050405020304" pitchFamily="18" charset="0"/>
              </a:rPr>
              <a:t>.</a:t>
            </a:r>
          </a:p>
          <a:p>
            <a:pPr marL="742950" lvl="1" indent="-285750">
              <a:buFont typeface="Arial" panose="020B0604020202020204" pitchFamily="34" charset="0"/>
              <a:buChar char="•"/>
            </a:pPr>
            <a:r>
              <a:rPr lang="en-US" altLang="zh-CN" sz="2000" dirty="0">
                <a:solidFill>
                  <a:schemeClr val="tx1"/>
                </a:solidFill>
                <a:latin typeface="Cambria" panose="02040503050406030204" pitchFamily="18" charset="0"/>
                <a:cs typeface="Times New Roman" panose="02020603050405020304" pitchFamily="18" charset="0"/>
              </a:rPr>
              <a:t>Divide N/M data chunks into several </a:t>
            </a:r>
            <a:r>
              <a:rPr lang="en-US" altLang="zh-CN" sz="2000" dirty="0" smtClean="0">
                <a:solidFill>
                  <a:schemeClr val="tx1"/>
                </a:solidFill>
                <a:latin typeface="Cambria" panose="02040503050406030204" pitchFamily="18" charset="0"/>
                <a:cs typeface="Times New Roman" panose="02020603050405020304" pitchFamily="18" charset="0"/>
              </a:rPr>
              <a:t>groups, each group has k data chunks and generates r parity chunks.</a:t>
            </a:r>
          </a:p>
          <a:p>
            <a:pPr marL="457200" lvl="1" indent="0"/>
            <a:endParaRPr lang="en-US" altLang="zh-CN" sz="2000" dirty="0">
              <a:solidFill>
                <a:schemeClr val="tx1"/>
              </a:solidFill>
              <a:latin typeface="Cambria" panose="02040503050406030204" pitchFamily="18" charset="0"/>
              <a:cs typeface="Times New Roman" panose="02020603050405020304" pitchFamily="18" charset="0"/>
            </a:endParaRPr>
          </a:p>
          <a:p>
            <a:r>
              <a:rPr lang="en-US" altLang="zh-CN" sz="2000" dirty="0" smtClean="0">
                <a:latin typeface="Cambria" panose="02040503050406030204" pitchFamily="18" charset="0"/>
              </a:rPr>
              <a:t>(</a:t>
            </a:r>
            <a:r>
              <a:rPr lang="en-US" altLang="zh-CN" sz="2000" dirty="0">
                <a:latin typeface="Cambria" panose="02040503050406030204" pitchFamily="18" charset="0"/>
              </a:rPr>
              <a:t>2) </a:t>
            </a:r>
            <a:r>
              <a:rPr lang="en-US" altLang="zh-CN" sz="2000" b="1" dirty="0">
                <a:solidFill>
                  <a:srgbClr val="0000FF"/>
                </a:solidFill>
                <a:latin typeface="Cambria" panose="02040503050406030204" pitchFamily="18" charset="0"/>
              </a:rPr>
              <a:t>Data Chunks in Different </a:t>
            </a:r>
            <a:r>
              <a:rPr lang="en-US" altLang="zh-CN" sz="2000" b="1" dirty="0" smtClean="0">
                <a:solidFill>
                  <a:srgbClr val="0000FF"/>
                </a:solidFill>
                <a:latin typeface="Cambria" panose="02040503050406030204" pitchFamily="18" charset="0"/>
              </a:rPr>
              <a:t>Lengths:</a:t>
            </a:r>
            <a:endParaRPr lang="en-US" altLang="zh-CN" sz="2000" b="1" dirty="0" smtClean="0">
              <a:solidFill>
                <a:srgbClr val="0000FF"/>
              </a:solidFill>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sz="2000" dirty="0" smtClean="0">
                <a:solidFill>
                  <a:schemeClr val="tx1"/>
                </a:solidFill>
                <a:latin typeface="Cambria" panose="02040503050406030204" pitchFamily="18" charset="0"/>
                <a:cs typeface="Times New Roman" panose="02020603050405020304" pitchFamily="18" charset="0"/>
              </a:rPr>
              <a:t>Append a zero-byte array to each short chunks</a:t>
            </a:r>
            <a:endParaRPr lang="en-US" altLang="zh-CN" sz="2000" dirty="0">
              <a:solidFill>
                <a:schemeClr val="tx1"/>
              </a:solidFill>
              <a:latin typeface="Cambria" panose="02040503050406030204" pitchFamily="18" charset="0"/>
              <a:cs typeface="Times New Roman" panose="02020603050405020304" pitchFamily="18" charset="0"/>
            </a:endParaRPr>
          </a:p>
          <a:p>
            <a:pPr marL="742950" lvl="1" indent="-285750">
              <a:buFont typeface="Arial" panose="020B0604020202020204" pitchFamily="34" charset="0"/>
              <a:buChar char="•"/>
            </a:pPr>
            <a:r>
              <a:rPr lang="en-US" altLang="zh-CN" sz="2000" dirty="0" smtClean="0">
                <a:solidFill>
                  <a:schemeClr val="tx1"/>
                </a:solidFill>
                <a:latin typeface="Cambria" panose="02040503050406030204" pitchFamily="18" charset="0"/>
                <a:cs typeface="Times New Roman" panose="02020603050405020304" pitchFamily="18" charset="0"/>
              </a:rPr>
              <a:t>Light overhead in most applications</a:t>
            </a:r>
          </a:p>
        </p:txBody>
      </p:sp>
    </p:spTree>
    <p:extLst>
      <p:ext uri="{BB962C8B-B14F-4D97-AF65-F5344CB8AC3E}">
        <p14:creationId xmlns:p14="http://schemas.microsoft.com/office/powerpoint/2010/main" val="276279559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2210542"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dirty="0"/>
              <a:t>E</a:t>
            </a:r>
            <a:r>
              <a:rPr lang="en-US" dirty="0" smtClean="0"/>
              <a:t>xperiments</a:t>
            </a:r>
            <a:endParaRPr lang="en-US" dirty="0"/>
          </a:p>
        </p:txBody>
      </p:sp>
      <p:sp>
        <p:nvSpPr>
          <p:cNvPr id="6" name="内容占位符 8"/>
          <p:cNvSpPr txBox="1">
            <a:spLocks/>
          </p:cNvSpPr>
          <p:nvPr/>
        </p:nvSpPr>
        <p:spPr>
          <a:xfrm>
            <a:off x="930702" y="1410938"/>
            <a:ext cx="7082158" cy="4785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400" b="1" dirty="0" smtClean="0">
                <a:latin typeface="Cambria" panose="02040503050406030204" pitchFamily="18" charset="0"/>
              </a:rPr>
              <a:t>Hardware: </a:t>
            </a:r>
          </a:p>
          <a:p>
            <a:pPr lvl="1" hangingPunct="1"/>
            <a:r>
              <a:rPr lang="en-US" altLang="zh-CN" sz="2000" dirty="0">
                <a:latin typeface="Cambria" panose="02040503050406030204" pitchFamily="18" charset="0"/>
              </a:rPr>
              <a:t>A</a:t>
            </a:r>
            <a:r>
              <a:rPr lang="en-US" altLang="zh-CN" sz="2000" dirty="0" smtClean="0">
                <a:latin typeface="Cambria" panose="02040503050406030204" pitchFamily="18" charset="0"/>
              </a:rPr>
              <a:t> spark cluster with 64 physical nodes</a:t>
            </a:r>
          </a:p>
          <a:p>
            <a:pPr lvl="1" hangingPunct="1"/>
            <a:r>
              <a:rPr lang="en-US" altLang="zh-CN" sz="2000" dirty="0" smtClean="0">
                <a:latin typeface="Cambria" panose="02040503050406030204" pitchFamily="18" charset="0"/>
              </a:rPr>
              <a:t>1Gb/s Ethernet </a:t>
            </a:r>
          </a:p>
          <a:p>
            <a:pPr hangingPunct="1"/>
            <a:r>
              <a:rPr lang="en-US" altLang="zh-CN" sz="2400" b="1" dirty="0" smtClean="0">
                <a:latin typeface="Cambria" panose="02040503050406030204" pitchFamily="18" charset="0"/>
              </a:rPr>
              <a:t>Spark configurations</a:t>
            </a:r>
          </a:p>
          <a:p>
            <a:pPr hangingPunct="1"/>
            <a:r>
              <a:rPr lang="en-US" altLang="zh-CN" sz="2400" b="1" dirty="0">
                <a:latin typeface="Cambria" panose="02040503050406030204" pitchFamily="18" charset="0"/>
              </a:rPr>
              <a:t>Intelligent Storage Acceleration Library</a:t>
            </a:r>
          </a:p>
          <a:p>
            <a:pPr lvl="1" hangingPunct="1"/>
            <a:r>
              <a:rPr lang="en-US" altLang="zh-CN" sz="2000" dirty="0">
                <a:latin typeface="Cambria" panose="02040503050406030204" pitchFamily="18" charset="0"/>
              </a:rPr>
              <a:t>Reed-Solomon code </a:t>
            </a:r>
            <a:endParaRPr lang="en-US" altLang="zh-CN" sz="2000" dirty="0" smtClean="0">
              <a:latin typeface="Cambria" panose="02040503050406030204" pitchFamily="18" charset="0"/>
            </a:endParaRPr>
          </a:p>
          <a:p>
            <a:pPr lvl="1" hangingPunct="1"/>
            <a:r>
              <a:rPr lang="en-US" altLang="zh-CN" sz="2000" dirty="0" smtClean="0">
                <a:latin typeface="Cambria" panose="02040503050406030204" pitchFamily="18" charset="0"/>
              </a:rPr>
              <a:t>ISAL-Java-SDK (implemented via JNI)</a:t>
            </a:r>
          </a:p>
          <a:p>
            <a:pPr hangingPunct="1"/>
            <a:r>
              <a:rPr lang="en-US" altLang="zh-CN" sz="2400" b="1" dirty="0" smtClean="0">
                <a:latin typeface="Cambria" panose="02040503050406030204" pitchFamily="18" charset="0"/>
              </a:rPr>
              <a:t>Benchmark</a:t>
            </a:r>
            <a:r>
              <a:rPr lang="en-US" altLang="zh-CN" sz="2400" b="1" dirty="0">
                <a:latin typeface="Cambria" panose="02040503050406030204" pitchFamily="18" charset="0"/>
              </a:rPr>
              <a:t>: BigDataBench 4.0</a:t>
            </a:r>
          </a:p>
          <a:p>
            <a:pPr lvl="1" hangingPunct="1"/>
            <a:r>
              <a:rPr lang="en-US" altLang="zh-CN" sz="2000" dirty="0" smtClean="0">
                <a:latin typeface="Cambria" panose="02040503050406030204" pitchFamily="18" charset="0"/>
              </a:rPr>
              <a:t>Network-intensive: Sort, PageRank</a:t>
            </a:r>
            <a:endParaRPr lang="en-US" altLang="zh-CN" sz="2000" dirty="0">
              <a:latin typeface="Cambria" panose="02040503050406030204" pitchFamily="18" charset="0"/>
            </a:endParaRPr>
          </a:p>
          <a:p>
            <a:pPr lvl="1" hangingPunct="1"/>
            <a:r>
              <a:rPr lang="en-US" altLang="zh-CN" sz="2000" dirty="0" smtClean="0">
                <a:latin typeface="Cambria" panose="02040503050406030204" pitchFamily="18" charset="0"/>
              </a:rPr>
              <a:t>Computing-intensive</a:t>
            </a:r>
            <a:r>
              <a:rPr lang="en-US" altLang="zh-CN" sz="2000" dirty="0">
                <a:latin typeface="Cambria" panose="02040503050406030204" pitchFamily="18" charset="0"/>
              </a:rPr>
              <a:t>: </a:t>
            </a:r>
            <a:r>
              <a:rPr lang="en-US" altLang="zh-CN" sz="2000" dirty="0" smtClean="0">
                <a:latin typeface="Cambria" panose="02040503050406030204" pitchFamily="18" charset="0"/>
              </a:rPr>
              <a:t>Matrix Multiply</a:t>
            </a:r>
            <a:endParaRPr lang="en-US" altLang="zh-CN" sz="2000" dirty="0">
              <a:latin typeface="Cambria" panose="02040503050406030204" pitchFamily="18" charset="0"/>
            </a:endParaRPr>
          </a:p>
        </p:txBody>
      </p:sp>
      <p:sp>
        <p:nvSpPr>
          <p:cNvPr id="2" name="灯片编号占位符 1"/>
          <p:cNvSpPr>
            <a:spLocks noGrp="1"/>
          </p:cNvSpPr>
          <p:nvPr>
            <p:ph type="sldNum" sz="quarter" idx="2"/>
          </p:nvPr>
        </p:nvSpPr>
        <p:spPr/>
        <p:txBody>
          <a:bodyPr/>
          <a:lstStyle/>
          <a:p>
            <a:fld id="{86CB4B4D-7CA3-9044-876B-883B54F8677D}" type="slidenum">
              <a:rPr lang="en-US" altLang="zh-CN" smtClean="0"/>
              <a:t>19</a:t>
            </a:fld>
            <a:endParaRPr lang="zh-CN" altLang="en-US"/>
          </a:p>
        </p:txBody>
      </p:sp>
      <p:pic>
        <p:nvPicPr>
          <p:cNvPr id="3" name="图片 2"/>
          <p:cNvPicPr>
            <a:picLocks noChangeAspect="1"/>
          </p:cNvPicPr>
          <p:nvPr/>
        </p:nvPicPr>
        <p:blipFill>
          <a:blip r:embed="rId4"/>
          <a:stretch>
            <a:fillRect/>
          </a:stretch>
        </p:blipFill>
        <p:spPr>
          <a:xfrm>
            <a:off x="6797470" y="1741502"/>
            <a:ext cx="4841314" cy="1848285"/>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3212562018"/>
              </p:ext>
            </p:extLst>
          </p:nvPr>
        </p:nvGraphicFramePr>
        <p:xfrm>
          <a:off x="6086364" y="4479776"/>
          <a:ext cx="5552420" cy="1112520"/>
        </p:xfrm>
        <a:graphic>
          <a:graphicData uri="http://schemas.openxmlformats.org/drawingml/2006/table">
            <a:tbl>
              <a:tblPr firstRow="1" bandRow="1">
                <a:tableStyleId>{5940675A-B579-460E-94D1-54222C63F5DA}</a:tableStyleId>
              </a:tblPr>
              <a:tblGrid>
                <a:gridCol w="1984108">
                  <a:extLst>
                    <a:ext uri="{9D8B030D-6E8A-4147-A177-3AD203B41FA5}">
                      <a16:colId xmlns:a16="http://schemas.microsoft.com/office/drawing/2014/main" xmlns="" val="2512874047"/>
                    </a:ext>
                  </a:extLst>
                </a:gridCol>
                <a:gridCol w="1723017">
                  <a:extLst>
                    <a:ext uri="{9D8B030D-6E8A-4147-A177-3AD203B41FA5}">
                      <a16:colId xmlns:a16="http://schemas.microsoft.com/office/drawing/2014/main" xmlns="" val="1819097636"/>
                    </a:ext>
                  </a:extLst>
                </a:gridCol>
                <a:gridCol w="1845295">
                  <a:extLst>
                    <a:ext uri="{9D8B030D-6E8A-4147-A177-3AD203B41FA5}">
                      <a16:colId xmlns:a16="http://schemas.microsoft.com/office/drawing/2014/main" xmlns="" val="349525451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600" dirty="0" smtClean="0">
                          <a:latin typeface="+mn-ea"/>
                          <a:ea typeface="+mn-ea"/>
                        </a:rPr>
                        <a:t>Intel Xeon CPU E5540</a:t>
                      </a:r>
                      <a:endParaRPr lang="zh-CN" altLang="en-US" sz="1600" dirty="0" smtClean="0">
                        <a:latin typeface="+mn-ea"/>
                        <a:ea typeface="+mn-ea"/>
                      </a:endParaRPr>
                    </a:p>
                  </a:txBody>
                  <a:tcPr/>
                </a:tc>
                <a:tc>
                  <a:txBody>
                    <a:bodyPr/>
                    <a:lstStyle/>
                    <a:p>
                      <a:pPr algn="ctr"/>
                      <a:r>
                        <a:rPr lang="en-US" altLang="zh-CN" sz="1600" dirty="0" smtClean="0">
                          <a:latin typeface="Cambria" panose="02040503050406030204" pitchFamily="18" charset="0"/>
                        </a:rPr>
                        <a:t>Encoding speed</a:t>
                      </a:r>
                      <a:endParaRPr lang="zh-CN" altLang="en-US" sz="1600" dirty="0">
                        <a:latin typeface="+mn-ea"/>
                        <a:ea typeface="+mn-ea"/>
                      </a:endParaRPr>
                    </a:p>
                  </a:txBody>
                  <a:tcPr/>
                </a:tc>
                <a:tc>
                  <a:txBody>
                    <a:bodyPr/>
                    <a:lstStyle/>
                    <a:p>
                      <a:pPr algn="ctr"/>
                      <a:r>
                        <a:rPr lang="en-US" altLang="zh-CN" sz="1600" dirty="0" smtClean="0">
                          <a:latin typeface="Cambria" panose="02040503050406030204" pitchFamily="18" charset="0"/>
                        </a:rPr>
                        <a:t>Decoding speed</a:t>
                      </a:r>
                      <a:endParaRPr lang="zh-CN" altLang="en-US" sz="1600" dirty="0">
                        <a:latin typeface="+mn-ea"/>
                        <a:ea typeface="+mn-ea"/>
                      </a:endParaRPr>
                    </a:p>
                  </a:txBody>
                  <a:tcPr/>
                </a:tc>
                <a:extLst>
                  <a:ext uri="{0D108BD9-81ED-4DB2-BD59-A6C34878D82A}">
                    <a16:rowId xmlns:a16="http://schemas.microsoft.com/office/drawing/2014/main" xmlns="" val="3337898128"/>
                  </a:ext>
                </a:extLst>
              </a:tr>
              <a:tr h="370840">
                <a:tc>
                  <a:txBody>
                    <a:bodyPr/>
                    <a:lstStyle/>
                    <a:p>
                      <a:pPr algn="l"/>
                      <a:r>
                        <a:rPr lang="pt-BR" altLang="zh-CN" sz="1600" dirty="0" smtClean="0">
                          <a:latin typeface="+mn-ea"/>
                          <a:ea typeface="+mn-ea"/>
                        </a:rPr>
                        <a:t>10 + 1</a:t>
                      </a:r>
                      <a:endParaRPr lang="zh-CN" altLang="en-US" sz="1600" dirty="0">
                        <a:latin typeface="+mn-ea"/>
                        <a:ea typeface="+mn-ea"/>
                      </a:endParaRPr>
                    </a:p>
                  </a:txBody>
                  <a:tcPr/>
                </a:tc>
                <a:tc>
                  <a:txBody>
                    <a:bodyPr/>
                    <a:lstStyle/>
                    <a:p>
                      <a:pPr algn="ctr"/>
                      <a:r>
                        <a:rPr lang="en-US" altLang="zh-CN" sz="1600" dirty="0" smtClean="0">
                          <a:latin typeface="+mn-ea"/>
                          <a:ea typeface="+mn-ea"/>
                        </a:rPr>
                        <a:t>2.56 GB/s</a:t>
                      </a:r>
                      <a:endParaRPr lang="zh-CN" altLang="en-US" sz="1600" dirty="0">
                        <a:latin typeface="+mn-ea"/>
                        <a:ea typeface="+mn-ea"/>
                      </a:endParaRPr>
                    </a:p>
                  </a:txBody>
                  <a:tcPr/>
                </a:tc>
                <a:tc>
                  <a:txBody>
                    <a:bodyPr/>
                    <a:lstStyle/>
                    <a:p>
                      <a:pPr algn="ctr"/>
                      <a:r>
                        <a:rPr lang="en-US" altLang="zh-CN" sz="1600" dirty="0" smtClean="0">
                          <a:latin typeface="+mn-ea"/>
                          <a:ea typeface="+mn-ea"/>
                        </a:rPr>
                        <a:t>4.28 GB/s</a:t>
                      </a:r>
                      <a:endParaRPr lang="zh-CN" altLang="en-US" sz="1600" dirty="0">
                        <a:latin typeface="+mn-ea"/>
                        <a:ea typeface="+mn-ea"/>
                      </a:endParaRPr>
                    </a:p>
                  </a:txBody>
                  <a:tcPr/>
                </a:tc>
                <a:extLst>
                  <a:ext uri="{0D108BD9-81ED-4DB2-BD59-A6C34878D82A}">
                    <a16:rowId xmlns:a16="http://schemas.microsoft.com/office/drawing/2014/main" xmlns="" val="36310238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600" dirty="0" smtClean="0">
                          <a:latin typeface="+mn-ea"/>
                          <a:ea typeface="+mn-ea"/>
                        </a:rPr>
                        <a:t>10 + 4</a:t>
                      </a:r>
                      <a:endParaRPr lang="zh-CN" altLang="en-US" sz="1600" dirty="0" smtClean="0">
                        <a:latin typeface="+mn-ea"/>
                        <a:ea typeface="+mn-ea"/>
                      </a:endParaRPr>
                    </a:p>
                  </a:txBody>
                  <a:tcPr/>
                </a:tc>
                <a:tc>
                  <a:txBody>
                    <a:bodyPr/>
                    <a:lstStyle/>
                    <a:p>
                      <a:pPr algn="ctr"/>
                      <a:r>
                        <a:rPr lang="en-US" altLang="zh-CN" sz="1600" baseline="0" dirty="0" smtClean="0">
                          <a:latin typeface="+mn-ea"/>
                          <a:ea typeface="+mn-ea"/>
                        </a:rPr>
                        <a:t>1.31 GB/s</a:t>
                      </a:r>
                      <a:endParaRPr lang="zh-CN" altLang="en-US" sz="1600" dirty="0">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n-ea"/>
                          <a:ea typeface="+mn-ea"/>
                        </a:rPr>
                        <a:t>1.57 GB/s</a:t>
                      </a:r>
                      <a:endParaRPr lang="zh-CN" altLang="en-US" sz="1600" dirty="0" smtClean="0">
                        <a:latin typeface="+mn-ea"/>
                        <a:ea typeface="+mn-ea"/>
                      </a:endParaRPr>
                    </a:p>
                  </a:txBody>
                  <a:tcPr/>
                </a:tc>
                <a:extLst>
                  <a:ext uri="{0D108BD9-81ED-4DB2-BD59-A6C34878D82A}">
                    <a16:rowId xmlns:a16="http://schemas.microsoft.com/office/drawing/2014/main" xmlns="" val="158577532"/>
                  </a:ext>
                </a:extLst>
              </a:tr>
            </a:tbl>
          </a:graphicData>
        </a:graphic>
      </p:graphicFrame>
      <p:sp>
        <p:nvSpPr>
          <p:cNvPr id="10" name="文本框 9"/>
          <p:cNvSpPr txBox="1"/>
          <p:nvPr/>
        </p:nvSpPr>
        <p:spPr>
          <a:xfrm>
            <a:off x="6371347" y="3933975"/>
            <a:ext cx="4982454" cy="369332"/>
          </a:xfrm>
          <a:prstGeom prst="rect">
            <a:avLst/>
          </a:prstGeom>
          <a:noFill/>
        </p:spPr>
        <p:txBody>
          <a:bodyPr wrap="none" rtlCol="0">
            <a:spAutoFit/>
          </a:bodyPr>
          <a:lstStyle/>
          <a:p>
            <a:r>
              <a:rPr lang="en-US" altLang="zh-CN" dirty="0" smtClean="0">
                <a:latin typeface="Cambria" panose="02040503050406030204" pitchFamily="18" charset="0"/>
              </a:rPr>
              <a:t>The performance of ISAL-Java-SDK in our cluster</a:t>
            </a:r>
            <a:endParaRPr lang="zh-CN" altLang="en-US" dirty="0">
              <a:latin typeface="Cambria" panose="02040503050406030204" pitchFamily="18" charset="0"/>
            </a:endParaRPr>
          </a:p>
        </p:txBody>
      </p:sp>
    </p:spTree>
    <p:extLst>
      <p:ext uri="{BB962C8B-B14F-4D97-AF65-F5344CB8AC3E}">
        <p14:creationId xmlns:p14="http://schemas.microsoft.com/office/powerpoint/2010/main" val="47175746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sp>
        <p:nvSpPr>
          <p:cNvPr id="172" name="3 Minutes Presentation"/>
          <p:cNvSpPr txBox="1"/>
          <p:nvPr/>
        </p:nvSpPr>
        <p:spPr>
          <a:xfrm>
            <a:off x="1429666" y="362685"/>
            <a:ext cx="1328890"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dirty="0" smtClean="0"/>
              <a:t>Outline</a:t>
            </a:r>
            <a:endParaRPr sz="2000" dirty="0"/>
          </a:p>
        </p:txBody>
      </p:sp>
      <p:pic>
        <p:nvPicPr>
          <p:cNvPr id="17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72" name="内容占位符 2"/>
          <p:cNvSpPr txBox="1">
            <a:spLocks/>
          </p:cNvSpPr>
          <p:nvPr/>
        </p:nvSpPr>
        <p:spPr>
          <a:xfrm>
            <a:off x="1006901" y="1712863"/>
            <a:ext cx="10651699" cy="4256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70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4400" dirty="0">
                <a:latin typeface="Cambria" panose="02040503050406030204" pitchFamily="18" charset="0"/>
              </a:rPr>
              <a:t>Background</a:t>
            </a:r>
          </a:p>
          <a:p>
            <a:pPr lvl="1" hangingPunct="1"/>
            <a:r>
              <a:rPr lang="en-US" altLang="zh-CN" sz="3100" dirty="0">
                <a:latin typeface="Cambria" panose="02040503050406030204" pitchFamily="18" charset="0"/>
              </a:rPr>
              <a:t>Basic fault tolerance techniques</a:t>
            </a:r>
          </a:p>
          <a:p>
            <a:pPr lvl="1" hangingPunct="1"/>
            <a:r>
              <a:rPr lang="en-US" altLang="zh-CN" sz="3100" dirty="0">
                <a:latin typeface="Cambria" panose="02040503050406030204" pitchFamily="18" charset="0"/>
              </a:rPr>
              <a:t>Erasure </a:t>
            </a:r>
            <a:r>
              <a:rPr lang="en-US" altLang="zh-CN" sz="3100" dirty="0" smtClean="0">
                <a:latin typeface="Cambria" panose="02040503050406030204" pitchFamily="18" charset="0"/>
              </a:rPr>
              <a:t>coding and FTI</a:t>
            </a:r>
            <a:endParaRPr lang="en-US" altLang="zh-CN" sz="3100" dirty="0">
              <a:latin typeface="Cambria" panose="02040503050406030204" pitchFamily="18" charset="0"/>
            </a:endParaRPr>
          </a:p>
          <a:p>
            <a:pPr lvl="1" hangingPunct="1"/>
            <a:r>
              <a:rPr lang="en-US" altLang="zh-CN" sz="3100" dirty="0" smtClean="0">
                <a:latin typeface="Cambria" panose="02040503050406030204" pitchFamily="18" charset="0"/>
              </a:rPr>
              <a:t>Motivation of EC-Shuffle</a:t>
            </a:r>
            <a:endParaRPr lang="en-US" altLang="zh-CN" sz="3100" dirty="0">
              <a:latin typeface="Cambria" panose="02040503050406030204" pitchFamily="18" charset="0"/>
            </a:endParaRPr>
          </a:p>
          <a:p>
            <a:pPr hangingPunct="1"/>
            <a:r>
              <a:rPr lang="en-US" altLang="zh-CN" sz="4400" dirty="0">
                <a:latin typeface="Cambria" panose="02040503050406030204" pitchFamily="18" charset="0"/>
              </a:rPr>
              <a:t>Design</a:t>
            </a:r>
          </a:p>
          <a:p>
            <a:pPr lvl="1" hangingPunct="1"/>
            <a:r>
              <a:rPr lang="en-US" altLang="zh-CN" sz="3100" dirty="0">
                <a:latin typeface="Cambria" panose="02040503050406030204" pitchFamily="18" charset="0"/>
              </a:rPr>
              <a:t>Two EC-based Fault-tolerance </a:t>
            </a:r>
            <a:r>
              <a:rPr lang="en-US" altLang="zh-CN" sz="3100" dirty="0" smtClean="0">
                <a:latin typeface="Cambria" panose="02040503050406030204" pitchFamily="18" charset="0"/>
              </a:rPr>
              <a:t>Mechanisms</a:t>
            </a:r>
            <a:endParaRPr lang="en-US" altLang="zh-CN" sz="3100" dirty="0">
              <a:latin typeface="Cambria" panose="02040503050406030204" pitchFamily="18" charset="0"/>
            </a:endParaRPr>
          </a:p>
          <a:p>
            <a:pPr lvl="1" hangingPunct="1"/>
            <a:r>
              <a:rPr lang="en-US" altLang="zh-CN" sz="3100" dirty="0">
                <a:latin typeface="Cambria" panose="02040503050406030204" pitchFamily="18" charset="0"/>
              </a:rPr>
              <a:t>Dynamic Encoding </a:t>
            </a:r>
            <a:r>
              <a:rPr lang="en-US" altLang="zh-CN" sz="3100" dirty="0" smtClean="0">
                <a:latin typeface="Cambria" panose="02040503050406030204" pitchFamily="18" charset="0"/>
              </a:rPr>
              <a:t>Selection at Runtime</a:t>
            </a:r>
          </a:p>
          <a:p>
            <a:pPr hangingPunct="1"/>
            <a:r>
              <a:rPr lang="en-US" altLang="zh-CN" sz="4400" dirty="0" smtClean="0">
                <a:latin typeface="Cambria" panose="02040503050406030204" pitchFamily="18" charset="0"/>
              </a:rPr>
              <a:t>EC-Shuffle in Spark</a:t>
            </a:r>
          </a:p>
          <a:p>
            <a:pPr hangingPunct="1"/>
            <a:r>
              <a:rPr lang="en-US" altLang="zh-CN" sz="4400" dirty="0" smtClean="0">
                <a:latin typeface="Cambria" panose="02040503050406030204" pitchFamily="18" charset="0"/>
              </a:rPr>
              <a:t>Conclusion</a:t>
            </a:r>
          </a:p>
          <a:p>
            <a:pPr hangingPunct="1"/>
            <a:r>
              <a:rPr lang="en-US" altLang="zh-CN" sz="4400" dirty="0" smtClean="0">
                <a:latin typeface="Cambria" panose="02040503050406030204" pitchFamily="18" charset="0"/>
              </a:rPr>
              <a:t>Q &amp; A</a:t>
            </a:r>
            <a:endParaRPr lang="en-US" altLang="zh-CN" sz="4400" dirty="0">
              <a:latin typeface="Cambria" panose="02040503050406030204" pitchFamily="18" charset="0"/>
            </a:endParaRPr>
          </a:p>
        </p:txBody>
      </p:sp>
      <p:sp>
        <p:nvSpPr>
          <p:cNvPr id="3" name="灯片编号占位符 2"/>
          <p:cNvSpPr>
            <a:spLocks noGrp="1"/>
          </p:cNvSpPr>
          <p:nvPr>
            <p:ph type="sldNum" sz="quarter" idx="2"/>
          </p:nvPr>
        </p:nvSpPr>
        <p:spPr/>
        <p:txBody>
          <a:bodyPr/>
          <a:lstStyle/>
          <a:p>
            <a:fld id="{86CB4B4D-7CA3-9044-876B-883B54F8677D}" type="slidenum">
              <a:rPr lang="en-US" altLang="zh-CN" smtClean="0"/>
              <a:t>2</a:t>
            </a:fld>
            <a:endParaRPr lang="zh-CN" altLang="en-US"/>
          </a:p>
        </p:txBody>
      </p:sp>
    </p:spTree>
    <p:extLst>
      <p:ext uri="{BB962C8B-B14F-4D97-AF65-F5344CB8AC3E}">
        <p14:creationId xmlns:p14="http://schemas.microsoft.com/office/powerpoint/2010/main" val="169965632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6751848"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altLang="zh-CN" dirty="0"/>
              <a:t>Evaluation </a:t>
            </a:r>
            <a:r>
              <a:rPr lang="en-US" altLang="zh-CN" sz="2000" dirty="0"/>
              <a:t>--  </a:t>
            </a:r>
            <a:r>
              <a:rPr lang="en-US" altLang="zh-CN" dirty="0"/>
              <a:t>Different Workload Types</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20</a:t>
            </a:fld>
            <a:endParaRPr lang="zh-CN" altLang="en-US"/>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4064" y="3646822"/>
            <a:ext cx="3696876" cy="240099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765" y="3646822"/>
            <a:ext cx="3783269" cy="2400990"/>
          </a:xfrm>
          <a:prstGeom prst="rect">
            <a:avLst/>
          </a:prstGeom>
        </p:spPr>
      </p:pic>
      <p:sp>
        <p:nvSpPr>
          <p:cNvPr id="10" name="文本框 9"/>
          <p:cNvSpPr txBox="1"/>
          <p:nvPr/>
        </p:nvSpPr>
        <p:spPr>
          <a:xfrm>
            <a:off x="1634119" y="6047812"/>
            <a:ext cx="1218603" cy="646331"/>
          </a:xfrm>
          <a:prstGeom prst="rect">
            <a:avLst/>
          </a:prstGeom>
          <a:noFill/>
        </p:spPr>
        <p:txBody>
          <a:bodyPr wrap="none" rtlCol="0">
            <a:spAutoFit/>
          </a:bodyPr>
          <a:lstStyle/>
          <a:p>
            <a:pPr algn="ctr"/>
            <a:r>
              <a:rPr lang="en-US" altLang="zh-CN" dirty="0" smtClean="0">
                <a:latin typeface="Cambria" panose="02040503050406030204" pitchFamily="18" charset="0"/>
              </a:rPr>
              <a:t>Sort</a:t>
            </a:r>
          </a:p>
          <a:p>
            <a:pPr algn="ctr"/>
            <a:r>
              <a:rPr lang="en-US" altLang="zh-CN" dirty="0" smtClean="0">
                <a:latin typeface="Cambria" panose="02040503050406030204" pitchFamily="18" charset="0"/>
              </a:rPr>
              <a:t>(M=N=96)</a:t>
            </a:r>
            <a:endParaRPr lang="zh-CN" altLang="en-US" dirty="0">
              <a:latin typeface="Cambria" panose="02040503050406030204" pitchFamily="18" charset="0"/>
            </a:endParaRPr>
          </a:p>
        </p:txBody>
      </p:sp>
      <p:sp>
        <p:nvSpPr>
          <p:cNvPr id="11" name="文本框 10"/>
          <p:cNvSpPr txBox="1"/>
          <p:nvPr/>
        </p:nvSpPr>
        <p:spPr>
          <a:xfrm>
            <a:off x="5450597" y="6047811"/>
            <a:ext cx="1715534" cy="646331"/>
          </a:xfrm>
          <a:prstGeom prst="rect">
            <a:avLst/>
          </a:prstGeom>
          <a:noFill/>
        </p:spPr>
        <p:txBody>
          <a:bodyPr wrap="none" rtlCol="0">
            <a:spAutoFit/>
          </a:bodyPr>
          <a:lstStyle/>
          <a:p>
            <a:pPr algn="ctr"/>
            <a:r>
              <a:rPr lang="en-US" altLang="zh-CN" dirty="0">
                <a:latin typeface="Cambria" panose="02040503050406030204" pitchFamily="18" charset="0"/>
              </a:rPr>
              <a:t>Matrix </a:t>
            </a:r>
            <a:r>
              <a:rPr lang="en-US" altLang="zh-CN" dirty="0" smtClean="0">
                <a:latin typeface="Cambria" panose="02040503050406030204" pitchFamily="18" charset="0"/>
              </a:rPr>
              <a:t>Multiply</a:t>
            </a:r>
          </a:p>
          <a:p>
            <a:pPr algn="ctr"/>
            <a:r>
              <a:rPr lang="en-US" altLang="zh-CN" dirty="0" smtClean="0">
                <a:latin typeface="Cambria" panose="02040503050406030204" pitchFamily="18" charset="0"/>
              </a:rPr>
              <a:t>(M=N=200)</a:t>
            </a:r>
            <a:endParaRPr lang="en-US" altLang="zh-CN" dirty="0">
              <a:latin typeface="Cambria" panose="02040503050406030204" pitchFamily="18" charset="0"/>
            </a:endParaRPr>
          </a:p>
        </p:txBody>
      </p:sp>
      <p:cxnSp>
        <p:nvCxnSpPr>
          <p:cNvPr id="8" name="直接箭头连接符 7"/>
          <p:cNvCxnSpPr/>
          <p:nvPr/>
        </p:nvCxnSpPr>
        <p:spPr>
          <a:xfrm>
            <a:off x="1317518" y="3784244"/>
            <a:ext cx="633202" cy="889000"/>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 name="直接箭头连接符 16"/>
          <p:cNvCxnSpPr/>
          <p:nvPr/>
        </p:nvCxnSpPr>
        <p:spPr>
          <a:xfrm>
            <a:off x="5193792" y="3784244"/>
            <a:ext cx="678371" cy="922338"/>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直接箭头连接符 18"/>
          <p:cNvCxnSpPr/>
          <p:nvPr/>
        </p:nvCxnSpPr>
        <p:spPr>
          <a:xfrm>
            <a:off x="6875321" y="4824211"/>
            <a:ext cx="647143" cy="946973"/>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3980" y="3646822"/>
            <a:ext cx="3760108" cy="2400990"/>
          </a:xfrm>
          <a:prstGeom prst="rect">
            <a:avLst/>
          </a:prstGeom>
        </p:spPr>
      </p:pic>
      <p:sp>
        <p:nvSpPr>
          <p:cNvPr id="24" name="文本框 23"/>
          <p:cNvSpPr txBox="1"/>
          <p:nvPr/>
        </p:nvSpPr>
        <p:spPr>
          <a:xfrm>
            <a:off x="9635260" y="6059922"/>
            <a:ext cx="1317990" cy="646331"/>
          </a:xfrm>
          <a:prstGeom prst="rect">
            <a:avLst/>
          </a:prstGeom>
          <a:noFill/>
        </p:spPr>
        <p:txBody>
          <a:bodyPr wrap="none" rtlCol="0">
            <a:spAutoFit/>
          </a:bodyPr>
          <a:lstStyle/>
          <a:p>
            <a:pPr algn="ctr"/>
            <a:r>
              <a:rPr lang="en-US" altLang="zh-CN" dirty="0" smtClean="0">
                <a:latin typeface="Cambria" panose="02040503050406030204" pitchFamily="18" charset="0"/>
              </a:rPr>
              <a:t>PageRank</a:t>
            </a:r>
          </a:p>
          <a:p>
            <a:pPr algn="ctr"/>
            <a:r>
              <a:rPr lang="en-US" altLang="zh-CN" dirty="0" smtClean="0">
                <a:latin typeface="Cambria" panose="02040503050406030204" pitchFamily="18" charset="0"/>
              </a:rPr>
              <a:t>(M=4, N=8)</a:t>
            </a:r>
            <a:endParaRPr lang="zh-CN" altLang="en-US" dirty="0">
              <a:latin typeface="Cambria" panose="02040503050406030204" pitchFamily="18" charset="0"/>
            </a:endParaRPr>
          </a:p>
        </p:txBody>
      </p:sp>
      <p:cxnSp>
        <p:nvCxnSpPr>
          <p:cNvPr id="32" name="直接箭头连接符 31"/>
          <p:cNvCxnSpPr/>
          <p:nvPr/>
        </p:nvCxnSpPr>
        <p:spPr>
          <a:xfrm>
            <a:off x="9275621" y="3771926"/>
            <a:ext cx="719279" cy="761618"/>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直接箭头连接符 33"/>
          <p:cNvCxnSpPr/>
          <p:nvPr/>
        </p:nvCxnSpPr>
        <p:spPr>
          <a:xfrm>
            <a:off x="10923298" y="5009566"/>
            <a:ext cx="430503" cy="673328"/>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7" name="直接箭头连接符 36"/>
          <p:cNvCxnSpPr/>
          <p:nvPr/>
        </p:nvCxnSpPr>
        <p:spPr>
          <a:xfrm>
            <a:off x="11353801" y="5671570"/>
            <a:ext cx="333040" cy="88290"/>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 name="直接箭头连接符 39"/>
          <p:cNvCxnSpPr/>
          <p:nvPr/>
        </p:nvCxnSpPr>
        <p:spPr>
          <a:xfrm>
            <a:off x="2916634" y="4780066"/>
            <a:ext cx="728607" cy="902828"/>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2" name="文本框 41"/>
          <p:cNvSpPr txBox="1"/>
          <p:nvPr/>
        </p:nvSpPr>
        <p:spPr>
          <a:xfrm>
            <a:off x="5683817" y="4044078"/>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45%</a:t>
            </a:r>
            <a:endParaRPr lang="zh-CN" altLang="en-US" b="1" dirty="0">
              <a:solidFill>
                <a:srgbClr val="FF0000"/>
              </a:solidFill>
              <a:latin typeface="Cambria" panose="02040503050406030204" pitchFamily="18" charset="0"/>
            </a:endParaRPr>
          </a:p>
        </p:txBody>
      </p:sp>
      <p:sp>
        <p:nvSpPr>
          <p:cNvPr id="43" name="文本框 42"/>
          <p:cNvSpPr txBox="1"/>
          <p:nvPr/>
        </p:nvSpPr>
        <p:spPr>
          <a:xfrm>
            <a:off x="7087089" y="4976898"/>
            <a:ext cx="870751"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89.1%</a:t>
            </a:r>
            <a:endParaRPr lang="zh-CN" altLang="en-US" b="1" dirty="0">
              <a:solidFill>
                <a:srgbClr val="FF0000"/>
              </a:solidFill>
              <a:latin typeface="Cambria" panose="02040503050406030204" pitchFamily="18" charset="0"/>
            </a:endParaRPr>
          </a:p>
        </p:txBody>
      </p:sp>
      <p:sp>
        <p:nvSpPr>
          <p:cNvPr id="44" name="文本框 43"/>
          <p:cNvSpPr txBox="1"/>
          <p:nvPr/>
        </p:nvSpPr>
        <p:spPr>
          <a:xfrm>
            <a:off x="9753235" y="3968069"/>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37%</a:t>
            </a:r>
            <a:endParaRPr lang="zh-CN" altLang="en-US" b="1" dirty="0">
              <a:solidFill>
                <a:srgbClr val="FF0000"/>
              </a:solidFill>
              <a:latin typeface="Cambria" panose="02040503050406030204" pitchFamily="18" charset="0"/>
            </a:endParaRPr>
          </a:p>
        </p:txBody>
      </p:sp>
      <p:sp>
        <p:nvSpPr>
          <p:cNvPr id="45" name="文本框 44"/>
          <p:cNvSpPr txBox="1"/>
          <p:nvPr/>
        </p:nvSpPr>
        <p:spPr>
          <a:xfrm>
            <a:off x="11462644" y="5403567"/>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50%</a:t>
            </a:r>
            <a:endParaRPr lang="zh-CN" altLang="en-US" b="1" dirty="0">
              <a:solidFill>
                <a:srgbClr val="FF0000"/>
              </a:solidFill>
              <a:latin typeface="Cambria" panose="02040503050406030204" pitchFamily="18" charset="0"/>
            </a:endParaRPr>
          </a:p>
        </p:txBody>
      </p:sp>
      <p:sp>
        <p:nvSpPr>
          <p:cNvPr id="46" name="文本框 45"/>
          <p:cNvSpPr txBox="1"/>
          <p:nvPr/>
        </p:nvSpPr>
        <p:spPr>
          <a:xfrm>
            <a:off x="11072185" y="5046814"/>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75%</a:t>
            </a:r>
            <a:endParaRPr lang="zh-CN" altLang="en-US" b="1" dirty="0">
              <a:solidFill>
                <a:srgbClr val="FF0000"/>
              </a:solidFill>
              <a:latin typeface="Cambria" panose="02040503050406030204" pitchFamily="18" charset="0"/>
            </a:endParaRPr>
          </a:p>
        </p:txBody>
      </p:sp>
      <p:sp>
        <p:nvSpPr>
          <p:cNvPr id="47" name="文本框 46"/>
          <p:cNvSpPr txBox="1"/>
          <p:nvPr/>
        </p:nvSpPr>
        <p:spPr>
          <a:xfrm>
            <a:off x="1719600" y="3970116"/>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43%</a:t>
            </a:r>
            <a:endParaRPr lang="zh-CN" altLang="en-US" b="1" dirty="0">
              <a:solidFill>
                <a:srgbClr val="FF0000"/>
              </a:solidFill>
              <a:latin typeface="Cambria" panose="02040503050406030204" pitchFamily="18" charset="0"/>
            </a:endParaRPr>
          </a:p>
        </p:txBody>
      </p:sp>
      <p:sp>
        <p:nvSpPr>
          <p:cNvPr id="48" name="文本框 47"/>
          <p:cNvSpPr txBox="1"/>
          <p:nvPr/>
        </p:nvSpPr>
        <p:spPr>
          <a:xfrm>
            <a:off x="3212017" y="4968264"/>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84%</a:t>
            </a:r>
            <a:endParaRPr lang="zh-CN" altLang="en-US" b="1" dirty="0">
              <a:solidFill>
                <a:srgbClr val="FF0000"/>
              </a:solidFill>
              <a:latin typeface="Cambria" panose="02040503050406030204" pitchFamily="18" charset="0"/>
            </a:endParaRPr>
          </a:p>
        </p:txBody>
      </p:sp>
      <p:pic>
        <p:nvPicPr>
          <p:cNvPr id="50" name="图片 49"/>
          <p:cNvPicPr>
            <a:picLocks noChangeAspect="1"/>
          </p:cNvPicPr>
          <p:nvPr/>
        </p:nvPicPr>
        <p:blipFill rotWithShape="1">
          <a:blip r:embed="rId7" cstate="print">
            <a:extLst>
              <a:ext uri="{28A0092B-C50C-407E-A947-70E740481C1C}">
                <a14:useLocalDpi xmlns:a14="http://schemas.microsoft.com/office/drawing/2010/main" val="0"/>
              </a:ext>
            </a:extLst>
          </a:blip>
          <a:srcRect l="5204" t="9869" r="5506"/>
          <a:stretch/>
        </p:blipFill>
        <p:spPr>
          <a:xfrm>
            <a:off x="1274804" y="976451"/>
            <a:ext cx="9616661" cy="2588562"/>
          </a:xfrm>
          <a:prstGeom prst="rect">
            <a:avLst/>
          </a:prstGeom>
        </p:spPr>
      </p:pic>
      <p:cxnSp>
        <p:nvCxnSpPr>
          <p:cNvPr id="54" name="直接箭头连接符 53"/>
          <p:cNvCxnSpPr/>
          <p:nvPr/>
        </p:nvCxnSpPr>
        <p:spPr>
          <a:xfrm>
            <a:off x="6524366" y="1359243"/>
            <a:ext cx="524983" cy="111211"/>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8" name="文本框 57"/>
          <p:cNvSpPr txBox="1"/>
          <p:nvPr/>
        </p:nvSpPr>
        <p:spPr>
          <a:xfrm>
            <a:off x="9592316" y="1057383"/>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18%</a:t>
            </a:r>
          </a:p>
        </p:txBody>
      </p:sp>
      <p:cxnSp>
        <p:nvCxnSpPr>
          <p:cNvPr id="59" name="直接箭头连接符 58"/>
          <p:cNvCxnSpPr/>
          <p:nvPr/>
        </p:nvCxnSpPr>
        <p:spPr>
          <a:xfrm>
            <a:off x="9208116" y="1057383"/>
            <a:ext cx="590791" cy="413071"/>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直接箭头连接符 61"/>
          <p:cNvCxnSpPr/>
          <p:nvPr/>
        </p:nvCxnSpPr>
        <p:spPr>
          <a:xfrm>
            <a:off x="3219152" y="2512540"/>
            <a:ext cx="1043928" cy="329514"/>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4" name="文本框 63"/>
          <p:cNvSpPr txBox="1"/>
          <p:nvPr/>
        </p:nvSpPr>
        <p:spPr>
          <a:xfrm>
            <a:off x="3796563" y="2283389"/>
            <a:ext cx="681598" cy="369332"/>
          </a:xfrm>
          <a:prstGeom prst="rect">
            <a:avLst/>
          </a:prstGeom>
          <a:noFill/>
        </p:spPr>
        <p:txBody>
          <a:bodyPr wrap="none" rtlCol="0">
            <a:spAutoFit/>
          </a:bodyPr>
          <a:lstStyle/>
          <a:p>
            <a:pPr algn="ctr"/>
            <a:r>
              <a:rPr lang="en-US" altLang="zh-CN" b="1" dirty="0" smtClean="0">
                <a:solidFill>
                  <a:srgbClr val="FF0000"/>
                </a:solidFill>
                <a:latin typeface="Cambria" panose="02040503050406030204" pitchFamily="18" charset="0"/>
              </a:rPr>
              <a:t>43%</a:t>
            </a:r>
          </a:p>
        </p:txBody>
      </p:sp>
      <p:sp>
        <p:nvSpPr>
          <p:cNvPr id="65" name="文本框 64"/>
          <p:cNvSpPr txBox="1"/>
          <p:nvPr/>
        </p:nvSpPr>
        <p:spPr>
          <a:xfrm>
            <a:off x="6953965" y="1101123"/>
            <a:ext cx="545342" cy="369332"/>
          </a:xfrm>
          <a:prstGeom prst="rect">
            <a:avLst/>
          </a:prstGeom>
          <a:noFill/>
        </p:spPr>
        <p:txBody>
          <a:bodyPr wrap="none" rtlCol="0">
            <a:spAutoFit/>
          </a:bodyPr>
          <a:lstStyle/>
          <a:p>
            <a:pPr algn="ctr"/>
            <a:r>
              <a:rPr lang="en-US" altLang="zh-CN" b="1" dirty="0">
                <a:solidFill>
                  <a:srgbClr val="FF0000"/>
                </a:solidFill>
                <a:latin typeface="Cambria" panose="02040503050406030204" pitchFamily="18" charset="0"/>
              </a:rPr>
              <a:t>9</a:t>
            </a:r>
            <a:r>
              <a:rPr lang="en-US" altLang="zh-CN" b="1" dirty="0" smtClean="0">
                <a:solidFill>
                  <a:srgbClr val="FF0000"/>
                </a:solidFill>
                <a:latin typeface="Cambria" panose="02040503050406030204" pitchFamily="18" charset="0"/>
              </a:rPr>
              <a:t>%</a:t>
            </a:r>
          </a:p>
        </p:txBody>
      </p:sp>
    </p:spTree>
    <p:extLst>
      <p:ext uri="{BB962C8B-B14F-4D97-AF65-F5344CB8AC3E}">
        <p14:creationId xmlns:p14="http://schemas.microsoft.com/office/powerpoint/2010/main" val="315714957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6751848"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altLang="zh-CN" dirty="0"/>
              <a:t>Evaluation </a:t>
            </a:r>
            <a:r>
              <a:rPr lang="en-US" altLang="zh-CN" sz="2000" dirty="0"/>
              <a:t>--  </a:t>
            </a:r>
            <a:r>
              <a:rPr lang="en-US" altLang="zh-CN" dirty="0"/>
              <a:t>Different Workload Types</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21</a:t>
            </a:fld>
            <a:endParaRPr lang="zh-CN" altLang="en-US"/>
          </a:p>
        </p:txBody>
      </p:sp>
      <p:sp>
        <p:nvSpPr>
          <p:cNvPr id="7" name="内容占位符 8"/>
          <p:cNvSpPr txBox="1">
            <a:spLocks/>
          </p:cNvSpPr>
          <p:nvPr/>
        </p:nvSpPr>
        <p:spPr>
          <a:xfrm>
            <a:off x="664033" y="1298743"/>
            <a:ext cx="9998342" cy="4785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000" dirty="0" smtClean="0">
                <a:latin typeface="Cambria" panose="02040503050406030204" pitchFamily="18" charset="0"/>
              </a:rPr>
              <a:t>With EC-Shuffle, the </a:t>
            </a:r>
            <a:r>
              <a:rPr lang="en-US" altLang="zh-CN" sz="2000" b="1" dirty="0">
                <a:latin typeface="Cambria" panose="02040503050406030204" pitchFamily="18" charset="0"/>
              </a:rPr>
              <a:t>network-intensive </a:t>
            </a:r>
            <a:r>
              <a:rPr lang="en-US" altLang="zh-CN" sz="2000" b="1" dirty="0" smtClean="0">
                <a:latin typeface="Cambria" panose="02040503050406030204" pitchFamily="18" charset="0"/>
              </a:rPr>
              <a:t>workloads </a:t>
            </a:r>
            <a:r>
              <a:rPr lang="en-US" altLang="zh-CN" sz="2000" dirty="0">
                <a:latin typeface="Cambria" panose="02040503050406030204" pitchFamily="18" charset="0"/>
              </a:rPr>
              <a:t>has more performance improvement than the </a:t>
            </a:r>
            <a:r>
              <a:rPr lang="en-US" altLang="zh-CN" sz="2000" b="1" dirty="0">
                <a:latin typeface="Cambria" panose="02040503050406030204" pitchFamily="18" charset="0"/>
              </a:rPr>
              <a:t>computing-intensive </a:t>
            </a:r>
            <a:r>
              <a:rPr lang="en-US" altLang="zh-CN" sz="2000" b="1" dirty="0" smtClean="0">
                <a:latin typeface="Cambria" panose="02040503050406030204" pitchFamily="18" charset="0"/>
              </a:rPr>
              <a:t>workloads</a:t>
            </a:r>
            <a:r>
              <a:rPr lang="en-US" altLang="zh-CN" sz="2000" dirty="0" smtClean="0">
                <a:latin typeface="Cambria" panose="02040503050406030204" pitchFamily="18" charset="0"/>
              </a:rPr>
              <a:t>.</a:t>
            </a:r>
          </a:p>
          <a:p>
            <a:pPr lvl="1" hangingPunct="1"/>
            <a:r>
              <a:rPr lang="en-US" altLang="zh-CN" sz="2000" dirty="0" smtClean="0">
                <a:latin typeface="Cambria" panose="02040503050406030204" pitchFamily="18" charset="0"/>
              </a:rPr>
              <a:t>a </a:t>
            </a:r>
            <a:r>
              <a:rPr lang="en-US" altLang="zh-CN" sz="2000" dirty="0">
                <a:latin typeface="Cambria" panose="02040503050406030204" pitchFamily="18" charset="0"/>
              </a:rPr>
              <a:t>shuffle has heavy network </a:t>
            </a:r>
            <a:r>
              <a:rPr lang="en-US" altLang="zh-CN" sz="2000" dirty="0" smtClean="0">
                <a:latin typeface="Cambria" panose="02040503050406030204" pitchFamily="18" charset="0"/>
              </a:rPr>
              <a:t>traffic, but with few computation workloads</a:t>
            </a:r>
            <a:endParaRPr lang="en-US" altLang="zh-CN" sz="2000" dirty="0">
              <a:latin typeface="Cambria" panose="02040503050406030204" pitchFamily="18" charset="0"/>
            </a:endParaRPr>
          </a:p>
          <a:p>
            <a:pPr lvl="1" hangingPunct="1"/>
            <a:r>
              <a:rPr lang="en-US" altLang="zh-CN" sz="2000" dirty="0" smtClean="0">
                <a:latin typeface="Cambria" panose="02040503050406030204" pitchFamily="18" charset="0"/>
              </a:rPr>
              <a:t>more shuffle operation</a:t>
            </a:r>
          </a:p>
          <a:p>
            <a:pPr hangingPunct="1"/>
            <a:r>
              <a:rPr lang="en-US" altLang="zh-CN" sz="2000" b="1" dirty="0" smtClean="0">
                <a:latin typeface="Cambria" panose="02040503050406030204" pitchFamily="18" charset="0"/>
              </a:rPr>
              <a:t>Load balance </a:t>
            </a:r>
            <a:r>
              <a:rPr lang="en-US" altLang="zh-CN" sz="2000" dirty="0" smtClean="0">
                <a:latin typeface="Cambria" panose="02040503050406030204" pitchFamily="18" charset="0"/>
              </a:rPr>
              <a:t>is important to determine </a:t>
            </a:r>
            <a:r>
              <a:rPr lang="en-US" altLang="zh-CN" sz="2000" dirty="0">
                <a:latin typeface="Cambria" panose="02040503050406030204" pitchFamily="18" charset="0"/>
              </a:rPr>
              <a:t>the total size of parity </a:t>
            </a:r>
            <a:r>
              <a:rPr lang="en-US" altLang="zh-CN" sz="2000" dirty="0" smtClean="0">
                <a:latin typeface="Cambria" panose="02040503050406030204" pitchFamily="18" charset="0"/>
              </a:rPr>
              <a:t>chunks.</a:t>
            </a:r>
          </a:p>
          <a:p>
            <a:pPr lvl="1" hangingPunct="1"/>
            <a:r>
              <a:rPr lang="en-US" altLang="zh-CN" sz="2000" dirty="0" smtClean="0">
                <a:latin typeface="Cambria" panose="02040503050406030204" pitchFamily="18" charset="0"/>
              </a:rPr>
              <a:t>Align data chunks, larger parity chunks</a:t>
            </a:r>
          </a:p>
          <a:p>
            <a:pPr hangingPunct="1"/>
            <a:r>
              <a:rPr lang="en-US" altLang="zh-CN" sz="2000" b="1" dirty="0" smtClean="0">
                <a:latin typeface="Cambria" panose="02040503050406030204" pitchFamily="18" charset="0"/>
              </a:rPr>
              <a:t>(</a:t>
            </a:r>
            <a:r>
              <a:rPr lang="en-US" altLang="zh-CN" sz="2000" b="1" dirty="0" smtClean="0">
                <a:solidFill>
                  <a:srgbClr val="0070C0"/>
                </a:solidFill>
                <a:latin typeface="Cambria" panose="02040503050406030204" pitchFamily="18" charset="0"/>
              </a:rPr>
              <a:t>Limitation</a:t>
            </a:r>
            <a:r>
              <a:rPr lang="en-US" altLang="zh-CN" sz="2000" b="1" dirty="0" smtClean="0">
                <a:latin typeface="Cambria" panose="02040503050406030204" pitchFamily="18" charset="0"/>
              </a:rPr>
              <a:t>) </a:t>
            </a:r>
            <a:r>
              <a:rPr lang="en-US" altLang="zh-CN" sz="2000" dirty="0" smtClean="0">
                <a:latin typeface="Cambria" panose="02040503050406030204" pitchFamily="18" charset="0"/>
              </a:rPr>
              <a:t>Erasure </a:t>
            </a:r>
            <a:r>
              <a:rPr lang="en-US" altLang="zh-CN" sz="2000" dirty="0">
                <a:latin typeface="Cambria" panose="02040503050406030204" pitchFamily="18" charset="0"/>
              </a:rPr>
              <a:t>coding performs not well on encoding data chunks in </a:t>
            </a:r>
            <a:r>
              <a:rPr lang="en-US" altLang="zh-CN" sz="2000" b="1" dirty="0">
                <a:latin typeface="Cambria" panose="02040503050406030204" pitchFamily="18" charset="0"/>
              </a:rPr>
              <a:t>small </a:t>
            </a:r>
            <a:r>
              <a:rPr lang="en-US" altLang="zh-CN" sz="2000" b="1" dirty="0" smtClean="0">
                <a:latin typeface="Cambria" panose="02040503050406030204" pitchFamily="18" charset="0"/>
              </a:rPr>
              <a:t>size</a:t>
            </a:r>
            <a:r>
              <a:rPr lang="en-US" altLang="zh-CN" sz="2000" dirty="0" smtClean="0">
                <a:latin typeface="Cambria" panose="02040503050406030204" pitchFamily="18" charset="0"/>
              </a:rPr>
              <a:t>.</a:t>
            </a:r>
          </a:p>
          <a:p>
            <a:pPr lvl="1" hangingPunct="1"/>
            <a:r>
              <a:rPr lang="en-US" altLang="zh-CN" sz="2000" dirty="0" smtClean="0">
                <a:latin typeface="Cambria" panose="02040503050406030204" pitchFamily="18" charset="0"/>
              </a:rPr>
              <a:t>KMeans </a:t>
            </a:r>
            <a:r>
              <a:rPr lang="en-US" altLang="zh-CN" sz="2000" dirty="0">
                <a:latin typeface="Cambria" panose="02040503050406030204" pitchFamily="18" charset="0"/>
              </a:rPr>
              <a:t>and </a:t>
            </a:r>
            <a:r>
              <a:rPr lang="en-US" altLang="zh-CN" sz="2000" dirty="0" smtClean="0">
                <a:latin typeface="Cambria" panose="02040503050406030204" pitchFamily="18" charset="0"/>
              </a:rPr>
              <a:t>SVMWithSGD</a:t>
            </a:r>
            <a:endParaRPr lang="en-US" altLang="zh-CN" sz="2000" dirty="0">
              <a:latin typeface="Cambria" panose="02040503050406030204" pitchFamily="18"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808" y="4126210"/>
            <a:ext cx="3714910" cy="2412702"/>
          </a:xfrm>
          <a:prstGeom prst="rect">
            <a:avLst/>
          </a:prstGeom>
        </p:spPr>
      </p:pic>
      <p:sp>
        <p:nvSpPr>
          <p:cNvPr id="9" name="文本框 8"/>
          <p:cNvSpPr txBox="1"/>
          <p:nvPr/>
        </p:nvSpPr>
        <p:spPr>
          <a:xfrm>
            <a:off x="9150713" y="6034960"/>
            <a:ext cx="970137" cy="369332"/>
          </a:xfrm>
          <a:prstGeom prst="rect">
            <a:avLst/>
          </a:prstGeom>
          <a:noFill/>
        </p:spPr>
        <p:txBody>
          <a:bodyPr wrap="none" rtlCol="0">
            <a:spAutoFit/>
          </a:bodyPr>
          <a:lstStyle/>
          <a:p>
            <a:pPr algn="ctr"/>
            <a:r>
              <a:rPr lang="en-US" altLang="zh-CN" dirty="0" smtClean="0">
                <a:latin typeface="Cambria" panose="02040503050406030204" pitchFamily="18" charset="0"/>
              </a:rPr>
              <a:t>KMeans</a:t>
            </a:r>
            <a:endParaRPr lang="zh-CN" altLang="en-US" dirty="0">
              <a:latin typeface="Cambria" panose="02040503050406030204" pitchFamily="18" charset="0"/>
            </a:endParaRPr>
          </a:p>
        </p:txBody>
      </p:sp>
      <p:cxnSp>
        <p:nvCxnSpPr>
          <p:cNvPr id="10" name="直接箭头连接符 9"/>
          <p:cNvCxnSpPr/>
          <p:nvPr/>
        </p:nvCxnSpPr>
        <p:spPr>
          <a:xfrm flipV="1">
            <a:off x="8330575" y="5770773"/>
            <a:ext cx="278613" cy="429273"/>
          </a:xfrm>
          <a:prstGeom prst="straightConnector1">
            <a:avLst/>
          </a:prstGeom>
          <a:noFill/>
          <a:ln w="57150" cap="flat">
            <a:solidFill>
              <a:schemeClr val="accent1">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 name="直接箭头连接符 11"/>
          <p:cNvCxnSpPr/>
          <p:nvPr/>
        </p:nvCxnSpPr>
        <p:spPr>
          <a:xfrm>
            <a:off x="7994822" y="5332561"/>
            <a:ext cx="704335" cy="438212"/>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2264517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3951403"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altLang="zh-CN" dirty="0"/>
              <a:t>Evaluation --  </a:t>
            </a:r>
            <a:r>
              <a:rPr lang="en-US" altLang="zh-CN" dirty="0" smtClean="0"/>
              <a:t>Recovery</a:t>
            </a:r>
            <a:endParaRPr lang="en-US" altLang="zh-CN" dirty="0"/>
          </a:p>
        </p:txBody>
      </p:sp>
      <p:sp>
        <p:nvSpPr>
          <p:cNvPr id="2" name="灯片编号占位符 1"/>
          <p:cNvSpPr>
            <a:spLocks noGrp="1"/>
          </p:cNvSpPr>
          <p:nvPr>
            <p:ph type="sldNum" sz="quarter" idx="2"/>
          </p:nvPr>
        </p:nvSpPr>
        <p:spPr/>
        <p:txBody>
          <a:bodyPr/>
          <a:lstStyle/>
          <a:p>
            <a:fld id="{86CB4B4D-7CA3-9044-876B-883B54F8677D}" type="slidenum">
              <a:rPr lang="en-US" altLang="zh-CN" smtClean="0"/>
              <a:t>22</a:t>
            </a:fld>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91" y="1442783"/>
            <a:ext cx="4768000" cy="315428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818" y="1442783"/>
            <a:ext cx="4768000" cy="3190857"/>
          </a:xfrm>
          <a:prstGeom prst="rect">
            <a:avLst/>
          </a:prstGeom>
        </p:spPr>
      </p:pic>
      <p:sp>
        <p:nvSpPr>
          <p:cNvPr id="8" name="内容占位符 8"/>
          <p:cNvSpPr txBox="1">
            <a:spLocks/>
          </p:cNvSpPr>
          <p:nvPr/>
        </p:nvSpPr>
        <p:spPr>
          <a:xfrm>
            <a:off x="1317518" y="4818275"/>
            <a:ext cx="10036283" cy="1503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000" b="1" dirty="0">
                <a:latin typeface="Cambria" panose="02040503050406030204" pitchFamily="18" charset="0"/>
              </a:rPr>
              <a:t>Application: </a:t>
            </a:r>
            <a:r>
              <a:rPr lang="en-US" altLang="zh-CN" sz="2000" b="1" dirty="0" smtClean="0">
                <a:latin typeface="Cambria" panose="02040503050406030204" pitchFamily="18" charset="0"/>
              </a:rPr>
              <a:t>PageRank for 10 iterations</a:t>
            </a:r>
          </a:p>
          <a:p>
            <a:pPr lvl="1" hangingPunct="1"/>
            <a:r>
              <a:rPr lang="en-US" altLang="zh-CN" sz="2000" dirty="0" smtClean="0">
                <a:latin typeface="Cambria" panose="02040503050406030204" pitchFamily="18" charset="0"/>
              </a:rPr>
              <a:t>M = 4, N = 8</a:t>
            </a:r>
          </a:p>
          <a:p>
            <a:pPr hangingPunct="1"/>
            <a:r>
              <a:rPr lang="en-US" altLang="zh-CN" sz="2000" dirty="0" smtClean="0">
                <a:latin typeface="Cambria" panose="02040503050406030204" pitchFamily="18" charset="0"/>
              </a:rPr>
              <a:t>Replication/ FTI/ EC-Shuffle can instantly recover the runtime data (only one retry stage)</a:t>
            </a:r>
          </a:p>
          <a:p>
            <a:pPr lvl="1" hangingPunct="1"/>
            <a:r>
              <a:rPr lang="en-US" altLang="zh-CN" sz="2000" b="1" dirty="0" smtClean="0">
                <a:solidFill>
                  <a:srgbClr val="FF0000"/>
                </a:solidFill>
                <a:latin typeface="Cambria" panose="02040503050406030204" pitchFamily="18" charset="0"/>
              </a:rPr>
              <a:t>FTI needs 4 RDD partition to recover the lost data</a:t>
            </a:r>
          </a:p>
        </p:txBody>
      </p:sp>
    </p:spTree>
    <p:extLst>
      <p:ext uri="{BB962C8B-B14F-4D97-AF65-F5344CB8AC3E}">
        <p14:creationId xmlns:p14="http://schemas.microsoft.com/office/powerpoint/2010/main" val="14103928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6859250"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altLang="zh-CN" dirty="0"/>
              <a:t>Evaluation </a:t>
            </a:r>
            <a:r>
              <a:rPr lang="en-US" altLang="zh-CN" sz="2000" dirty="0"/>
              <a:t>--  </a:t>
            </a:r>
            <a:r>
              <a:rPr lang="en-US" altLang="zh-CN" dirty="0"/>
              <a:t>Different Reliability Levels</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23</a:t>
            </a:fld>
            <a:endParaRPr lang="zh-CN" altLang="en-US"/>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12" y="1748873"/>
            <a:ext cx="5746070" cy="3605179"/>
          </a:xfrm>
          <a:prstGeom prst="rect">
            <a:avLst/>
          </a:prstGeom>
        </p:spPr>
      </p:pic>
      <p:sp>
        <p:nvSpPr>
          <p:cNvPr id="9" name="内容占位符 8"/>
          <p:cNvSpPr txBox="1">
            <a:spLocks/>
          </p:cNvSpPr>
          <p:nvPr/>
        </p:nvSpPr>
        <p:spPr>
          <a:xfrm>
            <a:off x="6867114" y="1817752"/>
            <a:ext cx="4660016" cy="346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400" dirty="0">
                <a:latin typeface="Cambria" panose="02040503050406030204" pitchFamily="18" charset="0"/>
              </a:rPr>
              <a:t>Application: </a:t>
            </a:r>
            <a:r>
              <a:rPr lang="en-US" altLang="zh-CN" sz="2400" dirty="0" err="1" smtClean="0">
                <a:latin typeface="Cambria" panose="02040503050406030204" pitchFamily="18" charset="0"/>
              </a:rPr>
              <a:t>MatrixMultiply</a:t>
            </a:r>
            <a:endParaRPr lang="en-US" altLang="zh-CN" sz="2400" dirty="0" smtClean="0">
              <a:latin typeface="Cambria" panose="02040503050406030204" pitchFamily="18" charset="0"/>
            </a:endParaRPr>
          </a:p>
          <a:p>
            <a:pPr lvl="1" hangingPunct="1"/>
            <a:r>
              <a:rPr lang="en-US" altLang="zh-CN" sz="2000" dirty="0" smtClean="0">
                <a:latin typeface="Cambria" panose="02040503050406030204" pitchFamily="18" charset="0"/>
              </a:rPr>
              <a:t>M = N = 200</a:t>
            </a:r>
          </a:p>
          <a:p>
            <a:pPr hangingPunct="1"/>
            <a:r>
              <a:rPr lang="en-US" altLang="zh-CN" sz="2400" dirty="0" smtClean="0">
                <a:latin typeface="Cambria" panose="02040503050406030204" pitchFamily="18" charset="0"/>
              </a:rPr>
              <a:t>Traffic:</a:t>
            </a:r>
          </a:p>
          <a:p>
            <a:pPr lvl="1" hangingPunct="1"/>
            <a:r>
              <a:rPr lang="en-US" altLang="zh-CN" sz="2000" dirty="0" smtClean="0">
                <a:latin typeface="Cambria" panose="02040503050406030204" pitchFamily="18" charset="0"/>
              </a:rPr>
              <a:t>FTI: a full RDD + (r-1) parity chunks</a:t>
            </a:r>
          </a:p>
          <a:p>
            <a:pPr lvl="1" hangingPunct="1"/>
            <a:r>
              <a:rPr lang="en-US" altLang="zh-CN" sz="2000" dirty="0" smtClean="0">
                <a:latin typeface="Cambria" panose="02040503050406030204" pitchFamily="18" charset="0"/>
              </a:rPr>
              <a:t>EC-Shuffle: r parity chunks</a:t>
            </a:r>
          </a:p>
          <a:p>
            <a:pPr hangingPunct="1"/>
            <a:r>
              <a:rPr lang="en-US" altLang="zh-CN" sz="2400" dirty="0" smtClean="0">
                <a:latin typeface="Cambria" panose="02040503050406030204" pitchFamily="18" charset="0"/>
              </a:rPr>
              <a:t>Computation</a:t>
            </a:r>
            <a:endParaRPr lang="en-US" altLang="zh-CN" sz="2400" dirty="0">
              <a:latin typeface="Cambria" panose="02040503050406030204" pitchFamily="18" charset="0"/>
            </a:endParaRPr>
          </a:p>
          <a:p>
            <a:pPr lvl="1" hangingPunct="1"/>
            <a:r>
              <a:rPr lang="en-US" altLang="zh-CN" sz="2000" dirty="0" smtClean="0">
                <a:latin typeface="Cambria" panose="02040503050406030204" pitchFamily="18" charset="0"/>
              </a:rPr>
              <a:t>With the same speed, </a:t>
            </a:r>
            <a:r>
              <a:rPr lang="en-US" altLang="zh-CN" sz="2000" dirty="0">
                <a:latin typeface="Cambria" panose="02040503050406030204" pitchFamily="18" charset="0"/>
              </a:rPr>
              <a:t>encoding </a:t>
            </a:r>
            <a:r>
              <a:rPr lang="en-US" altLang="zh-CN" sz="2000" dirty="0" smtClean="0">
                <a:latin typeface="Cambria" panose="02040503050406030204" pitchFamily="18" charset="0"/>
              </a:rPr>
              <a:t>big data chunks cause a longer time</a:t>
            </a:r>
          </a:p>
        </p:txBody>
      </p:sp>
      <p:sp>
        <p:nvSpPr>
          <p:cNvPr id="10" name="文本框 9"/>
          <p:cNvSpPr txBox="1"/>
          <p:nvPr/>
        </p:nvSpPr>
        <p:spPr>
          <a:xfrm>
            <a:off x="1027117" y="5586790"/>
            <a:ext cx="5290231" cy="369332"/>
          </a:xfrm>
          <a:prstGeom prst="rect">
            <a:avLst/>
          </a:prstGeom>
          <a:noFill/>
        </p:spPr>
        <p:txBody>
          <a:bodyPr wrap="none" rtlCol="0">
            <a:spAutoFit/>
          </a:bodyPr>
          <a:lstStyle/>
          <a:p>
            <a:r>
              <a:rPr lang="en-US" altLang="zh-CN" dirty="0">
                <a:latin typeface="Cambria" panose="02040503050406030204" pitchFamily="18" charset="0"/>
              </a:rPr>
              <a:t>The generated parity data </a:t>
            </a:r>
            <a:r>
              <a:rPr lang="en-US" altLang="zh-CN" dirty="0" smtClean="0">
                <a:latin typeface="Cambria" panose="02040503050406030204" pitchFamily="18" charset="0"/>
              </a:rPr>
              <a:t>size in FTI and EC-Shuffle</a:t>
            </a:r>
            <a:endParaRPr lang="zh-CN" altLang="en-US" dirty="0">
              <a:latin typeface="Cambria" panose="02040503050406030204" pitchFamily="18" charset="0"/>
            </a:endParaRPr>
          </a:p>
        </p:txBody>
      </p:sp>
      <p:sp>
        <p:nvSpPr>
          <p:cNvPr id="3" name="Down Arrow 2"/>
          <p:cNvSpPr/>
          <p:nvPr/>
        </p:nvSpPr>
        <p:spPr>
          <a:xfrm>
            <a:off x="4968607" y="2445745"/>
            <a:ext cx="363557" cy="242371"/>
          </a:xfrm>
          <a:prstGeom prst="down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6" name="Straight Arrow Connector 5"/>
          <p:cNvCxnSpPr/>
          <p:nvPr/>
        </p:nvCxnSpPr>
        <p:spPr>
          <a:xfrm>
            <a:off x="5310130" y="3360145"/>
            <a:ext cx="297456" cy="892366"/>
          </a:xfrm>
          <a:prstGeom prst="straightConnector1">
            <a:avLst/>
          </a:prstGeom>
          <a:noFill/>
          <a:ln w="381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 name="Straight Arrow Connector 11"/>
          <p:cNvCxnSpPr/>
          <p:nvPr/>
        </p:nvCxnSpPr>
        <p:spPr>
          <a:xfrm>
            <a:off x="4557242" y="3446443"/>
            <a:ext cx="297456" cy="892366"/>
          </a:xfrm>
          <a:prstGeom prst="straightConnector1">
            <a:avLst/>
          </a:prstGeom>
          <a:noFill/>
          <a:ln w="381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 name="Straight Arrow Connector 12"/>
          <p:cNvCxnSpPr/>
          <p:nvPr/>
        </p:nvCxnSpPr>
        <p:spPr>
          <a:xfrm>
            <a:off x="3844681" y="3631894"/>
            <a:ext cx="297456" cy="892366"/>
          </a:xfrm>
          <a:prstGeom prst="straightConnector1">
            <a:avLst/>
          </a:prstGeom>
          <a:noFill/>
          <a:ln w="381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2773493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6873677"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altLang="zh-CN" dirty="0"/>
              <a:t>Evaluation </a:t>
            </a:r>
            <a:r>
              <a:rPr lang="en-US" altLang="zh-CN" sz="2000" dirty="0"/>
              <a:t>--  </a:t>
            </a:r>
            <a:r>
              <a:rPr lang="en-US" altLang="zh-CN" dirty="0"/>
              <a:t>Dynamic Encoding Strategy</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24</a:t>
            </a:fld>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949819056"/>
              </p:ext>
            </p:extLst>
          </p:nvPr>
        </p:nvGraphicFramePr>
        <p:xfrm>
          <a:off x="421067" y="2074400"/>
          <a:ext cx="7112000" cy="390144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2977284008"/>
                    </a:ext>
                  </a:extLst>
                </a:gridCol>
                <a:gridCol w="1016000">
                  <a:extLst>
                    <a:ext uri="{9D8B030D-6E8A-4147-A177-3AD203B41FA5}">
                      <a16:colId xmlns:a16="http://schemas.microsoft.com/office/drawing/2014/main" xmlns="" val="1278057221"/>
                    </a:ext>
                  </a:extLst>
                </a:gridCol>
                <a:gridCol w="1016000">
                  <a:extLst>
                    <a:ext uri="{9D8B030D-6E8A-4147-A177-3AD203B41FA5}">
                      <a16:colId xmlns:a16="http://schemas.microsoft.com/office/drawing/2014/main" xmlns="" val="2381236502"/>
                    </a:ext>
                  </a:extLst>
                </a:gridCol>
                <a:gridCol w="1016000">
                  <a:extLst>
                    <a:ext uri="{9D8B030D-6E8A-4147-A177-3AD203B41FA5}">
                      <a16:colId xmlns:a16="http://schemas.microsoft.com/office/drawing/2014/main" xmlns="" val="1352904378"/>
                    </a:ext>
                  </a:extLst>
                </a:gridCol>
                <a:gridCol w="1016000">
                  <a:extLst>
                    <a:ext uri="{9D8B030D-6E8A-4147-A177-3AD203B41FA5}">
                      <a16:colId xmlns:a16="http://schemas.microsoft.com/office/drawing/2014/main" xmlns="" val="4168919015"/>
                    </a:ext>
                  </a:extLst>
                </a:gridCol>
                <a:gridCol w="1016000">
                  <a:extLst>
                    <a:ext uri="{9D8B030D-6E8A-4147-A177-3AD203B41FA5}">
                      <a16:colId xmlns:a16="http://schemas.microsoft.com/office/drawing/2014/main" xmlns="" val="849953496"/>
                    </a:ext>
                  </a:extLst>
                </a:gridCol>
                <a:gridCol w="1016000">
                  <a:extLst>
                    <a:ext uri="{9D8B030D-6E8A-4147-A177-3AD203B41FA5}">
                      <a16:colId xmlns:a16="http://schemas.microsoft.com/office/drawing/2014/main" xmlns="" val="2312988877"/>
                    </a:ext>
                  </a:extLst>
                </a:gridCol>
              </a:tblGrid>
              <a:tr h="370840">
                <a:tc>
                  <a:txBody>
                    <a:bodyPr/>
                    <a:lstStyle/>
                    <a:p>
                      <a:pPr algn="ctr"/>
                      <a:r>
                        <a:rPr lang="en-US" altLang="zh-CN" sz="2000" dirty="0" smtClean="0"/>
                        <a:t>M, N</a:t>
                      </a:r>
                      <a:endParaRPr lang="zh-CN" altLang="en-US" sz="2000" dirty="0"/>
                    </a:p>
                  </a:txBody>
                  <a:tcPr/>
                </a:tc>
                <a:tc>
                  <a:txBody>
                    <a:bodyPr/>
                    <a:lstStyle/>
                    <a:p>
                      <a:pPr algn="ctr"/>
                      <a:r>
                        <a:rPr lang="en-US" altLang="zh-CN" sz="2000" dirty="0" smtClean="0"/>
                        <a:t>2</a:t>
                      </a:r>
                      <a:endParaRPr lang="zh-CN" altLang="en-US" sz="2000" dirty="0"/>
                    </a:p>
                  </a:txBody>
                  <a:tcPr/>
                </a:tc>
                <a:tc>
                  <a:txBody>
                    <a:bodyPr/>
                    <a:lstStyle/>
                    <a:p>
                      <a:pPr algn="ctr"/>
                      <a:r>
                        <a:rPr lang="en-US" altLang="zh-CN" sz="2000" dirty="0" smtClean="0"/>
                        <a:t>4</a:t>
                      </a:r>
                      <a:endParaRPr lang="zh-CN" altLang="en-US" sz="2000" dirty="0"/>
                    </a:p>
                  </a:txBody>
                  <a:tcPr/>
                </a:tc>
                <a:tc>
                  <a:txBody>
                    <a:bodyPr/>
                    <a:lstStyle/>
                    <a:p>
                      <a:pPr algn="ctr"/>
                      <a:r>
                        <a:rPr lang="en-US" altLang="zh-CN" sz="2000" dirty="0" smtClean="0"/>
                        <a:t>8</a:t>
                      </a:r>
                      <a:endParaRPr lang="zh-CN" altLang="en-US" sz="2000" dirty="0"/>
                    </a:p>
                  </a:txBody>
                  <a:tcPr/>
                </a:tc>
                <a:tc>
                  <a:txBody>
                    <a:bodyPr/>
                    <a:lstStyle/>
                    <a:p>
                      <a:pPr algn="ctr"/>
                      <a:r>
                        <a:rPr lang="en-US" altLang="zh-CN" sz="2000" dirty="0" smtClean="0"/>
                        <a:t>16</a:t>
                      </a:r>
                      <a:endParaRPr lang="zh-CN" altLang="en-US" sz="2000" dirty="0"/>
                    </a:p>
                  </a:txBody>
                  <a:tcPr/>
                </a:tc>
                <a:tc>
                  <a:txBody>
                    <a:bodyPr/>
                    <a:lstStyle/>
                    <a:p>
                      <a:pPr algn="ctr"/>
                      <a:r>
                        <a:rPr lang="en-US" altLang="zh-CN" sz="2000" dirty="0" smtClean="0"/>
                        <a:t>32</a:t>
                      </a:r>
                      <a:endParaRPr lang="zh-CN" altLang="en-US" sz="2000" dirty="0"/>
                    </a:p>
                  </a:txBody>
                  <a:tcPr/>
                </a:tc>
                <a:tc>
                  <a:txBody>
                    <a:bodyPr/>
                    <a:lstStyle/>
                    <a:p>
                      <a:pPr algn="ctr"/>
                      <a:r>
                        <a:rPr lang="en-US" altLang="zh-CN" sz="2000" dirty="0" smtClean="0"/>
                        <a:t>64</a:t>
                      </a:r>
                      <a:endParaRPr lang="zh-CN" altLang="en-US" sz="2000" dirty="0"/>
                    </a:p>
                  </a:txBody>
                  <a:tcPr/>
                </a:tc>
                <a:extLst>
                  <a:ext uri="{0D108BD9-81ED-4DB2-BD59-A6C34878D82A}">
                    <a16:rowId xmlns:a16="http://schemas.microsoft.com/office/drawing/2014/main" xmlns="" val="3279140994"/>
                  </a:ext>
                </a:extLst>
              </a:tr>
              <a:tr h="370840">
                <a:tc>
                  <a:txBody>
                    <a:bodyPr/>
                    <a:lstStyle/>
                    <a:p>
                      <a:pPr algn="ctr"/>
                      <a:r>
                        <a:rPr lang="en-US" altLang="zh-CN" sz="2000" dirty="0" smtClean="0"/>
                        <a:t>2</a:t>
                      </a:r>
                      <a:endParaRPr lang="zh-CN" altLang="en-US" sz="2000" dirty="0"/>
                    </a:p>
                  </a:txBody>
                  <a:tcPr/>
                </a:tc>
                <a:tc>
                  <a:txBody>
                    <a:bodyPr/>
                    <a:lstStyle/>
                    <a:p>
                      <a:pPr algn="ctr"/>
                      <a:r>
                        <a:rPr lang="en-US" altLang="zh-CN" sz="2000" dirty="0" smtClean="0"/>
                        <a:t>1:1.008:1.000</a:t>
                      </a:r>
                      <a:endParaRPr lang="zh-CN" altLang="en-US" sz="2000" dirty="0"/>
                    </a:p>
                  </a:txBody>
                  <a:tcPr/>
                </a:tc>
                <a:tc>
                  <a:txBody>
                    <a:bodyPr/>
                    <a:lstStyle/>
                    <a:p>
                      <a:pPr algn="ctr"/>
                      <a:r>
                        <a:rPr lang="en-US" altLang="zh-CN" sz="2000" dirty="0" smtClean="0"/>
                        <a:t>1:0.542</a:t>
                      </a:r>
                      <a:endParaRPr lang="zh-CN" altLang="en-US" sz="2000" dirty="0"/>
                    </a:p>
                  </a:txBody>
                  <a:tcPr/>
                </a:tc>
                <a:tc>
                  <a:txBody>
                    <a:bodyPr/>
                    <a:lstStyle/>
                    <a:p>
                      <a:pPr algn="ctr"/>
                      <a:r>
                        <a:rPr lang="en-US" altLang="zh-CN" sz="2000" dirty="0" smtClean="0"/>
                        <a:t>1:0.290</a:t>
                      </a:r>
                      <a:endParaRPr lang="zh-CN" altLang="en-US" sz="2000" dirty="0"/>
                    </a:p>
                  </a:txBody>
                  <a:tcPr/>
                </a:tc>
                <a:tc>
                  <a:txBody>
                    <a:bodyPr/>
                    <a:lstStyle/>
                    <a:p>
                      <a:pPr algn="ctr"/>
                      <a:r>
                        <a:rPr lang="en-US" altLang="zh-CN" sz="2000" dirty="0" smtClean="0"/>
                        <a:t>1:0.294</a:t>
                      </a:r>
                      <a:endParaRPr lang="zh-CN" altLang="en-US" sz="2000" dirty="0"/>
                    </a:p>
                  </a:txBody>
                  <a:tcPr/>
                </a:tc>
                <a:tc>
                  <a:txBody>
                    <a:bodyPr/>
                    <a:lstStyle/>
                    <a:p>
                      <a:pPr algn="ctr"/>
                      <a:r>
                        <a:rPr lang="en-US" altLang="zh-CN" sz="2000" dirty="0" smtClean="0"/>
                        <a:t>1:0.298</a:t>
                      </a:r>
                      <a:endParaRPr lang="zh-CN" altLang="en-US" sz="2000" dirty="0"/>
                    </a:p>
                  </a:txBody>
                  <a:tcPr/>
                </a:tc>
                <a:tc>
                  <a:txBody>
                    <a:bodyPr/>
                    <a:lstStyle/>
                    <a:p>
                      <a:pPr algn="ctr"/>
                      <a:r>
                        <a:rPr lang="en-US" altLang="zh-CN" sz="2000" b="1" dirty="0" smtClean="0">
                          <a:solidFill>
                            <a:schemeClr val="tx1"/>
                          </a:solidFill>
                        </a:rPr>
                        <a:t>1:0.199</a:t>
                      </a:r>
                      <a:endParaRPr lang="zh-CN" altLang="en-US" sz="2000" b="1" dirty="0">
                        <a:solidFill>
                          <a:schemeClr val="tx1"/>
                        </a:solidFill>
                      </a:endParaRPr>
                    </a:p>
                  </a:txBody>
                  <a:tcPr/>
                </a:tc>
                <a:extLst>
                  <a:ext uri="{0D108BD9-81ED-4DB2-BD59-A6C34878D82A}">
                    <a16:rowId xmlns:a16="http://schemas.microsoft.com/office/drawing/2014/main" xmlns="" val="1378759065"/>
                  </a:ext>
                </a:extLst>
              </a:tr>
              <a:tr h="370840">
                <a:tc>
                  <a:txBody>
                    <a:bodyPr/>
                    <a:lstStyle/>
                    <a:p>
                      <a:pPr algn="ctr"/>
                      <a:r>
                        <a:rPr lang="en-US" altLang="zh-CN" sz="2000" dirty="0" smtClean="0"/>
                        <a:t>4</a:t>
                      </a:r>
                      <a:endParaRPr lang="zh-CN" altLang="en-US" sz="2000" dirty="0"/>
                    </a:p>
                  </a:txBody>
                  <a:tcPr/>
                </a:tc>
                <a:tc>
                  <a:txBody>
                    <a:bodyPr/>
                    <a:lstStyle/>
                    <a:p>
                      <a:pPr algn="ctr"/>
                      <a:r>
                        <a:rPr lang="en-US" altLang="zh-CN" sz="2000" dirty="0" smtClean="0"/>
                        <a:t>1:1.006</a:t>
                      </a:r>
                      <a:endParaRPr lang="zh-CN" altLang="en-US" sz="2000" dirty="0"/>
                    </a:p>
                  </a:txBody>
                  <a:tcPr/>
                </a:tc>
                <a:tc>
                  <a:txBody>
                    <a:bodyPr/>
                    <a:lstStyle/>
                    <a:p>
                      <a:pPr algn="ctr"/>
                      <a:r>
                        <a:rPr lang="en-US" altLang="zh-CN" sz="2000" dirty="0" smtClean="0"/>
                        <a:t>1:1.077:1.012</a:t>
                      </a:r>
                      <a:endParaRPr lang="zh-CN" altLang="en-US" sz="2000" dirty="0"/>
                    </a:p>
                  </a:txBody>
                  <a:tcPr/>
                </a:tc>
                <a:tc>
                  <a:txBody>
                    <a:bodyPr/>
                    <a:lstStyle/>
                    <a:p>
                      <a:pPr algn="ctr"/>
                      <a:r>
                        <a:rPr lang="en-US" altLang="zh-CN" sz="2000" dirty="0" smtClean="0"/>
                        <a:t>1:0.593</a:t>
                      </a:r>
                      <a:endParaRPr lang="zh-CN" altLang="en-US" sz="2000" dirty="0"/>
                    </a:p>
                  </a:txBody>
                  <a:tcPr/>
                </a:tc>
                <a:tc>
                  <a:txBody>
                    <a:bodyPr/>
                    <a:lstStyle/>
                    <a:p>
                      <a:pPr algn="ctr"/>
                      <a:r>
                        <a:rPr lang="en-US" altLang="zh-CN" sz="2000" dirty="0" smtClean="0"/>
                        <a:t>1:0.608</a:t>
                      </a:r>
                      <a:endParaRPr lang="zh-CN" altLang="en-US" sz="2000" dirty="0"/>
                    </a:p>
                  </a:txBody>
                  <a:tcPr/>
                </a:tc>
                <a:tc>
                  <a:txBody>
                    <a:bodyPr/>
                    <a:lstStyle/>
                    <a:p>
                      <a:pPr algn="ctr"/>
                      <a:r>
                        <a:rPr lang="en-US" altLang="zh-CN" sz="2000" dirty="0" smtClean="0"/>
                        <a:t>1:0.676</a:t>
                      </a:r>
                      <a:endParaRPr lang="zh-CN" altLang="en-US" sz="2000" dirty="0"/>
                    </a:p>
                  </a:txBody>
                  <a:tcPr/>
                </a:tc>
                <a:tc>
                  <a:txBody>
                    <a:bodyPr/>
                    <a:lstStyle/>
                    <a:p>
                      <a:pPr algn="ctr"/>
                      <a:r>
                        <a:rPr lang="en-US" altLang="zh-CN" sz="2000" dirty="0" smtClean="0"/>
                        <a:t>1:0.551</a:t>
                      </a:r>
                      <a:endParaRPr lang="zh-CN" altLang="en-US" sz="2000" dirty="0"/>
                    </a:p>
                  </a:txBody>
                  <a:tcPr/>
                </a:tc>
                <a:extLst>
                  <a:ext uri="{0D108BD9-81ED-4DB2-BD59-A6C34878D82A}">
                    <a16:rowId xmlns:a16="http://schemas.microsoft.com/office/drawing/2014/main" xmlns="" val="3844655886"/>
                  </a:ext>
                </a:extLst>
              </a:tr>
              <a:tr h="370840">
                <a:tc>
                  <a:txBody>
                    <a:bodyPr/>
                    <a:lstStyle/>
                    <a:p>
                      <a:pPr algn="ctr"/>
                      <a:r>
                        <a:rPr lang="en-US" altLang="zh-CN" sz="2000" dirty="0" smtClean="0"/>
                        <a:t>8</a:t>
                      </a:r>
                      <a:endParaRPr lang="zh-CN" altLang="en-US" sz="2000" dirty="0"/>
                    </a:p>
                  </a:txBody>
                  <a:tcPr/>
                </a:tc>
                <a:tc>
                  <a:txBody>
                    <a:bodyPr/>
                    <a:lstStyle/>
                    <a:p>
                      <a:pPr algn="ctr"/>
                      <a:r>
                        <a:rPr lang="en-US" altLang="zh-CN" sz="2000" dirty="0" smtClean="0"/>
                        <a:t>1:1.014</a:t>
                      </a:r>
                      <a:endParaRPr lang="zh-CN" altLang="en-US" sz="2000" dirty="0"/>
                    </a:p>
                  </a:txBody>
                  <a:tcPr/>
                </a:tc>
                <a:tc>
                  <a:txBody>
                    <a:bodyPr/>
                    <a:lstStyle/>
                    <a:p>
                      <a:pPr algn="ctr"/>
                      <a:r>
                        <a:rPr lang="en-US" altLang="zh-CN" sz="2000" dirty="0" smtClean="0"/>
                        <a:t>1:1.030</a:t>
                      </a:r>
                      <a:endParaRPr lang="zh-CN" altLang="en-US" sz="2000" dirty="0"/>
                    </a:p>
                  </a:txBody>
                  <a:tcPr/>
                </a:tc>
                <a:tc>
                  <a:txBody>
                    <a:bodyPr/>
                    <a:lstStyle/>
                    <a:p>
                      <a:pPr algn="ctr"/>
                      <a:r>
                        <a:rPr lang="en-US" altLang="zh-CN" sz="2000" dirty="0" smtClean="0"/>
                        <a:t>1:1.074:1.055</a:t>
                      </a:r>
                      <a:endParaRPr lang="zh-CN" altLang="en-US" sz="2000" dirty="0"/>
                    </a:p>
                  </a:txBody>
                  <a:tcPr/>
                </a:tc>
                <a:tc>
                  <a:txBody>
                    <a:bodyPr/>
                    <a:lstStyle/>
                    <a:p>
                      <a:pPr algn="ctr"/>
                      <a:r>
                        <a:rPr lang="en-US" altLang="zh-CN" sz="2000" dirty="0" smtClean="0"/>
                        <a:t>1:1.139:1.078</a:t>
                      </a:r>
                      <a:endParaRPr lang="zh-CN" altLang="en-US" sz="2000" dirty="0"/>
                    </a:p>
                  </a:txBody>
                  <a:tcPr/>
                </a:tc>
                <a:tc>
                  <a:txBody>
                    <a:bodyPr/>
                    <a:lstStyle/>
                    <a:p>
                      <a:pPr algn="ctr"/>
                      <a:r>
                        <a:rPr lang="en-US" altLang="zh-CN" sz="2000" dirty="0" smtClean="0"/>
                        <a:t>1:1.263:1.022</a:t>
                      </a:r>
                      <a:endParaRPr lang="zh-CN" altLang="en-US" sz="2000" dirty="0"/>
                    </a:p>
                  </a:txBody>
                  <a:tcPr/>
                </a:tc>
                <a:tc>
                  <a:txBody>
                    <a:bodyPr/>
                    <a:lstStyle/>
                    <a:p>
                      <a:pPr algn="ctr"/>
                      <a:r>
                        <a:rPr lang="en-US" altLang="zh-CN" sz="2000" dirty="0" smtClean="0"/>
                        <a:t>1:1.134:1.078</a:t>
                      </a:r>
                      <a:endParaRPr lang="zh-CN" altLang="en-US" sz="2000" dirty="0"/>
                    </a:p>
                  </a:txBody>
                  <a:tcPr/>
                </a:tc>
                <a:extLst>
                  <a:ext uri="{0D108BD9-81ED-4DB2-BD59-A6C34878D82A}">
                    <a16:rowId xmlns:a16="http://schemas.microsoft.com/office/drawing/2014/main" xmlns="" val="1414745944"/>
                  </a:ext>
                </a:extLst>
              </a:tr>
              <a:tr h="370840">
                <a:tc>
                  <a:txBody>
                    <a:bodyPr/>
                    <a:lstStyle/>
                    <a:p>
                      <a:pPr algn="ctr"/>
                      <a:r>
                        <a:rPr lang="en-US" altLang="zh-CN" sz="2000" dirty="0" smtClean="0"/>
                        <a:t>16</a:t>
                      </a:r>
                      <a:endParaRPr lang="zh-CN" altLang="en-US" sz="2000" dirty="0"/>
                    </a:p>
                  </a:txBody>
                  <a:tcPr/>
                </a:tc>
                <a:tc>
                  <a:txBody>
                    <a:bodyPr/>
                    <a:lstStyle/>
                    <a:p>
                      <a:pPr algn="ctr"/>
                      <a:r>
                        <a:rPr lang="en-US" altLang="zh-CN" sz="2000" dirty="0" smtClean="0"/>
                        <a:t>1:1.022</a:t>
                      </a:r>
                      <a:endParaRPr lang="zh-CN" altLang="en-US" sz="2000" dirty="0"/>
                    </a:p>
                  </a:txBody>
                  <a:tcPr/>
                </a:tc>
                <a:tc>
                  <a:txBody>
                    <a:bodyPr/>
                    <a:lstStyle/>
                    <a:p>
                      <a:pPr algn="ctr"/>
                      <a:r>
                        <a:rPr lang="en-US" altLang="zh-CN" sz="2000" dirty="0" smtClean="0"/>
                        <a:t>1:1.039</a:t>
                      </a:r>
                      <a:endParaRPr lang="zh-CN" altLang="en-US" sz="2000" dirty="0"/>
                    </a:p>
                  </a:txBody>
                  <a:tcPr/>
                </a:tc>
                <a:tc>
                  <a:txBody>
                    <a:bodyPr/>
                    <a:lstStyle/>
                    <a:p>
                      <a:pPr algn="ctr"/>
                      <a:r>
                        <a:rPr lang="en-US" altLang="zh-CN" sz="2000" dirty="0" smtClean="0"/>
                        <a:t>1:1.049</a:t>
                      </a:r>
                      <a:endParaRPr lang="zh-CN" altLang="en-US" sz="2000" dirty="0"/>
                    </a:p>
                  </a:txBody>
                  <a:tcPr/>
                </a:tc>
                <a:tc>
                  <a:txBody>
                    <a:bodyPr/>
                    <a:lstStyle/>
                    <a:p>
                      <a:pPr algn="ctr"/>
                      <a:r>
                        <a:rPr lang="en-US" altLang="zh-CN" sz="2000" dirty="0" smtClean="0"/>
                        <a:t>1:1.250:1.076</a:t>
                      </a:r>
                      <a:endParaRPr lang="zh-CN" altLang="en-US" sz="2000" dirty="0"/>
                    </a:p>
                  </a:txBody>
                  <a:tcPr/>
                </a:tc>
                <a:tc>
                  <a:txBody>
                    <a:bodyPr/>
                    <a:lstStyle/>
                    <a:p>
                      <a:pPr algn="ctr"/>
                      <a:r>
                        <a:rPr lang="en-US" altLang="zh-CN" sz="2000" dirty="0" smtClean="0"/>
                        <a:t>1:1.330:1.114</a:t>
                      </a:r>
                      <a:endParaRPr lang="zh-CN" altLang="en-US" sz="2000" dirty="0"/>
                    </a:p>
                  </a:txBody>
                  <a:tcPr/>
                </a:tc>
                <a:tc>
                  <a:txBody>
                    <a:bodyPr/>
                    <a:lstStyle/>
                    <a:p>
                      <a:pPr algn="ctr"/>
                      <a:r>
                        <a:rPr lang="en-US" altLang="zh-CN" sz="2000" dirty="0" smtClean="0"/>
                        <a:t>1:1.259:1.161</a:t>
                      </a:r>
                      <a:endParaRPr lang="zh-CN" altLang="en-US" sz="2000" dirty="0"/>
                    </a:p>
                  </a:txBody>
                  <a:tcPr/>
                </a:tc>
                <a:extLst>
                  <a:ext uri="{0D108BD9-81ED-4DB2-BD59-A6C34878D82A}">
                    <a16:rowId xmlns:a16="http://schemas.microsoft.com/office/drawing/2014/main" xmlns="" val="1084865692"/>
                  </a:ext>
                </a:extLst>
              </a:tr>
              <a:tr h="370840">
                <a:tc>
                  <a:txBody>
                    <a:bodyPr/>
                    <a:lstStyle/>
                    <a:p>
                      <a:pPr algn="ctr"/>
                      <a:r>
                        <a:rPr lang="en-US" altLang="zh-CN" sz="2000" dirty="0" smtClean="0"/>
                        <a:t>32</a:t>
                      </a:r>
                      <a:endParaRPr lang="zh-CN" altLang="en-US" sz="2000" dirty="0"/>
                    </a:p>
                  </a:txBody>
                  <a:tcPr/>
                </a:tc>
                <a:tc>
                  <a:txBody>
                    <a:bodyPr/>
                    <a:lstStyle/>
                    <a:p>
                      <a:pPr algn="ctr"/>
                      <a:r>
                        <a:rPr lang="en-US" altLang="zh-CN" sz="2000" dirty="0" smtClean="0"/>
                        <a:t>1:1.025</a:t>
                      </a:r>
                      <a:endParaRPr lang="zh-CN" altLang="en-US" sz="2000" dirty="0"/>
                    </a:p>
                  </a:txBody>
                  <a:tcPr/>
                </a:tc>
                <a:tc>
                  <a:txBody>
                    <a:bodyPr/>
                    <a:lstStyle/>
                    <a:p>
                      <a:pPr algn="ctr"/>
                      <a:r>
                        <a:rPr lang="en-US" altLang="zh-CN" sz="2000" dirty="0" smtClean="0"/>
                        <a:t>1:1.046</a:t>
                      </a:r>
                      <a:endParaRPr lang="zh-CN" altLang="en-US" sz="2000" dirty="0"/>
                    </a:p>
                  </a:txBody>
                  <a:tcPr/>
                </a:tc>
                <a:tc>
                  <a:txBody>
                    <a:bodyPr/>
                    <a:lstStyle/>
                    <a:p>
                      <a:pPr algn="ctr"/>
                      <a:r>
                        <a:rPr lang="en-US" altLang="zh-CN" sz="2000" dirty="0" smtClean="0"/>
                        <a:t>1:1.067</a:t>
                      </a:r>
                      <a:endParaRPr lang="zh-CN" altLang="en-US" sz="2000" dirty="0"/>
                    </a:p>
                  </a:txBody>
                  <a:tcPr/>
                </a:tc>
                <a:tc>
                  <a:txBody>
                    <a:bodyPr/>
                    <a:lstStyle/>
                    <a:p>
                      <a:pPr algn="ctr"/>
                      <a:r>
                        <a:rPr lang="en-US" altLang="zh-CN" sz="2000" dirty="0" smtClean="0"/>
                        <a:t>1:1.233:1.098</a:t>
                      </a:r>
                      <a:endParaRPr lang="zh-CN" altLang="en-US" sz="2000" dirty="0"/>
                    </a:p>
                  </a:txBody>
                  <a:tcPr/>
                </a:tc>
                <a:tc>
                  <a:txBody>
                    <a:bodyPr/>
                    <a:lstStyle/>
                    <a:p>
                      <a:pPr algn="ctr"/>
                      <a:r>
                        <a:rPr lang="en-US" altLang="zh-CN" sz="2000" dirty="0" smtClean="0"/>
                        <a:t>1:1.393:1.145</a:t>
                      </a:r>
                      <a:endParaRPr lang="zh-CN" altLang="en-US" sz="2000" dirty="0"/>
                    </a:p>
                  </a:txBody>
                  <a:tcPr/>
                </a:tc>
                <a:tc>
                  <a:txBody>
                    <a:bodyPr/>
                    <a:lstStyle/>
                    <a:p>
                      <a:pPr algn="ctr"/>
                      <a:r>
                        <a:rPr lang="en-US" altLang="zh-CN" sz="2000" dirty="0" smtClean="0"/>
                        <a:t>1:1.289:1.210</a:t>
                      </a:r>
                      <a:endParaRPr lang="zh-CN" altLang="en-US" sz="2000" dirty="0"/>
                    </a:p>
                  </a:txBody>
                  <a:tcPr/>
                </a:tc>
                <a:extLst>
                  <a:ext uri="{0D108BD9-81ED-4DB2-BD59-A6C34878D82A}">
                    <a16:rowId xmlns:a16="http://schemas.microsoft.com/office/drawing/2014/main" xmlns="" val="1975620641"/>
                  </a:ext>
                </a:extLst>
              </a:tr>
            </a:tbl>
          </a:graphicData>
        </a:graphic>
      </p:graphicFrame>
      <p:cxnSp>
        <p:nvCxnSpPr>
          <p:cNvPr id="7" name="直接连接符 6"/>
          <p:cNvCxnSpPr/>
          <p:nvPr/>
        </p:nvCxnSpPr>
        <p:spPr>
          <a:xfrm>
            <a:off x="1470454" y="2483708"/>
            <a:ext cx="5029200" cy="3492132"/>
          </a:xfrm>
          <a:prstGeom prst="line">
            <a:avLst/>
          </a:prstGeom>
          <a:noFill/>
          <a:ln w="38100" cap="flat">
            <a:solidFill>
              <a:srgbClr val="FF0000"/>
            </a:solidFill>
            <a:prstDash val="lgDash"/>
            <a:miter lim="800000"/>
          </a:ln>
          <a:effectLst/>
          <a:sp3d/>
        </p:spPr>
        <p:style>
          <a:lnRef idx="0">
            <a:scrgbClr r="0" g="0" b="0"/>
          </a:lnRef>
          <a:fillRef idx="0">
            <a:scrgbClr r="0" g="0" b="0"/>
          </a:fillRef>
          <a:effectRef idx="0">
            <a:scrgbClr r="0" g="0" b="0"/>
          </a:effectRef>
          <a:fontRef idx="none"/>
        </p:style>
      </p:cxnSp>
      <p:sp>
        <p:nvSpPr>
          <p:cNvPr id="11" name="内容占位符 8"/>
          <p:cNvSpPr txBox="1">
            <a:spLocks/>
          </p:cNvSpPr>
          <p:nvPr/>
        </p:nvSpPr>
        <p:spPr>
          <a:xfrm>
            <a:off x="7643163" y="2567396"/>
            <a:ext cx="4379280" cy="3467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400" b="1" dirty="0">
                <a:solidFill>
                  <a:srgbClr val="0070C0"/>
                </a:solidFill>
                <a:latin typeface="Cambria" panose="02040503050406030204" pitchFamily="18" charset="0"/>
              </a:rPr>
              <a:t>Findings:</a:t>
            </a:r>
          </a:p>
          <a:p>
            <a:pPr lvl="1" hangingPunct="1"/>
            <a:r>
              <a:rPr lang="en-US" altLang="zh-CN" sz="2000" dirty="0" smtClean="0">
                <a:latin typeface="Cambria" panose="02040503050406030204" pitchFamily="18" charset="0"/>
              </a:rPr>
              <a:t>When </a:t>
            </a:r>
            <a:r>
              <a:rPr lang="en-US" altLang="zh-CN" sz="2000" dirty="0">
                <a:latin typeface="Cambria" panose="02040503050406030204" pitchFamily="18" charset="0"/>
              </a:rPr>
              <a:t>M ˂ N:   </a:t>
            </a:r>
            <a:r>
              <a:rPr lang="en-US" altLang="zh-CN" sz="2000" b="1" dirty="0" smtClean="0">
                <a:solidFill>
                  <a:srgbClr val="FF0000"/>
                </a:solidFill>
                <a:latin typeface="Cambria" panose="02040503050406030204" pitchFamily="18" charset="0"/>
              </a:rPr>
              <a:t>Forward-coding save up to 80% </a:t>
            </a:r>
            <a:endParaRPr lang="zh-CN" altLang="en-US" sz="2000" b="1" dirty="0">
              <a:solidFill>
                <a:srgbClr val="FF0000"/>
              </a:solidFill>
              <a:latin typeface="Cambria" panose="02040503050406030204" pitchFamily="18" charset="0"/>
            </a:endParaRPr>
          </a:p>
          <a:p>
            <a:pPr lvl="1" hangingPunct="1"/>
            <a:r>
              <a:rPr lang="en-US" altLang="zh-CN" sz="2000" dirty="0">
                <a:latin typeface="Cambria" panose="02040503050406030204" pitchFamily="18" charset="0"/>
              </a:rPr>
              <a:t>When M = N:   </a:t>
            </a:r>
            <a:r>
              <a:rPr lang="en-US" altLang="zh-CN" sz="2000" dirty="0" smtClean="0">
                <a:latin typeface="Cambria" panose="02040503050406030204" pitchFamily="18" charset="0"/>
              </a:rPr>
              <a:t>The same</a:t>
            </a:r>
          </a:p>
          <a:p>
            <a:pPr lvl="1" hangingPunct="1"/>
            <a:r>
              <a:rPr lang="en-US" altLang="zh-CN" sz="2000" dirty="0" smtClean="0">
                <a:latin typeface="Cambria" panose="02040503050406030204" pitchFamily="18" charset="0"/>
              </a:rPr>
              <a:t>When M ˃ N:   backward-coding</a:t>
            </a:r>
          </a:p>
          <a:p>
            <a:pPr hangingPunct="1"/>
            <a:r>
              <a:rPr lang="en-US" altLang="zh-CN" sz="2400" b="1" dirty="0" smtClean="0">
                <a:solidFill>
                  <a:srgbClr val="0070C0"/>
                </a:solidFill>
                <a:latin typeface="Cambria" panose="02040503050406030204" pitchFamily="18" charset="0"/>
              </a:rPr>
              <a:t>Limitations:</a:t>
            </a:r>
          </a:p>
          <a:p>
            <a:pPr lvl="1" hangingPunct="1"/>
            <a:r>
              <a:rPr lang="en-US" altLang="zh-CN" sz="2000" dirty="0">
                <a:latin typeface="Cambria" panose="02040503050406030204" pitchFamily="18" charset="0"/>
              </a:rPr>
              <a:t>Imbalanced workloads</a:t>
            </a:r>
          </a:p>
          <a:p>
            <a:pPr lvl="1" hangingPunct="1"/>
            <a:r>
              <a:rPr lang="en-US" altLang="zh-CN" sz="2000" dirty="0" smtClean="0">
                <a:latin typeface="Cambria" panose="02040503050406030204" pitchFamily="18" charset="0"/>
              </a:rPr>
              <a:t>the  </a:t>
            </a:r>
            <a:r>
              <a:rPr lang="en-US" altLang="zh-CN" sz="2000" dirty="0">
                <a:latin typeface="Cambria" panose="02040503050406030204" pitchFamily="18" charset="0"/>
              </a:rPr>
              <a:t>group  size  </a:t>
            </a:r>
            <a:r>
              <a:rPr lang="en-US" altLang="zh-CN" sz="2000" dirty="0" smtClean="0">
                <a:latin typeface="Cambria" panose="02040503050406030204" pitchFamily="18" charset="0"/>
              </a:rPr>
              <a:t>k (10) -&gt; 8 or 16</a:t>
            </a:r>
          </a:p>
          <a:p>
            <a:pPr lvl="1" hangingPunct="1"/>
            <a:endParaRPr lang="en-US" altLang="zh-CN" sz="2400" dirty="0" smtClean="0">
              <a:latin typeface="Cambria" panose="02040503050406030204" pitchFamily="18" charset="0"/>
            </a:endParaRPr>
          </a:p>
          <a:p>
            <a:pPr hangingPunct="1"/>
            <a:endParaRPr lang="zh-CN" altLang="en-US" sz="2400" dirty="0">
              <a:latin typeface="Cambria" panose="02040503050406030204" pitchFamily="18" charset="0"/>
            </a:endParaRPr>
          </a:p>
        </p:txBody>
      </p:sp>
      <p:sp>
        <p:nvSpPr>
          <p:cNvPr id="14" name="文本框 13"/>
          <p:cNvSpPr txBox="1"/>
          <p:nvPr/>
        </p:nvSpPr>
        <p:spPr>
          <a:xfrm>
            <a:off x="1339938" y="1434967"/>
            <a:ext cx="5290231" cy="369332"/>
          </a:xfrm>
          <a:prstGeom prst="rect">
            <a:avLst/>
          </a:prstGeom>
          <a:noFill/>
        </p:spPr>
        <p:txBody>
          <a:bodyPr wrap="none" rtlCol="0">
            <a:spAutoFit/>
          </a:bodyPr>
          <a:lstStyle/>
          <a:p>
            <a:r>
              <a:rPr lang="en-US" altLang="zh-CN" dirty="0">
                <a:latin typeface="Cambria" panose="02040503050406030204" pitchFamily="18" charset="0"/>
              </a:rPr>
              <a:t>The generated parity data </a:t>
            </a:r>
            <a:r>
              <a:rPr lang="en-US" altLang="zh-CN" dirty="0" smtClean="0">
                <a:latin typeface="Cambria" panose="02040503050406030204" pitchFamily="18" charset="0"/>
              </a:rPr>
              <a:t>size in FTI and EC-Shuffle</a:t>
            </a:r>
            <a:endParaRPr lang="zh-CN" altLang="en-US" dirty="0">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2668047758"/>
                  </p:ext>
                </p:extLst>
              </p:nvPr>
            </p:nvGraphicFramePr>
            <p:xfrm>
              <a:off x="8071175" y="1619633"/>
              <a:ext cx="3523257" cy="807212"/>
            </p:xfrm>
            <a:graphic>
              <a:graphicData uri="http://schemas.openxmlformats.org/drawingml/2006/table">
                <a:tbl>
                  <a:tblPr firstRow="1" bandRow="1">
                    <a:tableStyleId>{5940675A-B579-460E-94D1-54222C63F5DA}</a:tableStyleId>
                  </a:tblPr>
                  <a:tblGrid>
                    <a:gridCol w="612067">
                      <a:extLst>
                        <a:ext uri="{9D8B030D-6E8A-4147-A177-3AD203B41FA5}">
                          <a16:colId xmlns:a16="http://schemas.microsoft.com/office/drawing/2014/main" xmlns="" val="1896612800"/>
                        </a:ext>
                      </a:extLst>
                    </a:gridCol>
                    <a:gridCol w="815337">
                      <a:extLst>
                        <a:ext uri="{9D8B030D-6E8A-4147-A177-3AD203B41FA5}">
                          <a16:colId xmlns:a16="http://schemas.microsoft.com/office/drawing/2014/main" xmlns="" val="3226121010"/>
                        </a:ext>
                      </a:extLst>
                    </a:gridCol>
                    <a:gridCol w="531214">
                      <a:extLst>
                        <a:ext uri="{9D8B030D-6E8A-4147-A177-3AD203B41FA5}">
                          <a16:colId xmlns:a16="http://schemas.microsoft.com/office/drawing/2014/main" xmlns="" val="3380116410"/>
                        </a:ext>
                      </a:extLst>
                    </a:gridCol>
                    <a:gridCol w="1564639">
                      <a:extLst>
                        <a:ext uri="{9D8B030D-6E8A-4147-A177-3AD203B41FA5}">
                          <a16:colId xmlns:a16="http://schemas.microsoft.com/office/drawing/2014/main" xmlns="" val="1300164383"/>
                        </a:ext>
                      </a:extLst>
                    </a:gridCol>
                  </a:tblGrid>
                  <a:tr h="370840">
                    <a:tc>
                      <a:txBody>
                        <a:bodyPr/>
                        <a:lstStyle/>
                        <a:p>
                          <a:pPr algn="l"/>
                          <a:r>
                            <a:rPr lang="en-US" altLang="zh-CN" sz="1600" dirty="0" smtClean="0"/>
                            <a:t>FTI</a:t>
                          </a:r>
                          <a:endParaRPr lang="zh-CN" altLang="en-US" sz="1600" dirty="0"/>
                        </a:p>
                      </a:txBody>
                      <a:tcPr/>
                    </a:tc>
                    <a:tc>
                      <a:txBody>
                        <a:bodyPr/>
                        <a:lstStyle/>
                        <a:p>
                          <a:pPr algn="l"/>
                          <a:r>
                            <a:rPr lang="en-US" altLang="zh-CN" sz="1600" dirty="0" smtClean="0"/>
                            <a:t>FC</a:t>
                          </a:r>
                          <a:endParaRPr lang="zh-CN" altLang="en-US" sz="1600" dirty="0"/>
                        </a:p>
                      </a:txBody>
                      <a:tcPr/>
                    </a:tc>
                    <a:tc>
                      <a:txBody>
                        <a:bodyPr/>
                        <a:lstStyle/>
                        <a:p>
                          <a:pPr algn="l"/>
                          <a:r>
                            <a:rPr lang="en-US" altLang="zh-CN" sz="1600" dirty="0" smtClean="0"/>
                            <a:t>BC</a:t>
                          </a:r>
                          <a:endParaRPr lang="zh-CN" altLang="en-US" sz="1600" dirty="0"/>
                        </a:p>
                      </a:txBody>
                      <a:tcPr/>
                    </a:tc>
                    <a:tc>
                      <a:txBody>
                        <a:bodyPr/>
                        <a:lstStyle/>
                        <a:p>
                          <a:pPr algn="l"/>
                          <a:r>
                            <a:rPr lang="en-US" altLang="zh-CN" sz="1600" dirty="0" smtClean="0"/>
                            <a:t>EC-Shuffle</a:t>
                          </a:r>
                          <a:endParaRPr lang="zh-CN" altLang="en-US" sz="1600" dirty="0"/>
                        </a:p>
                      </a:txBody>
                      <a:tcPr/>
                    </a:tc>
                    <a:extLst>
                      <a:ext uri="{0D108BD9-81ED-4DB2-BD59-A6C34878D82A}">
                        <a16:rowId xmlns:a16="http://schemas.microsoft.com/office/drawing/2014/main" xmlns="" val="72066448"/>
                      </a:ext>
                    </a:extLst>
                  </a:tr>
                  <a:tr h="370840">
                    <a:tc>
                      <a:txBody>
                        <a:bodyPr/>
                        <a:lstStyle/>
                        <a:p>
                          <a:pPr algn="l"/>
                          <a:r>
                            <a:rPr lang="en-US" altLang="zh-CN" sz="1600" i="1" dirty="0" smtClean="0"/>
                            <a:t>r*X</a:t>
                          </a:r>
                          <a:endParaRPr lang="zh-CN" altLang="en-US" sz="1600" i="1" dirty="0"/>
                        </a:p>
                      </a:txBody>
                      <a:tcPr/>
                    </a:tc>
                    <a:tc>
                      <a:txBody>
                        <a:bodyPr/>
                        <a:lstStyle/>
                        <a:p>
                          <a:pPr algn="l"/>
                          <a:r>
                            <a:rPr lang="en-US" altLang="zh-CN" sz="1600" i="1" dirty="0" smtClean="0"/>
                            <a:t>r</a:t>
                          </a:r>
                          <a:r>
                            <a:rPr lang="zh-CN" altLang="en-US" sz="1600" i="1" dirty="0" smtClean="0"/>
                            <a:t>*</a:t>
                          </a:r>
                          <a:r>
                            <a:rPr lang="en-US" altLang="zh-CN" sz="1600" i="1" dirty="0" smtClean="0"/>
                            <a:t>X*</a:t>
                          </a:r>
                          <a14:m>
                            <m:oMath xmlns:m="http://schemas.openxmlformats.org/officeDocument/2006/math">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𝑀</m:t>
                                  </m:r>
                                </m:num>
                                <m:den>
                                  <m:r>
                                    <a:rPr lang="en-US" altLang="zh-CN" sz="1600" b="0" i="1" smtClean="0">
                                      <a:latin typeface="Cambria Math" panose="02040503050406030204" pitchFamily="18" charset="0"/>
                                    </a:rPr>
                                    <m:t>𝑁</m:t>
                                  </m:r>
                                </m:den>
                              </m:f>
                            </m:oMath>
                          </a14:m>
                          <a:endParaRPr lang="zh-CN" altLang="en-US" sz="16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i="1" dirty="0" smtClean="0"/>
                            <a:t>r*X</a:t>
                          </a:r>
                          <a:endParaRPr lang="zh-CN" altLang="en-US" sz="1600" i="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i="1" dirty="0" smtClean="0"/>
                            <a:t>Min{</a:t>
                          </a:r>
                          <a:r>
                            <a:rPr lang="en-US" altLang="zh-CN" sz="1600" dirty="0" smtClean="0"/>
                            <a:t>r</a:t>
                          </a:r>
                          <a:r>
                            <a:rPr lang="zh-CN" altLang="en-US" sz="1600" dirty="0" smtClean="0"/>
                            <a:t>*</a:t>
                          </a:r>
                          <a:r>
                            <a:rPr lang="en-US" altLang="zh-CN" sz="1600" dirty="0" smtClean="0"/>
                            <a:t>X*</a:t>
                          </a:r>
                          <a14:m>
                            <m:oMath xmlns:m="http://schemas.openxmlformats.org/officeDocument/2006/math">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𝑀</m:t>
                                  </m:r>
                                </m:num>
                                <m:den>
                                  <m:r>
                                    <a:rPr lang="en-US" altLang="zh-CN" sz="1600" b="0" i="1" smtClean="0">
                                      <a:latin typeface="Cambria Math" panose="02040503050406030204" pitchFamily="18" charset="0"/>
                                    </a:rPr>
                                    <m:t>𝑁</m:t>
                                  </m:r>
                                </m:den>
                              </m:f>
                            </m:oMath>
                          </a14:m>
                          <a:r>
                            <a:rPr lang="en-US" altLang="zh-CN" sz="1600" i="1" dirty="0" smtClean="0"/>
                            <a:t>, r*X}</a:t>
                          </a:r>
                          <a:endParaRPr lang="zh-CN" altLang="en-US" sz="1600" i="1" dirty="0"/>
                        </a:p>
                      </a:txBody>
                      <a:tcPr/>
                    </a:tc>
                    <a:extLst>
                      <a:ext uri="{0D108BD9-81ED-4DB2-BD59-A6C34878D82A}">
                        <a16:rowId xmlns:a16="http://schemas.microsoft.com/office/drawing/2014/main" xmlns="" val="925655010"/>
                      </a:ext>
                    </a:extLst>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2668047758"/>
                  </p:ext>
                </p:extLst>
              </p:nvPr>
            </p:nvGraphicFramePr>
            <p:xfrm>
              <a:off x="8071175" y="1619633"/>
              <a:ext cx="3523257" cy="807212"/>
            </p:xfrm>
            <a:graphic>
              <a:graphicData uri="http://schemas.openxmlformats.org/drawingml/2006/table">
                <a:tbl>
                  <a:tblPr firstRow="1" bandRow="1">
                    <a:tableStyleId>{5940675A-B579-460E-94D1-54222C63F5DA}</a:tableStyleId>
                  </a:tblPr>
                  <a:tblGrid>
                    <a:gridCol w="612067">
                      <a:extLst>
                        <a:ext uri="{9D8B030D-6E8A-4147-A177-3AD203B41FA5}">
                          <a16:colId xmlns:a16="http://schemas.microsoft.com/office/drawing/2014/main" val="1896612800"/>
                        </a:ext>
                      </a:extLst>
                    </a:gridCol>
                    <a:gridCol w="815337">
                      <a:extLst>
                        <a:ext uri="{9D8B030D-6E8A-4147-A177-3AD203B41FA5}">
                          <a16:colId xmlns:a16="http://schemas.microsoft.com/office/drawing/2014/main" val="3226121010"/>
                        </a:ext>
                      </a:extLst>
                    </a:gridCol>
                    <a:gridCol w="531214">
                      <a:extLst>
                        <a:ext uri="{9D8B030D-6E8A-4147-A177-3AD203B41FA5}">
                          <a16:colId xmlns:a16="http://schemas.microsoft.com/office/drawing/2014/main" val="3380116410"/>
                        </a:ext>
                      </a:extLst>
                    </a:gridCol>
                    <a:gridCol w="1564639">
                      <a:extLst>
                        <a:ext uri="{9D8B030D-6E8A-4147-A177-3AD203B41FA5}">
                          <a16:colId xmlns:a16="http://schemas.microsoft.com/office/drawing/2014/main" val="1300164383"/>
                        </a:ext>
                      </a:extLst>
                    </a:gridCol>
                  </a:tblGrid>
                  <a:tr h="370840">
                    <a:tc>
                      <a:txBody>
                        <a:bodyPr/>
                        <a:lstStyle/>
                        <a:p>
                          <a:pPr algn="l"/>
                          <a:r>
                            <a:rPr lang="en-US" altLang="zh-CN" sz="1600" dirty="0" smtClean="0"/>
                            <a:t>FTI</a:t>
                          </a:r>
                          <a:endParaRPr lang="zh-CN" altLang="en-US" sz="1600" dirty="0"/>
                        </a:p>
                      </a:txBody>
                      <a:tcPr/>
                    </a:tc>
                    <a:tc>
                      <a:txBody>
                        <a:bodyPr/>
                        <a:lstStyle/>
                        <a:p>
                          <a:pPr algn="l"/>
                          <a:r>
                            <a:rPr lang="en-US" altLang="zh-CN" sz="1600" dirty="0" smtClean="0"/>
                            <a:t>FC</a:t>
                          </a:r>
                          <a:endParaRPr lang="zh-CN" altLang="en-US" sz="1600" dirty="0"/>
                        </a:p>
                      </a:txBody>
                      <a:tcPr/>
                    </a:tc>
                    <a:tc>
                      <a:txBody>
                        <a:bodyPr/>
                        <a:lstStyle/>
                        <a:p>
                          <a:pPr algn="l"/>
                          <a:r>
                            <a:rPr lang="en-US" altLang="zh-CN" sz="1600" dirty="0" smtClean="0"/>
                            <a:t>BC</a:t>
                          </a:r>
                          <a:endParaRPr lang="zh-CN" altLang="en-US" sz="1600" dirty="0"/>
                        </a:p>
                      </a:txBody>
                      <a:tcPr/>
                    </a:tc>
                    <a:tc>
                      <a:txBody>
                        <a:bodyPr/>
                        <a:lstStyle/>
                        <a:p>
                          <a:pPr algn="l"/>
                          <a:r>
                            <a:rPr lang="en-US" altLang="zh-CN" sz="1600" dirty="0" smtClean="0"/>
                            <a:t>EC-Shuffle</a:t>
                          </a:r>
                          <a:endParaRPr lang="zh-CN" altLang="en-US" sz="1600" dirty="0"/>
                        </a:p>
                      </a:txBody>
                      <a:tcPr/>
                    </a:tc>
                    <a:extLst>
                      <a:ext uri="{0D108BD9-81ED-4DB2-BD59-A6C34878D82A}">
                        <a16:rowId xmlns:a16="http://schemas.microsoft.com/office/drawing/2014/main" val="72066448"/>
                      </a:ext>
                    </a:extLst>
                  </a:tr>
                  <a:tr h="436372">
                    <a:tc>
                      <a:txBody>
                        <a:bodyPr/>
                        <a:lstStyle/>
                        <a:p>
                          <a:pPr algn="l"/>
                          <a:r>
                            <a:rPr lang="en-US" altLang="zh-CN" sz="1600" i="1" dirty="0" smtClean="0"/>
                            <a:t>r*X</a:t>
                          </a:r>
                          <a:endParaRPr lang="zh-CN" altLang="en-US" sz="1600" i="1" dirty="0"/>
                        </a:p>
                      </a:txBody>
                      <a:tcPr/>
                    </a:tc>
                    <a:tc>
                      <a:txBody>
                        <a:bodyPr/>
                        <a:lstStyle/>
                        <a:p>
                          <a:endParaRPr lang="zh-CN"/>
                        </a:p>
                      </a:txBody>
                      <a:tcPr>
                        <a:blipFill>
                          <a:blip r:embed="rId4"/>
                          <a:stretch>
                            <a:fillRect l="-76119" t="-88889" r="-258955" b="-694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i="1" dirty="0" smtClean="0"/>
                            <a:t>r*X</a:t>
                          </a:r>
                          <a:endParaRPr lang="zh-CN" altLang="en-US" sz="1600" i="1" dirty="0" smtClean="0"/>
                        </a:p>
                      </a:txBody>
                      <a:tcPr/>
                    </a:tc>
                    <a:tc>
                      <a:txBody>
                        <a:bodyPr/>
                        <a:lstStyle/>
                        <a:p>
                          <a:endParaRPr lang="zh-CN"/>
                        </a:p>
                      </a:txBody>
                      <a:tcPr>
                        <a:blipFill>
                          <a:blip r:embed="rId4"/>
                          <a:stretch>
                            <a:fillRect l="-125681" t="-88889" r="-1167" b="-6944"/>
                          </a:stretch>
                        </a:blipFill>
                      </a:tcPr>
                    </a:tc>
                    <a:extLst>
                      <a:ext uri="{0D108BD9-81ED-4DB2-BD59-A6C34878D82A}">
                        <a16:rowId xmlns:a16="http://schemas.microsoft.com/office/drawing/2014/main" val="925655010"/>
                      </a:ext>
                    </a:extLst>
                  </a:tr>
                </a:tbl>
              </a:graphicData>
            </a:graphic>
          </p:graphicFrame>
        </mc:Fallback>
      </mc:AlternateContent>
      <p:sp>
        <p:nvSpPr>
          <p:cNvPr id="10" name="矩形 9"/>
          <p:cNvSpPr/>
          <p:nvPr/>
        </p:nvSpPr>
        <p:spPr>
          <a:xfrm>
            <a:off x="4487779" y="3862137"/>
            <a:ext cx="3043989" cy="2113703"/>
          </a:xfrm>
          <a:prstGeom prst="rect">
            <a:avLst/>
          </a:prstGeom>
          <a:noFill/>
          <a:ln w="57150" cap="flat">
            <a:solidFill>
              <a:schemeClr val="accent1">
                <a:lumMod val="75000"/>
              </a:schemeClr>
            </a:solidFill>
            <a:prstDash val="lg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5190841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01130"/>
            <a:ext cx="2261838" cy="656590"/>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sz="3600" dirty="0" smtClean="0"/>
              <a:t>Limitation</a:t>
            </a:r>
            <a:endParaRPr lang="en-US" sz="3600" dirty="0"/>
          </a:p>
        </p:txBody>
      </p:sp>
      <p:sp>
        <p:nvSpPr>
          <p:cNvPr id="2" name="TextBox 1"/>
          <p:cNvSpPr txBox="1"/>
          <p:nvPr/>
        </p:nvSpPr>
        <p:spPr>
          <a:xfrm>
            <a:off x="990391" y="1299455"/>
            <a:ext cx="9664909" cy="437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dirty="0">
              <a:latin typeface="Cambria" panose="02040503050406030204" pitchFamily="18" charset="0"/>
            </a:endParaRPr>
          </a:p>
          <a:p>
            <a:r>
              <a:rPr lang="en-US" sz="2400" b="1" dirty="0" smtClean="0">
                <a:solidFill>
                  <a:srgbClr val="0070C0"/>
                </a:solidFill>
                <a:latin typeface="Cambria" panose="02040503050406030204" pitchFamily="18" charset="0"/>
              </a:rPr>
              <a:t>(1) Load imbalance: </a:t>
            </a:r>
            <a:endParaRPr lang="en-US" altLang="zh-CN" sz="2400" b="1" dirty="0">
              <a:solidFill>
                <a:srgbClr val="0070C0"/>
              </a:solidFill>
              <a:latin typeface="Cambria" panose="02040503050406030204" pitchFamily="18" charset="0"/>
            </a:endParaRPr>
          </a:p>
          <a:p>
            <a:pPr lvl="1" indent="0"/>
            <a:r>
              <a:rPr lang="en-US" altLang="zh-CN" sz="2400" dirty="0">
                <a:latin typeface="Cambria" panose="02040503050406030204" pitchFamily="18" charset="0"/>
              </a:rPr>
              <a:t>       - Combine with other works (try to balance the workloads</a:t>
            </a:r>
            <a:r>
              <a:rPr lang="en-US" altLang="zh-CN" sz="2400" dirty="0" smtClean="0">
                <a:latin typeface="Cambria" panose="02040503050406030204" pitchFamily="18" charset="0"/>
              </a:rPr>
              <a:t>)</a:t>
            </a:r>
            <a:endParaRPr lang="en-US" altLang="zh-CN" sz="2400" dirty="0">
              <a:latin typeface="Cambria" panose="02040503050406030204" pitchFamily="18" charset="0"/>
            </a:endParaRPr>
          </a:p>
          <a:p>
            <a:pPr lvl="1" indent="0"/>
            <a:r>
              <a:rPr lang="en-US" altLang="zh-CN" sz="2400" dirty="0">
                <a:latin typeface="Cambria" panose="02040503050406030204" pitchFamily="18" charset="0"/>
              </a:rPr>
              <a:t>       </a:t>
            </a:r>
            <a:r>
              <a:rPr lang="en-US" altLang="zh-CN" sz="2400" dirty="0">
                <a:latin typeface="Cambria" panose="02040503050406030204" pitchFamily="18" charset="0"/>
                <a:cs typeface="Times" panose="02020603050405020304" pitchFamily="18" charset="0"/>
              </a:rPr>
              <a:t>- </a:t>
            </a:r>
            <a:r>
              <a:rPr lang="en-US" altLang="zh-CN" sz="2400" dirty="0" smtClean="0">
                <a:latin typeface="Cambria" panose="02040503050406030204" pitchFamily="18" charset="0"/>
                <a:cs typeface="Times" panose="02020603050405020304" pitchFamily="18" charset="0"/>
              </a:rPr>
              <a:t>Data </a:t>
            </a:r>
            <a:r>
              <a:rPr lang="en-US" altLang="zh-CN" sz="2400" dirty="0">
                <a:latin typeface="Cambria" panose="02040503050406030204" pitchFamily="18" charset="0"/>
                <a:cs typeface="Times" panose="02020603050405020304" pitchFamily="18" charset="0"/>
              </a:rPr>
              <a:t>chunks in different </a:t>
            </a:r>
            <a:r>
              <a:rPr lang="en-US" altLang="zh-CN" sz="2400" dirty="0" smtClean="0">
                <a:latin typeface="Cambria" panose="02040503050406030204" pitchFamily="18" charset="0"/>
                <a:cs typeface="Times" panose="02020603050405020304" pitchFamily="18" charset="0"/>
              </a:rPr>
              <a:t>sizes: </a:t>
            </a:r>
            <a:r>
              <a:rPr lang="en-US" altLang="zh-CN" sz="2400" u="sng" dirty="0">
                <a:solidFill>
                  <a:srgbClr val="0070C0"/>
                </a:solidFill>
                <a:latin typeface="Cambria" panose="02040503050406030204" pitchFamily="18" charset="0"/>
                <a:cs typeface="Times" panose="02020603050405020304" pitchFamily="18" charset="0"/>
              </a:rPr>
              <a:t>append zero-valued bytes </a:t>
            </a:r>
            <a:r>
              <a:rPr lang="en-US" altLang="zh-CN" sz="2400" dirty="0">
                <a:latin typeface="Cambria" panose="02040503050406030204" pitchFamily="18" charset="0"/>
                <a:cs typeface="Times" panose="02020603050405020304" pitchFamily="18" charset="0"/>
              </a:rPr>
              <a:t>to data </a:t>
            </a:r>
            <a:endParaRPr lang="en-US" altLang="zh-CN" sz="2400" dirty="0" smtClean="0">
              <a:latin typeface="Cambria" panose="02040503050406030204" pitchFamily="18" charset="0"/>
              <a:cs typeface="Times" panose="02020603050405020304" pitchFamily="18" charset="0"/>
            </a:endParaRPr>
          </a:p>
          <a:p>
            <a:pPr lvl="1" indent="0"/>
            <a:r>
              <a:rPr lang="en-US" altLang="zh-CN" sz="2400" dirty="0">
                <a:latin typeface="Cambria" panose="02040503050406030204" pitchFamily="18" charset="0"/>
                <a:cs typeface="Times" panose="02020603050405020304" pitchFamily="18" charset="0"/>
              </a:rPr>
              <a:t> </a:t>
            </a:r>
            <a:r>
              <a:rPr lang="en-US" altLang="zh-CN" sz="2400" dirty="0" smtClean="0">
                <a:latin typeface="Cambria" panose="02040503050406030204" pitchFamily="18" charset="0"/>
                <a:cs typeface="Times" panose="02020603050405020304" pitchFamily="18" charset="0"/>
              </a:rPr>
              <a:t>         chunks </a:t>
            </a:r>
            <a:r>
              <a:rPr lang="en-US" altLang="zh-CN" sz="2400" dirty="0">
                <a:latin typeface="Cambria" panose="02040503050406030204" pitchFamily="18" charset="0"/>
                <a:cs typeface="Times" panose="02020603050405020304" pitchFamily="18" charset="0"/>
              </a:rPr>
              <a:t>for calculating the parity </a:t>
            </a:r>
            <a:r>
              <a:rPr lang="en-US" altLang="zh-CN" sz="2400" dirty="0" smtClean="0">
                <a:latin typeface="Cambria" panose="02040503050406030204" pitchFamily="18" charset="0"/>
                <a:cs typeface="Times" panose="02020603050405020304" pitchFamily="18" charset="0"/>
              </a:rPr>
              <a:t>chunks</a:t>
            </a:r>
            <a:endParaRPr lang="en-US" altLang="zh-CN" sz="2400" dirty="0">
              <a:latin typeface="Cambria" panose="02040503050406030204" pitchFamily="18" charset="0"/>
              <a:cs typeface="Times" panose="02020603050405020304" pitchFamily="18" charset="0"/>
            </a:endParaRPr>
          </a:p>
          <a:p>
            <a:pPr lvl="1" indent="0"/>
            <a:r>
              <a:rPr lang="en-US" altLang="zh-CN" sz="2400" dirty="0" smtClean="0">
                <a:latin typeface="Cambria" panose="02040503050406030204" pitchFamily="18" charset="0"/>
                <a:cs typeface="Times" panose="02020603050405020304" pitchFamily="18" charset="0"/>
              </a:rPr>
              <a:t>       - </a:t>
            </a:r>
            <a:r>
              <a:rPr lang="en-US" altLang="zh-CN" sz="2400" b="1" dirty="0" smtClean="0">
                <a:solidFill>
                  <a:srgbClr val="0070C0"/>
                </a:solidFill>
                <a:latin typeface="Cambria" panose="02040503050406030204" pitchFamily="18" charset="0"/>
                <a:cs typeface="Times" panose="02020603050405020304" pitchFamily="18" charset="0"/>
              </a:rPr>
              <a:t>Multi-Phrase encoding</a:t>
            </a:r>
            <a:r>
              <a:rPr lang="en-US" altLang="zh-CN" sz="2400" dirty="0" smtClean="0">
                <a:latin typeface="Cambria" panose="02040503050406030204" pitchFamily="18" charset="0"/>
                <a:cs typeface="Times" panose="02020603050405020304" pitchFamily="18" charset="0"/>
              </a:rPr>
              <a:t>: it avoids allocating </a:t>
            </a:r>
            <a:r>
              <a:rPr lang="en-US" altLang="zh-CN" sz="2400" dirty="0">
                <a:latin typeface="Cambria" panose="02040503050406030204" pitchFamily="18" charset="0"/>
                <a:cs typeface="Times" panose="02020603050405020304" pitchFamily="18" charset="0"/>
              </a:rPr>
              <a:t>zero-valued</a:t>
            </a:r>
            <a:r>
              <a:rPr lang="en-US" altLang="zh-CN" sz="2400" dirty="0" smtClean="0">
                <a:latin typeface="Cambria" panose="02040503050406030204" pitchFamily="18" charset="0"/>
                <a:cs typeface="Times" panose="02020603050405020304" pitchFamily="18" charset="0"/>
              </a:rPr>
              <a:t> bytes </a:t>
            </a:r>
          </a:p>
          <a:p>
            <a:pPr lvl="1" indent="0"/>
            <a:r>
              <a:rPr lang="en-US" altLang="zh-CN" sz="2400" dirty="0">
                <a:latin typeface="Cambria" panose="02040503050406030204" pitchFamily="18" charset="0"/>
                <a:cs typeface="Times" panose="02020603050405020304" pitchFamily="18" charset="0"/>
              </a:rPr>
              <a:t> </a:t>
            </a:r>
            <a:r>
              <a:rPr lang="en-US" altLang="zh-CN" sz="2400" dirty="0" smtClean="0">
                <a:latin typeface="Cambria" panose="02040503050406030204" pitchFamily="18" charset="0"/>
                <a:cs typeface="Times" panose="02020603050405020304" pitchFamily="18" charset="0"/>
              </a:rPr>
              <a:t>        but </a:t>
            </a:r>
            <a:r>
              <a:rPr lang="en-US" altLang="zh-CN" sz="2400" dirty="0">
                <a:latin typeface="Cambria" panose="02040503050406030204" pitchFamily="18" charset="0"/>
                <a:cs typeface="Times" panose="02020603050405020304" pitchFamily="18" charset="0"/>
              </a:rPr>
              <a:t>it will cause </a:t>
            </a:r>
            <a:r>
              <a:rPr lang="en-US" altLang="zh-CN" sz="2400" dirty="0" smtClean="0">
                <a:solidFill>
                  <a:srgbClr val="FF0000"/>
                </a:solidFill>
                <a:latin typeface="Cambria" panose="02040503050406030204" pitchFamily="18" charset="0"/>
                <a:cs typeface="Times" panose="02020603050405020304" pitchFamily="18" charset="0"/>
              </a:rPr>
              <a:t>new concern </a:t>
            </a:r>
            <a:r>
              <a:rPr lang="en-US" altLang="zh-CN" sz="2400" dirty="0" smtClean="0">
                <a:solidFill>
                  <a:schemeClr val="tx1"/>
                </a:solidFill>
                <a:latin typeface="Cambria" panose="02040503050406030204" pitchFamily="18" charset="0"/>
                <a:cs typeface="Times" panose="02020603050405020304" pitchFamily="18" charset="0"/>
              </a:rPr>
              <a:t>to encode </a:t>
            </a:r>
            <a:r>
              <a:rPr lang="en-US" altLang="zh-CN" sz="2400" dirty="0">
                <a:solidFill>
                  <a:schemeClr val="tx1"/>
                </a:solidFill>
                <a:latin typeface="Cambria" panose="02040503050406030204" pitchFamily="18" charset="0"/>
                <a:cs typeface="Times" panose="02020603050405020304" pitchFamily="18" charset="0"/>
              </a:rPr>
              <a:t>data chunks in s</a:t>
            </a:r>
            <a:r>
              <a:rPr lang="en-US" altLang="zh-CN" sz="2400" dirty="0" smtClean="0">
                <a:solidFill>
                  <a:schemeClr val="tx1"/>
                </a:solidFill>
                <a:latin typeface="Cambria" panose="02040503050406030204" pitchFamily="18" charset="0"/>
                <a:cs typeface="Times" panose="02020603050405020304" pitchFamily="18" charset="0"/>
              </a:rPr>
              <a:t>mall size</a:t>
            </a:r>
            <a:r>
              <a:rPr lang="en-US" altLang="zh-CN" sz="2400" dirty="0">
                <a:solidFill>
                  <a:schemeClr val="tx1"/>
                </a:solidFill>
                <a:latin typeface="Cambria" panose="02040503050406030204" pitchFamily="18" charset="0"/>
                <a:cs typeface="Times" panose="02020603050405020304" pitchFamily="18" charset="0"/>
              </a:rPr>
              <a:t>.</a:t>
            </a:r>
            <a:endParaRPr lang="en-US" altLang="zh-CN" sz="2400" dirty="0" smtClean="0">
              <a:solidFill>
                <a:schemeClr val="tx1"/>
              </a:solidFill>
              <a:latin typeface="Cambria" panose="02040503050406030204" pitchFamily="18" charset="0"/>
              <a:cs typeface="Times" panose="02020603050405020304" pitchFamily="18" charset="0"/>
            </a:endParaRPr>
          </a:p>
          <a:p>
            <a:endParaRPr lang="en-US" sz="2400" dirty="0" smtClean="0">
              <a:latin typeface="Cambria" panose="02040503050406030204" pitchFamily="18" charset="0"/>
            </a:endParaRPr>
          </a:p>
          <a:p>
            <a:r>
              <a:rPr lang="en-US" sz="2400" b="1" dirty="0" smtClean="0">
                <a:latin typeface="Cambria" panose="02040503050406030204" pitchFamily="18" charset="0"/>
              </a:rPr>
              <a:t>(2) </a:t>
            </a:r>
            <a:r>
              <a:rPr lang="en-US" sz="2400" b="1" dirty="0" smtClean="0">
                <a:solidFill>
                  <a:srgbClr val="C00000"/>
                </a:solidFill>
                <a:latin typeface="Cambria" panose="02040503050406030204" pitchFamily="18" charset="0"/>
              </a:rPr>
              <a:t>Small-size</a:t>
            </a:r>
            <a:r>
              <a:rPr lang="en-US" sz="2400" b="1" dirty="0" smtClean="0">
                <a:latin typeface="Cambria" panose="02040503050406030204" pitchFamily="18" charset="0"/>
              </a:rPr>
              <a:t> shuffle block: </a:t>
            </a:r>
          </a:p>
          <a:p>
            <a:r>
              <a:rPr lang="en-US" altLang="zh-CN" sz="2400" dirty="0">
                <a:solidFill>
                  <a:schemeClr val="tx1"/>
                </a:solidFill>
                <a:latin typeface="Cambria" panose="02040503050406030204" pitchFamily="18" charset="0"/>
                <a:cs typeface="Times" panose="02020603050405020304" pitchFamily="18" charset="0"/>
              </a:rPr>
              <a:t> </a:t>
            </a:r>
            <a:r>
              <a:rPr lang="en-US" altLang="zh-CN" sz="2400" dirty="0" smtClean="0">
                <a:solidFill>
                  <a:schemeClr val="tx1"/>
                </a:solidFill>
                <a:latin typeface="Cambria" panose="02040503050406030204" pitchFamily="18" charset="0"/>
                <a:cs typeface="Times" panose="02020603050405020304" pitchFamily="18" charset="0"/>
              </a:rPr>
              <a:t>      - </a:t>
            </a:r>
            <a:r>
              <a:rPr lang="en-US" altLang="zh-CN" sz="2400" dirty="0" smtClean="0">
                <a:solidFill>
                  <a:schemeClr val="tx1"/>
                </a:solidFill>
                <a:latin typeface="Cambria" panose="02040503050406030204" pitchFamily="18" charset="0"/>
              </a:rPr>
              <a:t>EC is less efficient in </a:t>
            </a:r>
            <a:r>
              <a:rPr lang="en-US" altLang="zh-CN" sz="2400" dirty="0">
                <a:latin typeface="Cambria" panose="02040503050406030204" pitchFamily="18" charset="0"/>
              </a:rPr>
              <a:t>encoding </a:t>
            </a:r>
            <a:r>
              <a:rPr lang="en-US" altLang="zh-CN" sz="2400" dirty="0" smtClean="0">
                <a:latin typeface="Cambria" panose="02040503050406030204" pitchFamily="18" charset="0"/>
              </a:rPr>
              <a:t>data chunks of small sizes </a:t>
            </a:r>
          </a:p>
          <a:p>
            <a:endParaRPr lang="en-US" sz="1600" dirty="0" smtClean="0">
              <a:latin typeface="Cambria" panose="02040503050406030204" pitchFamily="18" charset="0"/>
            </a:endParaRPr>
          </a:p>
          <a:p>
            <a:pPr algn="just"/>
            <a:r>
              <a:rPr lang="en-US" sz="1400" dirty="0">
                <a:latin typeface="Cambria" panose="02040503050406030204" pitchFamily="18" charset="0"/>
              </a:rPr>
              <a:t/>
            </a:r>
            <a:br>
              <a:rPr lang="en-US" sz="1400" dirty="0">
                <a:latin typeface="Cambria" panose="02040503050406030204" pitchFamily="18" charset="0"/>
              </a:rPr>
            </a:br>
            <a:endParaRPr lang="en-US" sz="1400" dirty="0">
              <a:latin typeface="Cambria" panose="02040503050406030204" pitchFamily="18" charset="0"/>
            </a:endParaRPr>
          </a:p>
        </p:txBody>
      </p:sp>
      <p:sp>
        <p:nvSpPr>
          <p:cNvPr id="3" name="灯片编号占位符 2"/>
          <p:cNvSpPr>
            <a:spLocks noGrp="1"/>
          </p:cNvSpPr>
          <p:nvPr>
            <p:ph type="sldNum" sz="quarter" idx="2"/>
          </p:nvPr>
        </p:nvSpPr>
        <p:spPr/>
        <p:txBody>
          <a:bodyPr/>
          <a:lstStyle/>
          <a:p>
            <a:fld id="{86CB4B4D-7CA3-9044-876B-883B54F8677D}" type="slidenum">
              <a:rPr lang="en-US" altLang="zh-CN" smtClean="0"/>
              <a:t>25</a:t>
            </a:fld>
            <a:endParaRPr lang="zh-CN" altLang="en-US"/>
          </a:p>
        </p:txBody>
      </p:sp>
      <p:pic>
        <p:nvPicPr>
          <p:cNvPr id="6" name="图片 5"/>
          <p:cNvPicPr>
            <a:picLocks noChangeAspect="1"/>
          </p:cNvPicPr>
          <p:nvPr/>
        </p:nvPicPr>
        <p:blipFill>
          <a:blip r:embed="rId4"/>
          <a:stretch>
            <a:fillRect/>
          </a:stretch>
        </p:blipFill>
        <p:spPr>
          <a:xfrm>
            <a:off x="7227987" y="5083075"/>
            <a:ext cx="3366531" cy="1455837"/>
          </a:xfrm>
          <a:prstGeom prst="rect">
            <a:avLst/>
          </a:prstGeom>
        </p:spPr>
      </p:pic>
    </p:spTree>
    <p:extLst>
      <p:ext uri="{BB962C8B-B14F-4D97-AF65-F5344CB8AC3E}">
        <p14:creationId xmlns:p14="http://schemas.microsoft.com/office/powerpoint/2010/main" val="349194600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62685"/>
            <a:ext cx="2269852"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dirty="0" smtClean="0"/>
              <a:t>Future </a:t>
            </a:r>
            <a:r>
              <a:rPr lang="en-US" dirty="0"/>
              <a:t>Work</a:t>
            </a:r>
          </a:p>
        </p:txBody>
      </p:sp>
      <p:sp>
        <p:nvSpPr>
          <p:cNvPr id="2" name="TextBox 1"/>
          <p:cNvSpPr txBox="1"/>
          <p:nvPr/>
        </p:nvSpPr>
        <p:spPr>
          <a:xfrm>
            <a:off x="1015899" y="1021289"/>
            <a:ext cx="10337902" cy="470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dirty="0" smtClean="0">
                <a:latin typeface="Cambria" panose="02040503050406030204" pitchFamily="18" charset="0"/>
              </a:rPr>
              <a:t>(1) </a:t>
            </a:r>
            <a:r>
              <a:rPr lang="en-US" altLang="zh-CN" sz="2000" dirty="0" smtClean="0">
                <a:latin typeface="Cambria" panose="02040503050406030204" pitchFamily="18" charset="0"/>
              </a:rPr>
              <a:t>Streaming </a:t>
            </a:r>
            <a:r>
              <a:rPr lang="en-US" altLang="zh-CN" sz="2000" dirty="0">
                <a:latin typeface="Cambria" panose="02040503050406030204" pitchFamily="18" charset="0"/>
              </a:rPr>
              <a:t>Computing widely use the </a:t>
            </a:r>
            <a:r>
              <a:rPr lang="en-US" altLang="zh-CN" sz="2000" dirty="0">
                <a:solidFill>
                  <a:schemeClr val="tx1"/>
                </a:solidFill>
                <a:latin typeface="Cambria" panose="02040503050406030204" pitchFamily="18" charset="0"/>
              </a:rPr>
              <a:t>uncoordinated  checkpointing  technique</a:t>
            </a:r>
            <a:r>
              <a:rPr lang="en-US" altLang="zh-CN" sz="2000" dirty="0">
                <a:latin typeface="Cambria" panose="02040503050406030204" pitchFamily="18" charset="0"/>
              </a:rPr>
              <a:t>, e.g., Flink.</a:t>
            </a:r>
          </a:p>
          <a:p>
            <a:r>
              <a:rPr lang="en-US" sz="2000" dirty="0" smtClean="0">
                <a:latin typeface="Cambria" panose="02040503050406030204" pitchFamily="18" charset="0"/>
              </a:rPr>
              <a:t>       - FTI needs synchronization among k processes to collect their data chunks.</a:t>
            </a:r>
          </a:p>
          <a:p>
            <a:r>
              <a:rPr lang="en-US" sz="2000" dirty="0">
                <a:latin typeface="Cambria" panose="02040503050406030204" pitchFamily="18" charset="0"/>
              </a:rPr>
              <a:t> </a:t>
            </a:r>
            <a:r>
              <a:rPr lang="en-US" sz="2000" dirty="0" smtClean="0">
                <a:latin typeface="Cambria" panose="02040503050406030204" pitchFamily="18" charset="0"/>
              </a:rPr>
              <a:t>      - In EC-Shuffle, </a:t>
            </a:r>
            <a:r>
              <a:rPr lang="en-US" altLang="zh-CN" sz="2000" dirty="0" smtClean="0">
                <a:latin typeface="Cambria" panose="02040503050406030204" pitchFamily="18" charset="0"/>
              </a:rPr>
              <a:t>each process encode its data chunks </a:t>
            </a:r>
            <a:r>
              <a:rPr lang="en-US" altLang="zh-CN" sz="2000" b="1" dirty="0" smtClean="0">
                <a:solidFill>
                  <a:srgbClr val="C00000"/>
                </a:solidFill>
                <a:latin typeface="Cambria" panose="02040503050406030204" pitchFamily="18" charset="0"/>
              </a:rPr>
              <a:t>independently</a:t>
            </a:r>
            <a:r>
              <a:rPr lang="en-US" altLang="zh-CN" sz="2000" dirty="0" smtClean="0">
                <a:latin typeface="Cambria" panose="02040503050406030204" pitchFamily="18" charset="0"/>
              </a:rPr>
              <a:t>.</a:t>
            </a:r>
            <a:endParaRPr lang="en-US" sz="2000" dirty="0" smtClean="0">
              <a:latin typeface="Cambria" panose="02040503050406030204" pitchFamily="18" charset="0"/>
            </a:endParaRPr>
          </a:p>
          <a:p>
            <a:endParaRPr lang="en-US" sz="2000" dirty="0" smtClean="0">
              <a:latin typeface="Cambria" panose="02040503050406030204" pitchFamily="18" charset="0"/>
            </a:endParaRPr>
          </a:p>
          <a:p>
            <a:endParaRPr lang="en-US" sz="2000" dirty="0">
              <a:latin typeface="Cambria" panose="02040503050406030204" pitchFamily="18" charset="0"/>
            </a:endParaRPr>
          </a:p>
          <a:p>
            <a:endParaRPr lang="en-US" sz="2000" dirty="0" smtClean="0">
              <a:latin typeface="Cambria" panose="02040503050406030204" pitchFamily="18" charset="0"/>
            </a:endParaRPr>
          </a:p>
          <a:p>
            <a:endParaRPr lang="en-US" sz="2000" dirty="0" smtClean="0">
              <a:latin typeface="Cambria" panose="02040503050406030204" pitchFamily="18" charset="0"/>
            </a:endParaRPr>
          </a:p>
          <a:p>
            <a:endParaRPr lang="en-US" sz="2000" dirty="0">
              <a:latin typeface="Cambria" panose="02040503050406030204" pitchFamily="18" charset="0"/>
            </a:endParaRPr>
          </a:p>
          <a:p>
            <a:endParaRPr lang="en-US" sz="2000" dirty="0" smtClean="0">
              <a:latin typeface="Cambria" panose="02040503050406030204" pitchFamily="18" charset="0"/>
            </a:endParaRPr>
          </a:p>
          <a:p>
            <a:endParaRPr lang="en-US" sz="2000" dirty="0" smtClean="0">
              <a:latin typeface="Cambria" panose="02040503050406030204" pitchFamily="18" charset="0"/>
            </a:endParaRPr>
          </a:p>
          <a:p>
            <a:endParaRPr lang="en-US" sz="2000" dirty="0">
              <a:latin typeface="Cambria" panose="02040503050406030204" pitchFamily="18" charset="0"/>
            </a:endParaRPr>
          </a:p>
          <a:p>
            <a:endParaRPr lang="en-US" sz="2000" dirty="0" smtClean="0">
              <a:latin typeface="Cambria" panose="02040503050406030204" pitchFamily="18" charset="0"/>
            </a:endParaRPr>
          </a:p>
          <a:p>
            <a:r>
              <a:rPr lang="en-US" sz="2000" dirty="0" smtClean="0">
                <a:latin typeface="Cambria" panose="02040503050406030204" pitchFamily="18" charset="0"/>
              </a:rPr>
              <a:t>(2) Operations in irregular communication pattern:</a:t>
            </a:r>
            <a:endParaRPr lang="en-US" sz="2000" dirty="0">
              <a:latin typeface="Cambria" panose="02040503050406030204" pitchFamily="18" charset="0"/>
            </a:endParaRPr>
          </a:p>
          <a:p>
            <a:pPr algn="just"/>
            <a:r>
              <a:rPr lang="en-US" sz="2000" dirty="0">
                <a:latin typeface="Cambria" panose="02040503050406030204" pitchFamily="18" charset="0"/>
              </a:rPr>
              <a:t/>
            </a:r>
            <a:br>
              <a:rPr lang="en-US" sz="2000" dirty="0">
                <a:latin typeface="Cambria" panose="02040503050406030204" pitchFamily="18" charset="0"/>
              </a:rPr>
            </a:br>
            <a:endParaRPr lang="en-US" sz="2000" dirty="0">
              <a:latin typeface="Cambria" panose="02040503050406030204" pitchFamily="18" charset="0"/>
            </a:endParaRPr>
          </a:p>
        </p:txBody>
      </p:sp>
      <p:sp>
        <p:nvSpPr>
          <p:cNvPr id="3" name="灯片编号占位符 2"/>
          <p:cNvSpPr>
            <a:spLocks noGrp="1"/>
          </p:cNvSpPr>
          <p:nvPr>
            <p:ph type="sldNum" sz="quarter" idx="2"/>
          </p:nvPr>
        </p:nvSpPr>
        <p:spPr/>
        <p:txBody>
          <a:bodyPr/>
          <a:lstStyle/>
          <a:p>
            <a:fld id="{86CB4B4D-7CA3-9044-876B-883B54F8677D}" type="slidenum">
              <a:rPr lang="en-US" altLang="zh-CN" smtClean="0"/>
              <a:t>26</a:t>
            </a:fld>
            <a:endParaRPr lang="zh-CN" altLang="en-US"/>
          </a:p>
        </p:txBody>
      </p:sp>
      <p:pic>
        <p:nvPicPr>
          <p:cNvPr id="16" name="图片 15"/>
          <p:cNvPicPr>
            <a:picLocks noChangeAspect="1"/>
          </p:cNvPicPr>
          <p:nvPr/>
        </p:nvPicPr>
        <p:blipFill>
          <a:blip r:embed="rId4"/>
          <a:stretch>
            <a:fillRect/>
          </a:stretch>
        </p:blipFill>
        <p:spPr>
          <a:xfrm>
            <a:off x="285569" y="5175991"/>
            <a:ext cx="3321774" cy="1069998"/>
          </a:xfrm>
          <a:prstGeom prst="rect">
            <a:avLst/>
          </a:prstGeom>
        </p:spPr>
      </p:pic>
      <p:pic>
        <p:nvPicPr>
          <p:cNvPr id="17" name="图片 16"/>
          <p:cNvPicPr>
            <a:picLocks noChangeAspect="1"/>
          </p:cNvPicPr>
          <p:nvPr/>
        </p:nvPicPr>
        <p:blipFill>
          <a:blip r:embed="rId5"/>
          <a:stretch>
            <a:fillRect/>
          </a:stretch>
        </p:blipFill>
        <p:spPr>
          <a:xfrm>
            <a:off x="7763340" y="5184302"/>
            <a:ext cx="2508157" cy="1069998"/>
          </a:xfrm>
          <a:prstGeom prst="rect">
            <a:avLst/>
          </a:prstGeom>
        </p:spPr>
      </p:pic>
      <p:pic>
        <p:nvPicPr>
          <p:cNvPr id="19" name="图片 18"/>
          <p:cNvPicPr>
            <a:picLocks noChangeAspect="1"/>
          </p:cNvPicPr>
          <p:nvPr/>
        </p:nvPicPr>
        <p:blipFill>
          <a:blip r:embed="rId6"/>
          <a:stretch>
            <a:fillRect/>
          </a:stretch>
        </p:blipFill>
        <p:spPr>
          <a:xfrm>
            <a:off x="10725900" y="5184301"/>
            <a:ext cx="757977" cy="1081617"/>
          </a:xfrm>
          <a:prstGeom prst="rect">
            <a:avLst/>
          </a:prstGeom>
        </p:spPr>
      </p:pic>
      <p:sp>
        <p:nvSpPr>
          <p:cNvPr id="23" name="文本框 22"/>
          <p:cNvSpPr txBox="1"/>
          <p:nvPr/>
        </p:nvSpPr>
        <p:spPr>
          <a:xfrm>
            <a:off x="3655469" y="5498539"/>
            <a:ext cx="297026" cy="369332"/>
          </a:xfrm>
          <a:prstGeom prst="rect">
            <a:avLst/>
          </a:prstGeom>
          <a:noFill/>
        </p:spPr>
        <p:txBody>
          <a:bodyPr wrap="square" rtlCol="0">
            <a:spAutoFit/>
          </a:bodyPr>
          <a:lstStyle/>
          <a:p>
            <a:r>
              <a:rPr lang="en-US" altLang="zh-CN" b="1" dirty="0" smtClean="0">
                <a:latin typeface="Cambria" panose="02040503050406030204" pitchFamily="18" charset="0"/>
                <a:cs typeface="Times New Roman" panose="02020603050405020304" pitchFamily="18" charset="0"/>
              </a:rPr>
              <a:t>=</a:t>
            </a:r>
          </a:p>
        </p:txBody>
      </p:sp>
      <p:sp>
        <p:nvSpPr>
          <p:cNvPr id="24" name="文本框 23"/>
          <p:cNvSpPr txBox="1"/>
          <p:nvPr/>
        </p:nvSpPr>
        <p:spPr>
          <a:xfrm>
            <a:off x="7433693" y="5498539"/>
            <a:ext cx="297026" cy="369332"/>
          </a:xfrm>
          <a:prstGeom prst="rect">
            <a:avLst/>
          </a:prstGeom>
          <a:noFill/>
        </p:spPr>
        <p:txBody>
          <a:bodyPr wrap="square" rtlCol="0">
            <a:spAutoFit/>
          </a:bodyPr>
          <a:lstStyle/>
          <a:p>
            <a:r>
              <a:rPr lang="en-US" altLang="zh-CN" b="1" dirty="0">
                <a:latin typeface="Cambria" panose="02040503050406030204" pitchFamily="18" charset="0"/>
                <a:cs typeface="Times New Roman" panose="02020603050405020304" pitchFamily="18" charset="0"/>
              </a:rPr>
              <a:t>+</a:t>
            </a:r>
            <a:endParaRPr lang="en-US" altLang="zh-CN" b="1" dirty="0" smtClean="0">
              <a:latin typeface="Cambria" panose="02040503050406030204" pitchFamily="18" charset="0"/>
              <a:cs typeface="Times New Roman" panose="02020603050405020304" pitchFamily="18" charset="0"/>
            </a:endParaRPr>
          </a:p>
        </p:txBody>
      </p:sp>
      <p:sp>
        <p:nvSpPr>
          <p:cNvPr id="25" name="文本框 24"/>
          <p:cNvSpPr txBox="1"/>
          <p:nvPr/>
        </p:nvSpPr>
        <p:spPr>
          <a:xfrm>
            <a:off x="10347625" y="5498539"/>
            <a:ext cx="297026" cy="369332"/>
          </a:xfrm>
          <a:prstGeom prst="rect">
            <a:avLst/>
          </a:prstGeom>
          <a:noFill/>
        </p:spPr>
        <p:txBody>
          <a:bodyPr wrap="square" rtlCol="0">
            <a:spAutoFit/>
          </a:bodyPr>
          <a:lstStyle/>
          <a:p>
            <a:r>
              <a:rPr lang="en-US" altLang="zh-CN" b="1" dirty="0">
                <a:latin typeface="Cambria" panose="02040503050406030204" pitchFamily="18" charset="0"/>
                <a:cs typeface="Times New Roman" panose="02020603050405020304" pitchFamily="18" charset="0"/>
              </a:rPr>
              <a:t>+</a:t>
            </a:r>
            <a:endParaRPr lang="en-US" altLang="zh-CN" b="1" dirty="0" smtClean="0">
              <a:latin typeface="Cambria" panose="02040503050406030204" pitchFamily="18" charset="0"/>
              <a:cs typeface="Times New Roman" panose="02020603050405020304" pitchFamily="18" charset="0"/>
            </a:endParaRPr>
          </a:p>
        </p:txBody>
      </p:sp>
      <p:pic>
        <p:nvPicPr>
          <p:cNvPr id="5" name="图片 4"/>
          <p:cNvPicPr>
            <a:picLocks noChangeAspect="1"/>
          </p:cNvPicPr>
          <p:nvPr/>
        </p:nvPicPr>
        <p:blipFill>
          <a:blip r:embed="rId7"/>
          <a:stretch>
            <a:fillRect/>
          </a:stretch>
        </p:blipFill>
        <p:spPr>
          <a:xfrm>
            <a:off x="4000620" y="5175991"/>
            <a:ext cx="3396463" cy="1069998"/>
          </a:xfrm>
          <a:prstGeom prst="rect">
            <a:avLst/>
          </a:prstGeom>
        </p:spPr>
      </p:pic>
      <p:pic>
        <p:nvPicPr>
          <p:cNvPr id="9" name="图片 8"/>
          <p:cNvPicPr>
            <a:picLocks noChangeAspect="1"/>
          </p:cNvPicPr>
          <p:nvPr/>
        </p:nvPicPr>
        <p:blipFill>
          <a:blip r:embed="rId8"/>
          <a:stretch>
            <a:fillRect/>
          </a:stretch>
        </p:blipFill>
        <p:spPr>
          <a:xfrm>
            <a:off x="4411285" y="2072897"/>
            <a:ext cx="3547129" cy="2401605"/>
          </a:xfrm>
          <a:prstGeom prst="rect">
            <a:avLst/>
          </a:prstGeom>
        </p:spPr>
      </p:pic>
      <p:pic>
        <p:nvPicPr>
          <p:cNvPr id="11" name="图片 10"/>
          <p:cNvPicPr>
            <a:picLocks noChangeAspect="1"/>
          </p:cNvPicPr>
          <p:nvPr/>
        </p:nvPicPr>
        <p:blipFill>
          <a:blip r:embed="rId9"/>
          <a:stretch>
            <a:fillRect/>
          </a:stretch>
        </p:blipFill>
        <p:spPr>
          <a:xfrm>
            <a:off x="7958414" y="2019299"/>
            <a:ext cx="3688913" cy="2508800"/>
          </a:xfrm>
          <a:prstGeom prst="rect">
            <a:avLst/>
          </a:prstGeom>
        </p:spPr>
      </p:pic>
      <p:pic>
        <p:nvPicPr>
          <p:cNvPr id="12" name="图片 11"/>
          <p:cNvPicPr>
            <a:picLocks noChangeAspect="1"/>
          </p:cNvPicPr>
          <p:nvPr/>
        </p:nvPicPr>
        <p:blipFill>
          <a:blip r:embed="rId10"/>
          <a:stretch>
            <a:fillRect/>
          </a:stretch>
        </p:blipFill>
        <p:spPr>
          <a:xfrm>
            <a:off x="267134" y="2019299"/>
            <a:ext cx="4014075" cy="2385600"/>
          </a:xfrm>
          <a:prstGeom prst="rect">
            <a:avLst/>
          </a:prstGeom>
        </p:spPr>
      </p:pic>
    </p:spTree>
    <p:extLst>
      <p:ext uri="{BB962C8B-B14F-4D97-AF65-F5344CB8AC3E}">
        <p14:creationId xmlns:p14="http://schemas.microsoft.com/office/powerpoint/2010/main" val="275763487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5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154" name="3 Minutes Presentation"/>
          <p:cNvSpPr txBox="1"/>
          <p:nvPr/>
        </p:nvSpPr>
        <p:spPr>
          <a:xfrm>
            <a:off x="1317518" y="331907"/>
            <a:ext cx="2064668" cy="595035"/>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tabLst>
                <a:tab pos="1130300" algn="l"/>
              </a:tabLst>
              <a:defRPr sz="2800">
                <a:latin typeface="Comic Sans MS"/>
                <a:ea typeface="Comic Sans MS"/>
                <a:cs typeface="Comic Sans MS"/>
                <a:sym typeface="Comic Sans MS"/>
              </a:defRPr>
            </a:lvl1pPr>
          </a:lstStyle>
          <a:p>
            <a:r>
              <a:rPr lang="en-US" sz="3200" dirty="0" smtClean="0"/>
              <a:t>Conclusion</a:t>
            </a:r>
            <a:endParaRPr sz="3200" dirty="0"/>
          </a:p>
        </p:txBody>
      </p:sp>
      <p:sp>
        <p:nvSpPr>
          <p:cNvPr id="2" name="灯片编号占位符 1"/>
          <p:cNvSpPr>
            <a:spLocks noGrp="1"/>
          </p:cNvSpPr>
          <p:nvPr>
            <p:ph type="sldNum" sz="quarter" idx="2"/>
          </p:nvPr>
        </p:nvSpPr>
        <p:spPr/>
        <p:txBody>
          <a:bodyPr/>
          <a:lstStyle/>
          <a:p>
            <a:fld id="{86CB4B4D-7CA3-9044-876B-883B54F8677D}" type="slidenum">
              <a:rPr lang="en-US" altLang="zh-CN" smtClean="0"/>
              <a:t>27</a:t>
            </a:fld>
            <a:endParaRPr lang="zh-CN" altLang="en-US"/>
          </a:p>
        </p:txBody>
      </p:sp>
      <p:sp>
        <p:nvSpPr>
          <p:cNvPr id="7" name="内容占位符 2"/>
          <p:cNvSpPr txBox="1">
            <a:spLocks/>
          </p:cNvSpPr>
          <p:nvPr/>
        </p:nvSpPr>
        <p:spPr>
          <a:xfrm>
            <a:off x="863539" y="1888084"/>
            <a:ext cx="10940777" cy="312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0" indent="0" hangingPunct="1">
              <a:buNone/>
            </a:pPr>
            <a:r>
              <a:rPr lang="en-US" altLang="zh-CN" sz="3200" dirty="0">
                <a:latin typeface="Cambria" panose="02040503050406030204" pitchFamily="18" charset="0"/>
                <a:cs typeface="Times" panose="02020603050405020304" pitchFamily="18" charset="0"/>
                <a:sym typeface="Wingdings 2" panose="05020102010507070707" pitchFamily="18" charset="2"/>
              </a:rPr>
              <a:t></a:t>
            </a:r>
            <a:r>
              <a:rPr lang="en-US" altLang="zh-CN" dirty="0">
                <a:latin typeface="Cambria" panose="02040503050406030204" pitchFamily="18" charset="0"/>
                <a:cs typeface="Times" panose="02020603050405020304" pitchFamily="18" charset="0"/>
                <a:sym typeface="Wingdings 2" panose="05020102010507070707" pitchFamily="18" charset="2"/>
              </a:rPr>
              <a:t> </a:t>
            </a:r>
            <a:r>
              <a:rPr lang="en-US" altLang="zh-CN" sz="3200" dirty="0">
                <a:latin typeface="Cambria" panose="02040503050406030204" pitchFamily="18" charset="0"/>
              </a:rPr>
              <a:t>EC-Shuffle only transfers the </a:t>
            </a:r>
            <a:r>
              <a:rPr lang="en-US" altLang="zh-CN" sz="3200" dirty="0" smtClean="0">
                <a:latin typeface="Cambria" panose="02040503050406030204" pitchFamily="18" charset="0"/>
              </a:rPr>
              <a:t>parity </a:t>
            </a:r>
            <a:r>
              <a:rPr lang="en-US" altLang="zh-CN" sz="3200" dirty="0">
                <a:latin typeface="Cambria" panose="02040503050406030204" pitchFamily="18" charset="0"/>
              </a:rPr>
              <a:t>chunks to provide </a:t>
            </a:r>
            <a:r>
              <a:rPr lang="en-US" altLang="zh-CN" sz="3200" dirty="0" smtClean="0">
                <a:latin typeface="Cambria" panose="02040503050406030204" pitchFamily="18" charset="0"/>
              </a:rPr>
              <a:t>fault-tolerance.</a:t>
            </a:r>
            <a:endParaRPr lang="en-US" altLang="zh-CN" sz="3200" dirty="0">
              <a:latin typeface="Cambria" panose="02040503050406030204" pitchFamily="18" charset="0"/>
            </a:endParaRPr>
          </a:p>
          <a:p>
            <a:pPr marL="0" indent="0" hangingPunct="1">
              <a:buNone/>
            </a:pPr>
            <a:r>
              <a:rPr lang="en-US" altLang="zh-CN" sz="3200" dirty="0" smtClean="0">
                <a:latin typeface="Cambria" panose="02040503050406030204" pitchFamily="18" charset="0"/>
                <a:cs typeface="Times" panose="02020603050405020304" pitchFamily="18" charset="0"/>
                <a:sym typeface="Wingdings 2" panose="05020102010507070707" pitchFamily="18" charset="2"/>
              </a:rPr>
              <a:t> </a:t>
            </a:r>
            <a:r>
              <a:rPr lang="en-US" altLang="zh-CN" sz="3200" dirty="0">
                <a:latin typeface="Cambria" panose="02040503050406030204" pitchFamily="18" charset="0"/>
              </a:rPr>
              <a:t>EC-Shuffle executes coding processes in parallel at multiple </a:t>
            </a:r>
            <a:r>
              <a:rPr lang="en-US" altLang="zh-CN" sz="3200" dirty="0" smtClean="0">
                <a:latin typeface="Cambria" panose="02040503050406030204" pitchFamily="18" charset="0"/>
              </a:rPr>
              <a:t>mappers/receivers.</a:t>
            </a:r>
            <a:endParaRPr lang="en-US" altLang="zh-CN" sz="3200" dirty="0">
              <a:latin typeface="Cambria" panose="02040503050406030204" pitchFamily="18" charset="0"/>
            </a:endParaRPr>
          </a:p>
          <a:p>
            <a:pPr marL="0" indent="0" hangingPunct="1">
              <a:buNone/>
            </a:pPr>
            <a:r>
              <a:rPr lang="en-US" altLang="zh-CN" sz="3200" dirty="0" smtClean="0">
                <a:latin typeface="Cambria" panose="02040503050406030204" pitchFamily="18" charset="0"/>
                <a:cs typeface="Times" panose="02020603050405020304" pitchFamily="18" charset="0"/>
                <a:sym typeface="Wingdings 2" panose="05020102010507070707" pitchFamily="18" charset="2"/>
              </a:rPr>
              <a:t> </a:t>
            </a:r>
            <a:r>
              <a:rPr lang="en-US" altLang="zh-CN" sz="3200" dirty="0" smtClean="0">
                <a:latin typeface="Cambria" panose="02040503050406030204" pitchFamily="18" charset="0"/>
              </a:rPr>
              <a:t>EC-Shuffle </a:t>
            </a:r>
            <a:r>
              <a:rPr lang="en-US" altLang="zh-CN" sz="3200" dirty="0">
                <a:latin typeface="Cambria" panose="02040503050406030204" pitchFamily="18" charset="0"/>
              </a:rPr>
              <a:t>presents dynamic encoding strategies, which can generate the minimum size of parity chunks. It outperforms FTI by reducing up to </a:t>
            </a:r>
            <a:r>
              <a:rPr lang="en-US" altLang="zh-CN" sz="3200" b="1" dirty="0">
                <a:solidFill>
                  <a:srgbClr val="FF0000"/>
                </a:solidFill>
                <a:latin typeface="Cambria" panose="02040503050406030204" pitchFamily="18" charset="0"/>
              </a:rPr>
              <a:t>80% </a:t>
            </a:r>
            <a:r>
              <a:rPr lang="en-US" altLang="zh-CN" sz="3200" dirty="0">
                <a:latin typeface="Cambria" panose="02040503050406030204" pitchFamily="18" charset="0"/>
              </a:rPr>
              <a:t>of the total size of the parity chunks. </a:t>
            </a:r>
            <a:endParaRPr lang="en-US" altLang="zh-CN" sz="3200" dirty="0">
              <a:latin typeface="Cambria" panose="02040503050406030204" pitchFamily="18" charset="0"/>
              <a:cs typeface="Times" panose="02020603050405020304" pitchFamily="18" charset="0"/>
              <a:sym typeface="Wingdings 2" panose="05020102010507070707" pitchFamily="18" charset="2"/>
            </a:endParaRPr>
          </a:p>
        </p:txBody>
      </p:sp>
    </p:spTree>
    <p:extLst>
      <p:ext uri="{BB962C8B-B14F-4D97-AF65-F5344CB8AC3E}">
        <p14:creationId xmlns:p14="http://schemas.microsoft.com/office/powerpoint/2010/main" val="31945609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My Documents\HKU5.bmp"/>
          <p:cNvPicPr>
            <a:picLocks noChangeAspect="1" noChangeArrowheads="1"/>
          </p:cNvPicPr>
          <p:nvPr/>
        </p:nvPicPr>
        <p:blipFill>
          <a:blip r:embed="rId3">
            <a:lum bright="46000" contrast="-28000"/>
            <a:grayscl/>
            <a:extLst>
              <a:ext uri="{28A0092B-C50C-407E-A947-70E740481C1C}">
                <a14:useLocalDpi xmlns:a14="http://schemas.microsoft.com/office/drawing/2010/main" val="0"/>
              </a:ext>
            </a:extLst>
          </a:blip>
          <a:srcRect/>
          <a:stretch>
            <a:fillRect/>
          </a:stretch>
        </p:blipFill>
        <p:spPr bwMode="auto">
          <a:xfrm>
            <a:off x="1789112" y="446051"/>
            <a:ext cx="8639175" cy="6019800"/>
          </a:xfrm>
          <a:prstGeom prst="rect">
            <a:avLst/>
          </a:prstGeom>
          <a:solidFill>
            <a:schemeClr val="accent1"/>
          </a:solidFill>
        </p:spPr>
      </p:pic>
      <p:sp>
        <p:nvSpPr>
          <p:cNvPr id="2" name="Title 1"/>
          <p:cNvSpPr>
            <a:spLocks noGrp="1"/>
          </p:cNvSpPr>
          <p:nvPr>
            <p:ph type="title"/>
          </p:nvPr>
        </p:nvSpPr>
        <p:spPr>
          <a:xfrm>
            <a:off x="630017" y="822070"/>
            <a:ext cx="10957366" cy="3154521"/>
          </a:xfrm>
          <a:noFill/>
        </p:spPr>
        <p:txBody>
          <a:bodyPr>
            <a:normAutofit fontScale="90000"/>
          </a:bodyPr>
          <a:lstStyle/>
          <a:p>
            <a:pPr algn="ctr"/>
            <a:r>
              <a:rPr lang="en-US" altLang="zh-CN" sz="6000" b="1" dirty="0" smtClean="0">
                <a:solidFill>
                  <a:schemeClr val="accent2">
                    <a:lumMod val="60000"/>
                    <a:lumOff val="40000"/>
                  </a:schemeClr>
                </a:solidFill>
                <a:latin typeface="Berlin Sans FB Demi" panose="020E0802020502020306" pitchFamily="34" charset="0"/>
                <a:ea typeface="STHupo" panose="02010800040101010101" pitchFamily="2" charset="-122"/>
                <a:cs typeface="Tahoma" panose="020B0604030504040204" pitchFamily="34" charset="0"/>
              </a:rPr>
              <a:t/>
            </a:r>
            <a:br>
              <a:rPr lang="en-US" altLang="zh-CN" sz="6000" b="1" dirty="0" smtClean="0">
                <a:solidFill>
                  <a:schemeClr val="accent2">
                    <a:lumMod val="60000"/>
                    <a:lumOff val="40000"/>
                  </a:schemeClr>
                </a:solidFill>
                <a:latin typeface="Berlin Sans FB Demi" panose="020E0802020502020306" pitchFamily="34" charset="0"/>
                <a:ea typeface="STHupo" panose="02010800040101010101" pitchFamily="2" charset="-122"/>
                <a:cs typeface="Tahoma" panose="020B0604030504040204" pitchFamily="34" charset="0"/>
              </a:rPr>
            </a:br>
            <a:r>
              <a:rPr lang="en-US" altLang="zh-CN" sz="6000" b="1" dirty="0" smtClean="0">
                <a:latin typeface="Berlin Sans FB Demi" panose="020E0802020502020306" pitchFamily="34" charset="0"/>
                <a:ea typeface="STHupo" panose="02010800040101010101" pitchFamily="2" charset="-122"/>
                <a:cs typeface="Tahoma" panose="020B0604030504040204" pitchFamily="34" charset="0"/>
              </a:rPr>
              <a:t>THANK  YOU</a:t>
            </a:r>
            <a:br>
              <a:rPr lang="en-US" altLang="zh-CN" sz="6000" b="1" dirty="0" smtClean="0">
                <a:latin typeface="Berlin Sans FB Demi" panose="020E0802020502020306" pitchFamily="34" charset="0"/>
                <a:ea typeface="STHupo" panose="02010800040101010101" pitchFamily="2" charset="-122"/>
                <a:cs typeface="Tahoma" panose="020B0604030504040204" pitchFamily="34" charset="0"/>
              </a:rPr>
            </a:br>
            <a:r>
              <a:rPr lang="en-US" altLang="zh-CN" sz="6000" b="1" dirty="0" smtClean="0">
                <a:latin typeface="Berlin Sans FB Demi" panose="020E0802020502020306" pitchFamily="34" charset="0"/>
                <a:ea typeface="STHupo" panose="02010800040101010101" pitchFamily="2" charset="-122"/>
                <a:cs typeface="Tahoma" panose="020B0604030504040204" pitchFamily="34" charset="0"/>
              </a:rPr>
              <a:t/>
            </a:r>
            <a:br>
              <a:rPr lang="en-US" altLang="zh-CN" sz="6000" b="1" dirty="0" smtClean="0">
                <a:latin typeface="Berlin Sans FB Demi" panose="020E0802020502020306" pitchFamily="34" charset="0"/>
                <a:ea typeface="STHupo" panose="02010800040101010101" pitchFamily="2" charset="-122"/>
                <a:cs typeface="Tahoma" panose="020B0604030504040204" pitchFamily="34" charset="0"/>
              </a:rPr>
            </a:br>
            <a:r>
              <a:rPr lang="en-US" altLang="zh-CN" sz="6000" b="1" dirty="0" smtClean="0">
                <a:latin typeface="Berlin Sans FB Demi" panose="020E0802020502020306" pitchFamily="34" charset="0"/>
                <a:ea typeface="STHupo" panose="02010800040101010101" pitchFamily="2" charset="-122"/>
                <a:cs typeface="Tahoma" panose="020B0604030504040204" pitchFamily="34" charset="0"/>
              </a:rPr>
              <a:t>Q &amp; A</a:t>
            </a:r>
            <a:endParaRPr lang="en-US" sz="6000" b="1" dirty="0">
              <a:latin typeface="Berlin Sans FB Demi" panose="020E0802020502020306" pitchFamily="34" charset="0"/>
              <a:ea typeface="STHupo" panose="02010800040101010101" pitchFamily="2" charset="-122"/>
              <a:cs typeface="Tahoma" panose="020B0604030504040204" pitchFamily="34" charset="0"/>
            </a:endParaRPr>
          </a:p>
        </p:txBody>
      </p:sp>
      <p:sp>
        <p:nvSpPr>
          <p:cNvPr id="3" name="灯片编号占位符 2"/>
          <p:cNvSpPr>
            <a:spLocks noGrp="1"/>
          </p:cNvSpPr>
          <p:nvPr>
            <p:ph type="sldNum" sz="quarter" idx="2"/>
          </p:nvPr>
        </p:nvSpPr>
        <p:spPr/>
        <p:txBody>
          <a:bodyPr/>
          <a:lstStyle/>
          <a:p>
            <a:fld id="{86CB4B4D-7CA3-9044-876B-883B54F8677D}" type="slidenum">
              <a:rPr lang="en-US" altLang="zh-CN" smtClean="0"/>
              <a:t>28</a:t>
            </a:fld>
            <a:endParaRPr lang="zh-CN" altLang="en-US"/>
          </a:p>
        </p:txBody>
      </p:sp>
    </p:spTree>
    <p:extLst>
      <p:ext uri="{BB962C8B-B14F-4D97-AF65-F5344CB8AC3E}">
        <p14:creationId xmlns:p14="http://schemas.microsoft.com/office/powerpoint/2010/main" val="14869601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sp>
        <p:nvSpPr>
          <p:cNvPr id="172" name="3 Minutes Presentation"/>
          <p:cNvSpPr txBox="1"/>
          <p:nvPr/>
        </p:nvSpPr>
        <p:spPr>
          <a:xfrm>
            <a:off x="1429666" y="362685"/>
            <a:ext cx="2029402"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dirty="0" smtClean="0"/>
              <a:t>Background</a:t>
            </a:r>
            <a:endParaRPr sz="2000" dirty="0"/>
          </a:p>
        </p:txBody>
      </p:sp>
      <p:pic>
        <p:nvPicPr>
          <p:cNvPr id="17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pic>
        <p:nvPicPr>
          <p:cNvPr id="100" name="Picture 2" descr="http://spark.apache.org/images/spark-logo-trade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659" y="2167274"/>
            <a:ext cx="1920738" cy="102166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https://www.alluxio.org/images/org-architecture-tal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274" t="42857" r="25768" b="42784"/>
          <a:stretch/>
        </p:blipFill>
        <p:spPr bwMode="auto">
          <a:xfrm>
            <a:off x="6389366" y="1198797"/>
            <a:ext cx="3096762" cy="645708"/>
          </a:xfrm>
          <a:prstGeom prst="rect">
            <a:avLst/>
          </a:prstGeom>
          <a:noFill/>
          <a:extLst>
            <a:ext uri="{909E8E84-426E-40DD-AFC4-6F175D3DCCD1}">
              <a14:hiddenFill xmlns:a14="http://schemas.microsoft.com/office/drawing/2010/main">
                <a:solidFill>
                  <a:srgbClr val="FFFFFF"/>
                </a:solidFill>
              </a14:hiddenFill>
            </a:ext>
          </a:extLst>
        </p:spPr>
      </p:pic>
      <p:sp>
        <p:nvSpPr>
          <p:cNvPr id="72" name="内容占位符 2"/>
          <p:cNvSpPr txBox="1">
            <a:spLocks/>
          </p:cNvSpPr>
          <p:nvPr/>
        </p:nvSpPr>
        <p:spPr>
          <a:xfrm>
            <a:off x="664033" y="1299455"/>
            <a:ext cx="6549190" cy="5104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dirty="0" smtClean="0">
                <a:latin typeface="Cambria" panose="02040503050406030204" pitchFamily="18" charset="0"/>
              </a:rPr>
              <a:t>Sources of data loss</a:t>
            </a:r>
          </a:p>
          <a:p>
            <a:pPr lvl="1" hangingPunct="1"/>
            <a:r>
              <a:rPr lang="en-US" altLang="zh-CN" dirty="0" smtClean="0">
                <a:latin typeface="Cambria" panose="02040503050406030204" pitchFamily="18" charset="0"/>
              </a:rPr>
              <a:t>Nodes/Processes crash</a:t>
            </a:r>
          </a:p>
          <a:p>
            <a:pPr lvl="1" hangingPunct="1"/>
            <a:r>
              <a:rPr lang="en-US" altLang="zh-CN" dirty="0" smtClean="0">
                <a:latin typeface="Cambria" panose="02040503050406030204" pitchFamily="18" charset="0"/>
              </a:rPr>
              <a:t>Network partition</a:t>
            </a:r>
          </a:p>
          <a:p>
            <a:pPr lvl="1" hangingPunct="1"/>
            <a:r>
              <a:rPr lang="en-US" altLang="zh-CN" dirty="0" smtClean="0">
                <a:latin typeface="Cambria" panose="02040503050406030204" pitchFamily="18" charset="0"/>
              </a:rPr>
              <a:t>The tail problem: </a:t>
            </a:r>
            <a:r>
              <a:rPr lang="en-US" altLang="zh-CN" dirty="0">
                <a:latin typeface="Cambria" panose="02040503050406030204" pitchFamily="18" charset="0"/>
              </a:rPr>
              <a:t>T</a:t>
            </a:r>
            <a:r>
              <a:rPr lang="en-US" altLang="zh-CN" dirty="0" smtClean="0">
                <a:latin typeface="Cambria" panose="02040503050406030204" pitchFamily="18" charset="0"/>
              </a:rPr>
              <a:t>imeout</a:t>
            </a:r>
          </a:p>
          <a:p>
            <a:pPr hangingPunct="1"/>
            <a:r>
              <a:rPr lang="en-US" altLang="zh-CN" dirty="0">
                <a:latin typeface="Cambria" panose="02040503050406030204" pitchFamily="18" charset="0"/>
              </a:rPr>
              <a:t>Fault-tolerance in current </a:t>
            </a:r>
            <a:r>
              <a:rPr lang="en-US" altLang="zh-CN" dirty="0" smtClean="0">
                <a:latin typeface="Cambria" panose="02040503050406030204" pitchFamily="18" charset="0"/>
              </a:rPr>
              <a:t>systems</a:t>
            </a:r>
          </a:p>
          <a:p>
            <a:pPr lvl="1" hangingPunct="1"/>
            <a:r>
              <a:rPr lang="en-US" altLang="zh-CN" dirty="0" smtClean="0">
                <a:latin typeface="Cambria" panose="02040503050406030204" pitchFamily="18" charset="0"/>
              </a:rPr>
              <a:t>Storage systems: Storage data/Objects</a:t>
            </a:r>
          </a:p>
          <a:p>
            <a:pPr lvl="1" hangingPunct="1"/>
            <a:r>
              <a:rPr lang="en-US" altLang="zh-CN" dirty="0" smtClean="0">
                <a:latin typeface="Cambria" panose="02040503050406030204" pitchFamily="18" charset="0"/>
              </a:rPr>
              <a:t>Computation systems: </a:t>
            </a:r>
            <a:r>
              <a:rPr lang="en-US" altLang="zh-CN" dirty="0">
                <a:latin typeface="Cambria" panose="02040503050406030204" pitchFamily="18" charset="0"/>
              </a:rPr>
              <a:t>I</a:t>
            </a:r>
            <a:r>
              <a:rPr lang="en-US" altLang="zh-CN" dirty="0" smtClean="0">
                <a:latin typeface="Cambria" panose="02040503050406030204" pitchFamily="18" charset="0"/>
              </a:rPr>
              <a:t>ntermediate data at runtime</a:t>
            </a:r>
          </a:p>
          <a:p>
            <a:pPr lvl="2" hangingPunct="1"/>
            <a:r>
              <a:rPr lang="en-US" altLang="zh-CN" sz="2400" b="1" dirty="0" smtClean="0">
                <a:solidFill>
                  <a:srgbClr val="FF0000"/>
                </a:solidFill>
                <a:latin typeface="Cambria" panose="02040503050406030204" pitchFamily="18" charset="0"/>
              </a:rPr>
              <a:t>Difference</a:t>
            </a:r>
            <a:r>
              <a:rPr lang="en-US" altLang="zh-CN" sz="2400" dirty="0" smtClean="0">
                <a:latin typeface="Cambria" panose="02040503050406030204" pitchFamily="18" charset="0"/>
              </a:rPr>
              <a:t>: More communication among data partitions (or blocks) in computation systems</a:t>
            </a:r>
          </a:p>
        </p:txBody>
      </p:sp>
      <p:pic>
        <p:nvPicPr>
          <p:cNvPr id="73" name="Picture 2" descr="http://images.techhive.com/images/article/2015/01/cloud-downtime-100540053-large.id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8065" y="3511712"/>
            <a:ext cx="3565736" cy="2892848"/>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2"/>
          </p:nvPr>
        </p:nvSpPr>
        <p:spPr/>
        <p:txBody>
          <a:bodyPr/>
          <a:lstStyle/>
          <a:p>
            <a:fld id="{86CB4B4D-7CA3-9044-876B-883B54F8677D}" type="slidenum">
              <a:rPr lang="en-US" altLang="zh-CN" smtClean="0"/>
              <a:t>3</a:t>
            </a:fld>
            <a:endParaRPr lang="zh-CN" altLang="en-US"/>
          </a:p>
        </p:txBody>
      </p:sp>
      <p:pic>
        <p:nvPicPr>
          <p:cNvPr id="1030" name="Picture 6"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0829" y="1979128"/>
            <a:ext cx="1888193" cy="13745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doop-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6664" y="1173485"/>
            <a:ext cx="2676525"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308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sp>
        <p:nvSpPr>
          <p:cNvPr id="172" name="3 Minutes Presentation"/>
          <p:cNvSpPr txBox="1"/>
          <p:nvPr/>
        </p:nvSpPr>
        <p:spPr>
          <a:xfrm>
            <a:off x="1429666" y="362685"/>
            <a:ext cx="6080191"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dirty="0"/>
              <a:t>General Fault Tolerance Techniques</a:t>
            </a:r>
            <a:endParaRPr sz="2000" dirty="0"/>
          </a:p>
        </p:txBody>
      </p:sp>
      <p:pic>
        <p:nvPicPr>
          <p:cNvPr id="173"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77" name="内容占位符 2"/>
          <p:cNvSpPr txBox="1">
            <a:spLocks/>
          </p:cNvSpPr>
          <p:nvPr/>
        </p:nvSpPr>
        <p:spPr>
          <a:xfrm>
            <a:off x="664033" y="1578112"/>
            <a:ext cx="5286847" cy="312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342900" indent="-342900">
              <a:buFont typeface="Arial" panose="020B0604020202020204" pitchFamily="34" charset="0"/>
              <a:buChar char="•"/>
            </a:pPr>
            <a:r>
              <a:rPr lang="en-US" altLang="zh-CN" sz="2400" dirty="0" smtClean="0">
                <a:latin typeface="Cambria" panose="02040503050406030204" pitchFamily="18" charset="0"/>
              </a:rPr>
              <a:t>Fault </a:t>
            </a:r>
            <a:r>
              <a:rPr lang="en-US" altLang="zh-CN" sz="2400" dirty="0">
                <a:latin typeface="Cambria" panose="02040503050406030204" pitchFamily="18" charset="0"/>
              </a:rPr>
              <a:t>Tolerance Techniques</a:t>
            </a:r>
          </a:p>
          <a:p>
            <a:pPr marL="914400" lvl="1" indent="-457200" hangingPunct="1">
              <a:buFont typeface="+mj-lt"/>
              <a:buAutoNum type="arabicPeriod"/>
            </a:pPr>
            <a:r>
              <a:rPr lang="en-US" altLang="zh-CN" sz="2000" dirty="0" smtClean="0">
                <a:latin typeface="Cambria" panose="02040503050406030204" pitchFamily="18" charset="0"/>
              </a:rPr>
              <a:t>Lineage: a list of functions</a:t>
            </a:r>
            <a:endParaRPr lang="en-US" altLang="zh-CN" sz="2000" dirty="0">
              <a:latin typeface="Cambria" panose="02040503050406030204" pitchFamily="18" charset="0"/>
            </a:endParaRPr>
          </a:p>
          <a:p>
            <a:pPr marL="914400" lvl="1" indent="-457200" hangingPunct="1">
              <a:buFont typeface="+mj-lt"/>
              <a:buAutoNum type="arabicPeriod"/>
            </a:pPr>
            <a:r>
              <a:rPr lang="en-US" altLang="zh-CN" sz="2000" dirty="0">
                <a:latin typeface="Cambria" panose="02040503050406030204" pitchFamily="18" charset="0"/>
              </a:rPr>
              <a:t>Local </a:t>
            </a:r>
            <a:r>
              <a:rPr lang="en-US" altLang="zh-CN" sz="2000" dirty="0" smtClean="0">
                <a:latin typeface="Cambria" panose="02040503050406030204" pitchFamily="18" charset="0"/>
              </a:rPr>
              <a:t>checkpoints</a:t>
            </a:r>
            <a:r>
              <a:rPr lang="en-US" altLang="zh-CN" sz="2000" dirty="0">
                <a:latin typeface="Cambria" panose="02040503050406030204" pitchFamily="18" charset="0"/>
              </a:rPr>
              <a:t>: </a:t>
            </a:r>
            <a:r>
              <a:rPr lang="en-US" altLang="zh-CN" sz="2000" dirty="0" smtClean="0">
                <a:latin typeface="Cambria" panose="02040503050406030204" pitchFamily="18" charset="0"/>
              </a:rPr>
              <a:t>non-volatile storage</a:t>
            </a:r>
            <a:endParaRPr lang="en-US" altLang="zh-CN" sz="2000" dirty="0">
              <a:latin typeface="Cambria" panose="02040503050406030204" pitchFamily="18" charset="0"/>
            </a:endParaRPr>
          </a:p>
          <a:p>
            <a:pPr marL="914400" lvl="1" indent="-457200" hangingPunct="1">
              <a:buFont typeface="+mj-lt"/>
              <a:buAutoNum type="arabicPeriod"/>
            </a:pPr>
            <a:r>
              <a:rPr lang="en-US" altLang="zh-CN" sz="2000" dirty="0" smtClean="0">
                <a:latin typeface="Cambria" panose="02040503050406030204" pitchFamily="18" charset="0"/>
              </a:rPr>
              <a:t>Replication: Multiple remote copies</a:t>
            </a:r>
          </a:p>
          <a:p>
            <a:pPr marL="457200" lvl="1" indent="0" hangingPunct="1">
              <a:buNone/>
            </a:pPr>
            <a:endParaRPr lang="en-US" altLang="zh-CN" sz="2000" dirty="0" smtClean="0">
              <a:latin typeface="Cambria" panose="02040503050406030204" pitchFamily="18" charset="0"/>
            </a:endParaRPr>
          </a:p>
        </p:txBody>
      </p:sp>
      <p:sp>
        <p:nvSpPr>
          <p:cNvPr id="87" name="文本框 86"/>
          <p:cNvSpPr txBox="1"/>
          <p:nvPr/>
        </p:nvSpPr>
        <p:spPr>
          <a:xfrm>
            <a:off x="8419811" y="2245343"/>
            <a:ext cx="1667444" cy="369332"/>
          </a:xfrm>
          <a:prstGeom prst="rect">
            <a:avLst/>
          </a:prstGeom>
          <a:noFill/>
        </p:spPr>
        <p:txBody>
          <a:bodyPr wrap="none" rtlCol="0">
            <a:spAutoFit/>
          </a:bodyPr>
          <a:lstStyle/>
          <a:p>
            <a:r>
              <a:rPr lang="en-US" altLang="zh-CN" i="1" dirty="0">
                <a:solidFill>
                  <a:srgbClr val="FF0000"/>
                </a:solidFill>
                <a:latin typeface="Cambria" panose="02040503050406030204" pitchFamily="18" charset="0"/>
              </a:rPr>
              <a:t>n</a:t>
            </a:r>
            <a:r>
              <a:rPr lang="en-US" altLang="zh-CN" i="1" dirty="0" smtClean="0">
                <a:solidFill>
                  <a:srgbClr val="FF0000"/>
                </a:solidFill>
                <a:latin typeface="Cambria" panose="02040503050406030204" pitchFamily="18" charset="0"/>
              </a:rPr>
              <a:t>etwork traffic</a:t>
            </a:r>
            <a:endParaRPr lang="zh-CN" altLang="en-US" i="1" dirty="0">
              <a:solidFill>
                <a:srgbClr val="FF0000"/>
              </a:solidFill>
              <a:latin typeface="Cambria" panose="02040503050406030204" pitchFamily="18" charset="0"/>
            </a:endParaRPr>
          </a:p>
        </p:txBody>
      </p:sp>
      <p:sp>
        <p:nvSpPr>
          <p:cNvPr id="88" name="文本框 87"/>
          <p:cNvSpPr txBox="1"/>
          <p:nvPr/>
        </p:nvSpPr>
        <p:spPr>
          <a:xfrm>
            <a:off x="6069603" y="2711476"/>
            <a:ext cx="622286" cy="369332"/>
          </a:xfrm>
          <a:prstGeom prst="rect">
            <a:avLst/>
          </a:prstGeom>
          <a:noFill/>
        </p:spPr>
        <p:txBody>
          <a:bodyPr wrap="none" rtlCol="0">
            <a:spAutoFit/>
          </a:bodyPr>
          <a:lstStyle/>
          <a:p>
            <a:r>
              <a:rPr lang="en-US" altLang="zh-CN" dirty="0" smtClean="0">
                <a:latin typeface="Cambria" panose="02040503050406030204" pitchFamily="18" charset="0"/>
              </a:rPr>
              <a:t>Disk</a:t>
            </a:r>
            <a:endParaRPr lang="zh-CN" altLang="en-US" dirty="0">
              <a:latin typeface="Cambria" panose="02040503050406030204" pitchFamily="18" charset="0"/>
            </a:endParaRPr>
          </a:p>
        </p:txBody>
      </p:sp>
      <p:sp>
        <p:nvSpPr>
          <p:cNvPr id="89" name="文本框 88"/>
          <p:cNvSpPr txBox="1"/>
          <p:nvPr/>
        </p:nvSpPr>
        <p:spPr>
          <a:xfrm>
            <a:off x="5853864" y="2096573"/>
            <a:ext cx="1011815" cy="369332"/>
          </a:xfrm>
          <a:prstGeom prst="rect">
            <a:avLst/>
          </a:prstGeom>
          <a:noFill/>
        </p:spPr>
        <p:txBody>
          <a:bodyPr wrap="none" rtlCol="0">
            <a:spAutoFit/>
          </a:bodyPr>
          <a:lstStyle/>
          <a:p>
            <a:r>
              <a:rPr lang="en-US" altLang="zh-CN" dirty="0" smtClean="0">
                <a:latin typeface="Cambria" panose="02040503050406030204" pitchFamily="18" charset="0"/>
              </a:rPr>
              <a:t>Memory</a:t>
            </a:r>
            <a:endParaRPr lang="zh-CN" altLang="en-US" dirty="0">
              <a:latin typeface="Cambria" panose="02040503050406030204" pitchFamily="18" charset="0"/>
            </a:endParaRPr>
          </a:p>
        </p:txBody>
      </p:sp>
      <p:graphicFrame>
        <p:nvGraphicFramePr>
          <p:cNvPr id="105" name="表格 104"/>
          <p:cNvGraphicFramePr>
            <a:graphicFrameLocks noGrp="1"/>
          </p:cNvGraphicFramePr>
          <p:nvPr>
            <p:extLst>
              <p:ext uri="{D42A27DB-BD31-4B8C-83A1-F6EECF244321}">
                <p14:modId xmlns:p14="http://schemas.microsoft.com/office/powerpoint/2010/main" val="2416356068"/>
              </p:ext>
            </p:extLst>
          </p:nvPr>
        </p:nvGraphicFramePr>
        <p:xfrm>
          <a:off x="1065707" y="4246728"/>
          <a:ext cx="10129231" cy="1842913"/>
        </p:xfrm>
        <a:graphic>
          <a:graphicData uri="http://schemas.openxmlformats.org/drawingml/2006/table">
            <a:tbl>
              <a:tblPr firstRow="1" bandRow="1">
                <a:tableStyleId>{5940675A-B579-460E-94D1-54222C63F5DA}</a:tableStyleId>
              </a:tblPr>
              <a:tblGrid>
                <a:gridCol w="1752484">
                  <a:extLst>
                    <a:ext uri="{9D8B030D-6E8A-4147-A177-3AD203B41FA5}">
                      <a16:colId xmlns:a16="http://schemas.microsoft.com/office/drawing/2014/main" xmlns="" val="2512874047"/>
                    </a:ext>
                  </a:extLst>
                </a:gridCol>
                <a:gridCol w="3122180">
                  <a:extLst>
                    <a:ext uri="{9D8B030D-6E8A-4147-A177-3AD203B41FA5}">
                      <a16:colId xmlns:a16="http://schemas.microsoft.com/office/drawing/2014/main" xmlns="" val="1819097636"/>
                    </a:ext>
                  </a:extLst>
                </a:gridCol>
                <a:gridCol w="5254567">
                  <a:extLst>
                    <a:ext uri="{9D8B030D-6E8A-4147-A177-3AD203B41FA5}">
                      <a16:colId xmlns:a16="http://schemas.microsoft.com/office/drawing/2014/main" xmlns="" val="3568005770"/>
                    </a:ext>
                  </a:extLst>
                </a:gridCol>
              </a:tblGrid>
              <a:tr h="404002">
                <a:tc>
                  <a:txBody>
                    <a:bodyPr/>
                    <a:lstStyle/>
                    <a:p>
                      <a:pPr algn="l"/>
                      <a:endParaRPr lang="zh-CN" altLang="en-US" sz="1600" dirty="0">
                        <a:latin typeface="+mn-ea"/>
                        <a:ea typeface="+mn-ea"/>
                      </a:endParaRPr>
                    </a:p>
                  </a:txBody>
                  <a:tcPr/>
                </a:tc>
                <a:tc>
                  <a:txBody>
                    <a:bodyPr/>
                    <a:lstStyle/>
                    <a:p>
                      <a:pPr algn="l"/>
                      <a:r>
                        <a:rPr lang="en-US" altLang="zh-CN" sz="1600" dirty="0" smtClean="0">
                          <a:latin typeface="+mn-ea"/>
                          <a:ea typeface="+mn-ea"/>
                        </a:rPr>
                        <a:t>Storage overhead</a:t>
                      </a:r>
                      <a:endParaRPr lang="zh-CN" altLang="en-US" sz="160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n-ea"/>
                          <a:ea typeface="+mn-ea"/>
                        </a:rPr>
                        <a:t>Replay cost</a:t>
                      </a:r>
                    </a:p>
                  </a:txBody>
                  <a:tcPr/>
                </a:tc>
                <a:extLst>
                  <a:ext uri="{0D108BD9-81ED-4DB2-BD59-A6C34878D82A}">
                    <a16:rowId xmlns:a16="http://schemas.microsoft.com/office/drawing/2014/main" xmlns="" val="3337898128"/>
                  </a:ext>
                </a:extLst>
              </a:tr>
              <a:tr h="404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mn-ea"/>
                          <a:ea typeface="+mn-ea"/>
                        </a:rPr>
                        <a:t>Lineage</a:t>
                      </a:r>
                      <a:endParaRPr lang="zh-CN" altLang="en-US" sz="1600" dirty="0" smtClean="0">
                        <a:latin typeface="+mn-ea"/>
                        <a:ea typeface="+mn-ea"/>
                      </a:endParaRPr>
                    </a:p>
                  </a:txBody>
                  <a:tcPr/>
                </a:tc>
                <a:tc>
                  <a:txBody>
                    <a:bodyPr/>
                    <a:lstStyle/>
                    <a:p>
                      <a:pPr algn="l"/>
                      <a:r>
                        <a:rPr lang="en-US" altLang="zh-CN" sz="1600" dirty="0" smtClean="0">
                          <a:latin typeface="+mn-ea"/>
                          <a:ea typeface="+mn-ea"/>
                        </a:rPr>
                        <a:t>Few</a:t>
                      </a:r>
                      <a:r>
                        <a:rPr lang="en-US" altLang="zh-CN" sz="1600" baseline="0" dirty="0" smtClean="0">
                          <a:latin typeface="+mn-ea"/>
                          <a:ea typeface="+mn-ea"/>
                        </a:rPr>
                        <a:t> (record operations)</a:t>
                      </a:r>
                      <a:endParaRPr lang="zh-CN" altLang="en-US" sz="1600" dirty="0">
                        <a:latin typeface="+mn-ea"/>
                        <a:ea typeface="+mn-ea"/>
                      </a:endParaRPr>
                    </a:p>
                  </a:txBody>
                  <a:tcPr/>
                </a:tc>
                <a:tc>
                  <a:txBody>
                    <a:bodyPr/>
                    <a:lstStyle/>
                    <a:p>
                      <a:pPr algn="l"/>
                      <a:r>
                        <a:rPr lang="en-US" altLang="zh-CN" sz="1600" dirty="0" smtClean="0">
                          <a:latin typeface="+mn-ea"/>
                          <a:ea typeface="+mn-ea"/>
                        </a:rPr>
                        <a:t>All computation of the program</a:t>
                      </a:r>
                      <a:endParaRPr lang="zh-CN" altLang="en-US" sz="1600" dirty="0">
                        <a:latin typeface="+mn-ea"/>
                        <a:ea typeface="+mn-ea"/>
                      </a:endParaRPr>
                    </a:p>
                  </a:txBody>
                  <a:tcPr/>
                </a:tc>
                <a:extLst>
                  <a:ext uri="{0D108BD9-81ED-4DB2-BD59-A6C34878D82A}">
                    <a16:rowId xmlns:a16="http://schemas.microsoft.com/office/drawing/2014/main" xmlns="" val="3631023838"/>
                  </a:ext>
                </a:extLst>
              </a:tr>
              <a:tr h="630907">
                <a:tc>
                  <a:txBody>
                    <a:bodyPr/>
                    <a:lstStyle/>
                    <a:p>
                      <a:pPr algn="l"/>
                      <a:r>
                        <a:rPr lang="en-US" altLang="zh-CN" sz="1600" dirty="0" smtClean="0">
                          <a:latin typeface="+mn-ea"/>
                          <a:ea typeface="+mn-ea"/>
                        </a:rPr>
                        <a:t>Local checkpoints</a:t>
                      </a:r>
                      <a:endParaRPr lang="zh-CN" altLang="en-US" sz="1600" dirty="0">
                        <a:latin typeface="+mn-ea"/>
                        <a:ea typeface="+mn-ea"/>
                      </a:endParaRPr>
                    </a:p>
                  </a:txBody>
                  <a:tcPr/>
                </a:tc>
                <a:tc>
                  <a:txBody>
                    <a:bodyPr/>
                    <a:lstStyle/>
                    <a:p>
                      <a:pPr algn="l"/>
                      <a:r>
                        <a:rPr lang="en-US" altLang="zh-CN" sz="1600" baseline="0" dirty="0" smtClean="0">
                          <a:latin typeface="+mn-ea"/>
                          <a:ea typeface="+mn-ea"/>
                        </a:rPr>
                        <a:t>O(n): checkpoint the immediate data of each wide </a:t>
                      </a:r>
                      <a:r>
                        <a:rPr lang="en-US" altLang="zh-CN" sz="1600" dirty="0" smtClean="0"/>
                        <a:t>transformation</a:t>
                      </a:r>
                      <a:endParaRPr lang="zh-CN" altLang="en-US" sz="1600" dirty="0">
                        <a:latin typeface="+mn-ea"/>
                        <a:ea typeface="+mn-ea"/>
                      </a:endParaRPr>
                    </a:p>
                  </a:txBody>
                  <a:tcPr/>
                </a:tc>
                <a:tc>
                  <a:txBody>
                    <a:bodyPr/>
                    <a:lstStyle/>
                    <a:p>
                      <a:pPr algn="l"/>
                      <a:r>
                        <a:rPr lang="en-US" altLang="zh-CN" sz="1600" dirty="0" smtClean="0">
                          <a:latin typeface="+mn-ea"/>
                          <a:ea typeface="+mn-ea"/>
                        </a:rPr>
                        <a:t>Only recompute</a:t>
                      </a:r>
                      <a:r>
                        <a:rPr lang="en-US" altLang="zh-CN" sz="1600" baseline="0" dirty="0" smtClean="0">
                          <a:latin typeface="+mn-ea"/>
                          <a:ea typeface="+mn-ea"/>
                        </a:rPr>
                        <a:t> the lost data of each wide transformation, some data partition</a:t>
                      </a:r>
                      <a:r>
                        <a:rPr lang="zh-CN" altLang="en-US" sz="1600" baseline="0" dirty="0" smtClean="0">
                          <a:latin typeface="+mn-ea"/>
                          <a:ea typeface="+mn-ea"/>
                        </a:rPr>
                        <a:t> </a:t>
                      </a:r>
                      <a:r>
                        <a:rPr lang="en-US" altLang="zh-CN" sz="1600" baseline="0" dirty="0" smtClean="0">
                          <a:latin typeface="+mn-ea"/>
                          <a:ea typeface="+mn-ea"/>
                        </a:rPr>
                        <a:t>can be recovered from checkpoints</a:t>
                      </a:r>
                    </a:p>
                  </a:txBody>
                  <a:tcPr/>
                </a:tc>
                <a:extLst>
                  <a:ext uri="{0D108BD9-81ED-4DB2-BD59-A6C34878D82A}">
                    <a16:rowId xmlns:a16="http://schemas.microsoft.com/office/drawing/2014/main" xmlns="" val="158577532"/>
                  </a:ext>
                </a:extLst>
              </a:tr>
              <a:tr h="404002">
                <a:tc>
                  <a:txBody>
                    <a:bodyPr/>
                    <a:lstStyle/>
                    <a:p>
                      <a:pPr algn="l"/>
                      <a:r>
                        <a:rPr lang="en-US" altLang="zh-CN" sz="1600" dirty="0" smtClean="0">
                          <a:latin typeface="+mn-ea"/>
                          <a:ea typeface="+mn-ea"/>
                        </a:rPr>
                        <a:t>Replication</a:t>
                      </a:r>
                      <a:endParaRPr lang="zh-CN" altLang="en-US" sz="1600" dirty="0">
                        <a:latin typeface="+mn-ea"/>
                        <a:ea typeface="+mn-ea"/>
                      </a:endParaRPr>
                    </a:p>
                  </a:txBody>
                  <a:tcPr/>
                </a:tc>
                <a:tc>
                  <a:txBody>
                    <a:bodyPr/>
                    <a:lstStyle/>
                    <a:p>
                      <a:pPr algn="l"/>
                      <a:r>
                        <a:rPr lang="en-US" altLang="zh-CN" sz="1600" dirty="0" smtClean="0">
                          <a:latin typeface="+mn-ea"/>
                          <a:ea typeface="+mn-ea"/>
                        </a:rPr>
                        <a:t>O(r): r copies</a:t>
                      </a:r>
                      <a:r>
                        <a:rPr lang="en-US" altLang="zh-CN" sz="1600" baseline="0" dirty="0" smtClean="0">
                          <a:latin typeface="+mn-ea"/>
                          <a:ea typeface="+mn-ea"/>
                        </a:rPr>
                        <a:t> of the last RDD</a:t>
                      </a:r>
                      <a:endParaRPr lang="zh-CN" altLang="en-US" sz="1600" dirty="0">
                        <a:latin typeface="+mn-ea"/>
                        <a:ea typeface="+mn-ea"/>
                      </a:endParaRPr>
                    </a:p>
                  </a:txBody>
                  <a:tcPr/>
                </a:tc>
                <a:tc>
                  <a:txBody>
                    <a:bodyPr/>
                    <a:lstStyle/>
                    <a:p>
                      <a:pPr algn="l"/>
                      <a:r>
                        <a:rPr lang="en-US" altLang="zh-CN" sz="1600" dirty="0" smtClean="0">
                          <a:latin typeface="+mn-ea"/>
                          <a:ea typeface="+mn-ea"/>
                        </a:rPr>
                        <a:t>O(1)</a:t>
                      </a:r>
                      <a:endParaRPr lang="zh-CN" altLang="en-US" sz="1600" dirty="0">
                        <a:latin typeface="+mn-ea"/>
                        <a:ea typeface="+mn-ea"/>
                      </a:endParaRPr>
                    </a:p>
                  </a:txBody>
                  <a:tcPr/>
                </a:tc>
                <a:extLst>
                  <a:ext uri="{0D108BD9-81ED-4DB2-BD59-A6C34878D82A}">
                    <a16:rowId xmlns:a16="http://schemas.microsoft.com/office/drawing/2014/main" xmlns="" val="2426931072"/>
                  </a:ext>
                </a:extLst>
              </a:tr>
            </a:tbl>
          </a:graphicData>
        </a:graphic>
      </p:graphicFrame>
      <p:sp>
        <p:nvSpPr>
          <p:cNvPr id="106" name="矩形 105"/>
          <p:cNvSpPr/>
          <p:nvPr/>
        </p:nvSpPr>
        <p:spPr>
          <a:xfrm>
            <a:off x="6841863" y="1773598"/>
            <a:ext cx="2026064" cy="1639775"/>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107" name="矩形 106"/>
          <p:cNvSpPr/>
          <p:nvPr/>
        </p:nvSpPr>
        <p:spPr>
          <a:xfrm>
            <a:off x="9561924" y="1758246"/>
            <a:ext cx="2026064" cy="1639775"/>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cxnSp>
        <p:nvCxnSpPr>
          <p:cNvPr id="108" name="直接连接符 107"/>
          <p:cNvCxnSpPr/>
          <p:nvPr/>
        </p:nvCxnSpPr>
        <p:spPr>
          <a:xfrm flipV="1">
            <a:off x="5950880" y="2560045"/>
            <a:ext cx="6121030" cy="3344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7054831" y="1991831"/>
            <a:ext cx="415427" cy="3363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mbria" panose="02040503050406030204" pitchFamily="18" charset="0"/>
              </a:rPr>
              <a:t>A</a:t>
            </a:r>
            <a:endParaRPr lang="zh-CN" altLang="en-US" dirty="0">
              <a:solidFill>
                <a:schemeClr val="tx1"/>
              </a:solidFill>
              <a:latin typeface="Cambria" panose="02040503050406030204" pitchFamily="18" charset="0"/>
            </a:endParaRPr>
          </a:p>
        </p:txBody>
      </p:sp>
      <p:sp>
        <p:nvSpPr>
          <p:cNvPr id="111" name="矩形 110"/>
          <p:cNvSpPr/>
          <p:nvPr/>
        </p:nvSpPr>
        <p:spPr>
          <a:xfrm>
            <a:off x="8189993" y="1991831"/>
            <a:ext cx="415427" cy="3363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mbria" panose="02040503050406030204" pitchFamily="18" charset="0"/>
              </a:rPr>
              <a:t>B</a:t>
            </a:r>
            <a:endParaRPr lang="zh-CN" altLang="en-US" dirty="0">
              <a:solidFill>
                <a:schemeClr val="tx1"/>
              </a:solidFill>
              <a:latin typeface="Cambria" panose="02040503050406030204" pitchFamily="18" charset="0"/>
            </a:endParaRPr>
          </a:p>
        </p:txBody>
      </p:sp>
      <p:grpSp>
        <p:nvGrpSpPr>
          <p:cNvPr id="2" name="Group 1"/>
          <p:cNvGrpSpPr/>
          <p:nvPr/>
        </p:nvGrpSpPr>
        <p:grpSpPr>
          <a:xfrm>
            <a:off x="6919889" y="2328162"/>
            <a:ext cx="1692551" cy="826246"/>
            <a:chOff x="6919889" y="2328162"/>
            <a:chExt cx="1692551" cy="826246"/>
          </a:xfrm>
        </p:grpSpPr>
        <p:sp>
          <p:nvSpPr>
            <p:cNvPr id="93" name="文本框 92"/>
            <p:cNvSpPr txBox="1"/>
            <p:nvPr/>
          </p:nvSpPr>
          <p:spPr>
            <a:xfrm>
              <a:off x="6919889" y="2770881"/>
              <a:ext cx="1309974" cy="369332"/>
            </a:xfrm>
            <a:prstGeom prst="rect">
              <a:avLst/>
            </a:prstGeom>
            <a:noFill/>
          </p:spPr>
          <p:txBody>
            <a:bodyPr wrap="none" rtlCol="0">
              <a:spAutoFit/>
            </a:bodyPr>
            <a:lstStyle/>
            <a:p>
              <a:r>
                <a:rPr lang="en-US" altLang="zh-CN" b="1" i="1" dirty="0" smtClean="0">
                  <a:solidFill>
                    <a:srgbClr val="0070C0"/>
                  </a:solidFill>
                  <a:latin typeface="Cambria" panose="02040503050406030204" pitchFamily="18" charset="0"/>
                </a:rPr>
                <a:t>checkpoint</a:t>
              </a:r>
              <a:endParaRPr lang="zh-CN" altLang="en-US" b="1" i="1" dirty="0">
                <a:solidFill>
                  <a:srgbClr val="0070C0"/>
                </a:solidFill>
                <a:latin typeface="Cambria" panose="02040503050406030204" pitchFamily="18" charset="0"/>
              </a:endParaRPr>
            </a:p>
          </p:txBody>
        </p:sp>
        <p:cxnSp>
          <p:nvCxnSpPr>
            <p:cNvPr id="112" name="直接箭头连接符 111"/>
            <p:cNvCxnSpPr/>
            <p:nvPr/>
          </p:nvCxnSpPr>
          <p:spPr>
            <a:xfrm flipH="1">
              <a:off x="8397706" y="2328162"/>
              <a:ext cx="7021" cy="476662"/>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8197013" y="2818077"/>
              <a:ext cx="415427" cy="33633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mbria" panose="02040503050406030204" pitchFamily="18" charset="0"/>
                </a:rPr>
                <a:t>B</a:t>
              </a:r>
              <a:endParaRPr lang="zh-CN" altLang="en-US" dirty="0">
                <a:solidFill>
                  <a:schemeClr val="tx1"/>
                </a:solidFill>
                <a:latin typeface="Cambria" panose="02040503050406030204" pitchFamily="18" charset="0"/>
              </a:endParaRPr>
            </a:p>
          </p:txBody>
        </p:sp>
      </p:grpSp>
      <p:grpSp>
        <p:nvGrpSpPr>
          <p:cNvPr id="3" name="Group 2"/>
          <p:cNvGrpSpPr/>
          <p:nvPr/>
        </p:nvGrpSpPr>
        <p:grpSpPr>
          <a:xfrm>
            <a:off x="8605420" y="1979746"/>
            <a:ext cx="3117805" cy="369332"/>
            <a:chOff x="8605420" y="1979746"/>
            <a:chExt cx="3117805" cy="369332"/>
          </a:xfrm>
        </p:grpSpPr>
        <p:cxnSp>
          <p:nvCxnSpPr>
            <p:cNvPr id="86" name="直接箭头连接符 85"/>
            <p:cNvCxnSpPr>
              <a:stCxn id="111" idx="3"/>
            </p:cNvCxnSpPr>
            <p:nvPr/>
          </p:nvCxnSpPr>
          <p:spPr>
            <a:xfrm flipV="1">
              <a:off x="8605420" y="2148359"/>
              <a:ext cx="1332281" cy="11638"/>
            </a:xfrm>
            <a:prstGeom prst="straightConnector1">
              <a:avLst/>
            </a:prstGeom>
            <a:ln w="38100">
              <a:solidFill>
                <a:srgbClr val="00B0F0"/>
              </a:solidFill>
              <a:prstDash val="sysDash"/>
              <a:tailEnd type="stealth" w="med" len="lg"/>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10323483" y="1979746"/>
              <a:ext cx="1399742" cy="369332"/>
            </a:xfrm>
            <a:prstGeom prst="rect">
              <a:avLst/>
            </a:prstGeom>
            <a:noFill/>
          </p:spPr>
          <p:txBody>
            <a:bodyPr wrap="none" rtlCol="0">
              <a:spAutoFit/>
            </a:bodyPr>
            <a:lstStyle/>
            <a:p>
              <a:r>
                <a:rPr lang="en-US" altLang="zh-CN" b="1" i="1" dirty="0" smtClean="0">
                  <a:solidFill>
                    <a:srgbClr val="0070C0"/>
                  </a:solidFill>
                  <a:latin typeface="Cambria" panose="02040503050406030204" pitchFamily="18" charset="0"/>
                </a:rPr>
                <a:t>Replication</a:t>
              </a:r>
              <a:endParaRPr lang="zh-CN" altLang="en-US" b="1" i="1" dirty="0">
                <a:solidFill>
                  <a:srgbClr val="0070C0"/>
                </a:solidFill>
                <a:latin typeface="Cambria" panose="02040503050406030204" pitchFamily="18" charset="0"/>
              </a:endParaRPr>
            </a:p>
          </p:txBody>
        </p:sp>
        <p:sp>
          <p:nvSpPr>
            <p:cNvPr id="116" name="矩形 115"/>
            <p:cNvSpPr/>
            <p:nvPr/>
          </p:nvSpPr>
          <p:spPr>
            <a:xfrm>
              <a:off x="9919426" y="2005079"/>
              <a:ext cx="415427" cy="33633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mbria" panose="02040503050406030204" pitchFamily="18" charset="0"/>
                </a:rPr>
                <a:t>B</a:t>
              </a:r>
              <a:endParaRPr lang="zh-CN" altLang="en-US" dirty="0">
                <a:solidFill>
                  <a:schemeClr val="tx1"/>
                </a:solidFill>
                <a:latin typeface="Cambria" panose="02040503050406030204" pitchFamily="18" charset="0"/>
              </a:endParaRPr>
            </a:p>
          </p:txBody>
        </p:sp>
      </p:grpSp>
      <p:sp>
        <p:nvSpPr>
          <p:cNvPr id="118" name="文本框 117"/>
          <p:cNvSpPr txBox="1"/>
          <p:nvPr/>
        </p:nvSpPr>
        <p:spPr>
          <a:xfrm>
            <a:off x="7260822" y="1308147"/>
            <a:ext cx="1199367" cy="369332"/>
          </a:xfrm>
          <a:prstGeom prst="rect">
            <a:avLst/>
          </a:prstGeom>
          <a:noFill/>
        </p:spPr>
        <p:txBody>
          <a:bodyPr wrap="none" rtlCol="0">
            <a:spAutoFit/>
          </a:bodyPr>
          <a:lstStyle/>
          <a:p>
            <a:r>
              <a:rPr lang="en-US" altLang="zh-CN" dirty="0" smtClean="0">
                <a:latin typeface="Cambria" panose="02040503050406030204" pitchFamily="18" charset="0"/>
              </a:rPr>
              <a:t>Machine X</a:t>
            </a:r>
            <a:endParaRPr lang="zh-CN" altLang="en-US" dirty="0">
              <a:latin typeface="Cambria" panose="02040503050406030204" pitchFamily="18" charset="0"/>
            </a:endParaRPr>
          </a:p>
        </p:txBody>
      </p:sp>
      <p:sp>
        <p:nvSpPr>
          <p:cNvPr id="119" name="文本框 118"/>
          <p:cNvSpPr txBox="1"/>
          <p:nvPr/>
        </p:nvSpPr>
        <p:spPr>
          <a:xfrm>
            <a:off x="9980883" y="1293327"/>
            <a:ext cx="1199367" cy="369332"/>
          </a:xfrm>
          <a:prstGeom prst="rect">
            <a:avLst/>
          </a:prstGeom>
          <a:noFill/>
        </p:spPr>
        <p:txBody>
          <a:bodyPr wrap="none" rtlCol="0">
            <a:spAutoFit/>
          </a:bodyPr>
          <a:lstStyle/>
          <a:p>
            <a:r>
              <a:rPr lang="en-US" altLang="zh-CN" dirty="0" smtClean="0">
                <a:latin typeface="Cambria" panose="02040503050406030204" pitchFamily="18" charset="0"/>
              </a:rPr>
              <a:t>Machine Y</a:t>
            </a:r>
            <a:endParaRPr lang="zh-CN" altLang="en-US" dirty="0">
              <a:latin typeface="Cambria" panose="02040503050406030204" pitchFamily="18" charset="0"/>
            </a:endParaRPr>
          </a:p>
        </p:txBody>
      </p:sp>
      <p:sp>
        <p:nvSpPr>
          <p:cNvPr id="121" name="文本框 120"/>
          <p:cNvSpPr txBox="1"/>
          <p:nvPr/>
        </p:nvSpPr>
        <p:spPr>
          <a:xfrm>
            <a:off x="2481714" y="3707544"/>
            <a:ext cx="7499169" cy="369332"/>
          </a:xfrm>
          <a:prstGeom prst="rect">
            <a:avLst/>
          </a:prstGeom>
          <a:noFill/>
        </p:spPr>
        <p:txBody>
          <a:bodyPr wrap="none" rtlCol="0">
            <a:spAutoFit/>
          </a:bodyPr>
          <a:lstStyle/>
          <a:p>
            <a:r>
              <a:rPr lang="en-US" altLang="zh-CN" dirty="0" smtClean="0">
                <a:latin typeface="Cambria" panose="02040503050406030204" pitchFamily="18" charset="0"/>
              </a:rPr>
              <a:t>Recover a program with n wide transformations when r failures happened</a:t>
            </a:r>
            <a:endParaRPr lang="zh-CN" altLang="en-US" dirty="0">
              <a:latin typeface="Cambria" panose="02040503050406030204" pitchFamily="18" charset="0"/>
            </a:endParaRPr>
          </a:p>
        </p:txBody>
      </p:sp>
      <p:sp>
        <p:nvSpPr>
          <p:cNvPr id="109" name="灯片编号占位符 108"/>
          <p:cNvSpPr>
            <a:spLocks noGrp="1"/>
          </p:cNvSpPr>
          <p:nvPr>
            <p:ph type="sldNum" sz="quarter" idx="2"/>
          </p:nvPr>
        </p:nvSpPr>
        <p:spPr/>
        <p:txBody>
          <a:bodyPr/>
          <a:lstStyle/>
          <a:p>
            <a:fld id="{86CB4B4D-7CA3-9044-876B-883B54F8677D}" type="slidenum">
              <a:rPr lang="en-US" altLang="zh-CN" smtClean="0"/>
              <a:t>4</a:t>
            </a:fld>
            <a:endParaRPr lang="zh-CN" altLang="en-US"/>
          </a:p>
        </p:txBody>
      </p:sp>
      <p:cxnSp>
        <p:nvCxnSpPr>
          <p:cNvPr id="125" name="直接箭头连接符 124"/>
          <p:cNvCxnSpPr>
            <a:stCxn id="110" idx="3"/>
            <a:endCxn id="111" idx="1"/>
          </p:cNvCxnSpPr>
          <p:nvPr/>
        </p:nvCxnSpPr>
        <p:spPr>
          <a:xfrm>
            <a:off x="7470258" y="2159997"/>
            <a:ext cx="719735" cy="0"/>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7410786" y="1809246"/>
            <a:ext cx="859531" cy="369332"/>
          </a:xfrm>
          <a:prstGeom prst="rect">
            <a:avLst/>
          </a:prstGeom>
          <a:noFill/>
        </p:spPr>
        <p:txBody>
          <a:bodyPr wrap="none" rtlCol="0">
            <a:spAutoFit/>
          </a:bodyPr>
          <a:lstStyle/>
          <a:p>
            <a:r>
              <a:rPr lang="en-US" altLang="zh-CN" dirty="0" smtClean="0">
                <a:latin typeface="Cambria" panose="02040503050406030204" pitchFamily="18" charset="0"/>
              </a:rPr>
              <a:t>Replay</a:t>
            </a:r>
            <a:endParaRPr lang="zh-CN" altLang="en-US" dirty="0">
              <a:latin typeface="Cambria" panose="020405030504060302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7">
                                            <p:txEl>
                                              <p:pRg st="0" end="0"/>
                                            </p:txEl>
                                          </p:spTgt>
                                        </p:tgtEl>
                                        <p:attrNameLst>
                                          <p:attrName>style.visibility</p:attrName>
                                        </p:attrNameLst>
                                      </p:cBhvr>
                                      <p:to>
                                        <p:strVal val="visible"/>
                                      </p:to>
                                    </p:set>
                                    <p:animEffect transition="in" filter="fade">
                                      <p:cBhvr>
                                        <p:cTn id="16" dur="1000"/>
                                        <p:tgtEl>
                                          <p:spTgt spid="87">
                                            <p:txEl>
                                              <p:pRg st="0" end="0"/>
                                            </p:txEl>
                                          </p:spTgt>
                                        </p:tgtEl>
                                      </p:cBhvr>
                                    </p:animEffect>
                                    <p:anim calcmode="lin" valueType="num">
                                      <p:cBhvr>
                                        <p:cTn id="17" dur="10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7" name="3 Minutes Presentation"/>
          <p:cNvSpPr txBox="1"/>
          <p:nvPr/>
        </p:nvSpPr>
        <p:spPr>
          <a:xfrm>
            <a:off x="1429666" y="362685"/>
            <a:ext cx="8184933"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altLang="zh-CN" dirty="0" smtClean="0"/>
              <a:t>Fault-tolerance </a:t>
            </a:r>
            <a:r>
              <a:rPr lang="en-US" altLang="zh-CN" dirty="0"/>
              <a:t>Mechanism </a:t>
            </a:r>
            <a:r>
              <a:rPr lang="en-US" altLang="zh-CN" dirty="0" smtClean="0"/>
              <a:t>for </a:t>
            </a:r>
            <a:r>
              <a:rPr lang="en-US" dirty="0" smtClean="0"/>
              <a:t>Shuffle in </a:t>
            </a:r>
            <a:r>
              <a:rPr lang="en-US" dirty="0"/>
              <a:t>Spark</a:t>
            </a:r>
            <a:endParaRPr dirty="0"/>
          </a:p>
        </p:txBody>
      </p:sp>
      <p:pic>
        <p:nvPicPr>
          <p:cNvPr id="2" name="图片 1"/>
          <p:cNvPicPr>
            <a:picLocks noChangeAspect="1"/>
          </p:cNvPicPr>
          <p:nvPr/>
        </p:nvPicPr>
        <p:blipFill>
          <a:blip r:embed="rId4"/>
          <a:stretch>
            <a:fillRect/>
          </a:stretch>
        </p:blipFill>
        <p:spPr>
          <a:xfrm>
            <a:off x="6065396" y="4436953"/>
            <a:ext cx="5163505" cy="2101959"/>
          </a:xfrm>
          <a:prstGeom prst="rect">
            <a:avLst/>
          </a:prstGeom>
        </p:spPr>
      </p:pic>
      <p:sp>
        <p:nvSpPr>
          <p:cNvPr id="9" name="内容占位符 2"/>
          <p:cNvSpPr txBox="1">
            <a:spLocks/>
          </p:cNvSpPr>
          <p:nvPr/>
        </p:nvSpPr>
        <p:spPr>
          <a:xfrm>
            <a:off x="504565" y="1436661"/>
            <a:ext cx="522498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dirty="0">
                <a:latin typeface="Cambria" panose="02040503050406030204" pitchFamily="18" charset="0"/>
              </a:rPr>
              <a:t>Distributed </a:t>
            </a:r>
            <a:r>
              <a:rPr lang="en-US" altLang="zh-CN" dirty="0" smtClean="0">
                <a:latin typeface="Cambria" panose="02040503050406030204" pitchFamily="18" charset="0"/>
              </a:rPr>
              <a:t>computations</a:t>
            </a:r>
          </a:p>
          <a:p>
            <a:pPr hangingPunct="1"/>
            <a:r>
              <a:rPr lang="en-US" altLang="zh-CN" dirty="0" smtClean="0">
                <a:latin typeface="Cambria" panose="02040503050406030204" pitchFamily="18" charset="0"/>
              </a:rPr>
              <a:t>Shuffle runtime</a:t>
            </a:r>
          </a:p>
          <a:p>
            <a:pPr lvl="1">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Default: </a:t>
            </a:r>
          </a:p>
          <a:p>
            <a:pPr lvl="2">
              <a:buFont typeface="Arial" panose="020B0604020202020204" pitchFamily="34" charset="0"/>
              <a:buChar char="•"/>
            </a:pPr>
            <a:r>
              <a:rPr lang="en-US" altLang="zh-CN" sz="2400" dirty="0" smtClean="0">
                <a:latin typeface="Cambria" panose="02040503050406030204" pitchFamily="18" charset="0"/>
                <a:cs typeface="Times New Roman" panose="02020603050405020304" pitchFamily="18" charset="0"/>
              </a:rPr>
              <a:t>Save the checkpoint of the </a:t>
            </a:r>
            <a:r>
              <a:rPr lang="en-US" altLang="zh-CN" sz="2400" b="1" i="1" u="sng" dirty="0" smtClean="0">
                <a:solidFill>
                  <a:srgbClr val="0070C0"/>
                </a:solidFill>
                <a:latin typeface="Cambria" panose="02040503050406030204" pitchFamily="18" charset="0"/>
                <a:cs typeface="Times New Roman" panose="02020603050405020304" pitchFamily="18" charset="0"/>
              </a:rPr>
              <a:t>intermediate shuffle data</a:t>
            </a:r>
          </a:p>
          <a:p>
            <a:pPr lvl="2">
              <a:buFont typeface="Arial" panose="020B0604020202020204" pitchFamily="34" charset="0"/>
              <a:buChar char="•"/>
            </a:pPr>
            <a:r>
              <a:rPr lang="en-US" altLang="zh-CN" sz="2400" dirty="0" smtClean="0">
                <a:latin typeface="Cambria" panose="02040503050406030204" pitchFamily="18" charset="0"/>
                <a:cs typeface="Times New Roman" panose="02020603050405020304" pitchFamily="18" charset="0"/>
              </a:rPr>
              <a:t>Only recompute the lost data</a:t>
            </a:r>
          </a:p>
          <a:p>
            <a:pPr lvl="1">
              <a:buFont typeface="Arial" panose="020B0604020202020204" pitchFamily="34" charset="0"/>
              <a:buChar char="•"/>
            </a:pPr>
            <a:r>
              <a:rPr lang="en-US" altLang="zh-CN" dirty="0" smtClean="0">
                <a:latin typeface="Cambria" panose="02040503050406030204" pitchFamily="18" charset="0"/>
                <a:cs typeface="Times New Roman" panose="02020603050405020304" pitchFamily="18" charset="0"/>
              </a:rPr>
              <a:t>RDD.Persist():</a:t>
            </a:r>
            <a:endParaRPr lang="en-US" altLang="zh-CN" dirty="0" smtClean="0">
              <a:latin typeface="Cambria" panose="02040503050406030204" pitchFamily="18" charset="0"/>
            </a:endParaRPr>
          </a:p>
          <a:p>
            <a:pPr lvl="2" hangingPunct="1"/>
            <a:r>
              <a:rPr lang="en-US" altLang="zh-CN" sz="2400" dirty="0" smtClean="0">
                <a:latin typeface="Cambria" panose="02040503050406030204" pitchFamily="18" charset="0"/>
              </a:rPr>
              <a:t>Remote replication</a:t>
            </a:r>
          </a:p>
          <a:p>
            <a:pPr lvl="2" hangingPunct="1"/>
            <a:r>
              <a:rPr lang="en-US" altLang="zh-CN" sz="2400" dirty="0" smtClean="0">
                <a:latin typeface="Cambria" panose="02040503050406030204" pitchFamily="18" charset="0"/>
              </a:rPr>
              <a:t>Checkpoints in HDFS</a:t>
            </a:r>
          </a:p>
          <a:p>
            <a:pPr lvl="2" hangingPunct="1"/>
            <a:endParaRPr lang="zh-CN" altLang="en-US" dirty="0">
              <a:latin typeface="Cambria" panose="02040503050406030204" pitchFamily="18" charset="0"/>
            </a:endParaRPr>
          </a:p>
        </p:txBody>
      </p:sp>
      <p:sp>
        <p:nvSpPr>
          <p:cNvPr id="85" name="矩形 84"/>
          <p:cNvSpPr/>
          <p:nvPr/>
        </p:nvSpPr>
        <p:spPr>
          <a:xfrm>
            <a:off x="5829300" y="14041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86" name="矩形 85"/>
          <p:cNvSpPr/>
          <p:nvPr/>
        </p:nvSpPr>
        <p:spPr>
          <a:xfrm>
            <a:off x="6594933" y="14041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87" name="矩形 86"/>
          <p:cNvSpPr/>
          <p:nvPr/>
        </p:nvSpPr>
        <p:spPr>
          <a:xfrm>
            <a:off x="7360566" y="14041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88" name="矩形 87"/>
          <p:cNvSpPr/>
          <p:nvPr/>
        </p:nvSpPr>
        <p:spPr>
          <a:xfrm>
            <a:off x="8126199" y="14041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89" name="矩形 88"/>
          <p:cNvSpPr/>
          <p:nvPr/>
        </p:nvSpPr>
        <p:spPr>
          <a:xfrm>
            <a:off x="5829300" y="19883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0" name="矩形 89"/>
          <p:cNvSpPr/>
          <p:nvPr/>
        </p:nvSpPr>
        <p:spPr>
          <a:xfrm>
            <a:off x="6594933" y="19883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1" name="矩形 90"/>
          <p:cNvSpPr/>
          <p:nvPr/>
        </p:nvSpPr>
        <p:spPr>
          <a:xfrm>
            <a:off x="7360566" y="19883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2" name="矩形 91"/>
          <p:cNvSpPr/>
          <p:nvPr/>
        </p:nvSpPr>
        <p:spPr>
          <a:xfrm>
            <a:off x="8126199" y="198830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3" name="矩形 92"/>
          <p:cNvSpPr/>
          <p:nvPr/>
        </p:nvSpPr>
        <p:spPr>
          <a:xfrm>
            <a:off x="5829300" y="28066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4" name="矩形 93"/>
          <p:cNvSpPr/>
          <p:nvPr/>
        </p:nvSpPr>
        <p:spPr>
          <a:xfrm>
            <a:off x="6594933" y="28066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5" name="矩形 94"/>
          <p:cNvSpPr/>
          <p:nvPr/>
        </p:nvSpPr>
        <p:spPr>
          <a:xfrm>
            <a:off x="7360566" y="28066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6" name="矩形 95"/>
          <p:cNvSpPr/>
          <p:nvPr/>
        </p:nvSpPr>
        <p:spPr>
          <a:xfrm>
            <a:off x="8126199" y="28066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7" name="矩形 96"/>
          <p:cNvSpPr/>
          <p:nvPr/>
        </p:nvSpPr>
        <p:spPr>
          <a:xfrm>
            <a:off x="5829300" y="33908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8" name="矩形 97"/>
          <p:cNvSpPr/>
          <p:nvPr/>
        </p:nvSpPr>
        <p:spPr>
          <a:xfrm>
            <a:off x="6594933" y="33908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99" name="矩形 98"/>
          <p:cNvSpPr/>
          <p:nvPr/>
        </p:nvSpPr>
        <p:spPr>
          <a:xfrm>
            <a:off x="7360566" y="33908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0" name="矩形 99"/>
          <p:cNvSpPr/>
          <p:nvPr/>
        </p:nvSpPr>
        <p:spPr>
          <a:xfrm>
            <a:off x="8126199" y="339087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1" name="矩形 100"/>
          <p:cNvSpPr/>
          <p:nvPr/>
        </p:nvSpPr>
        <p:spPr>
          <a:xfrm>
            <a:off x="9081874" y="14366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2" name="矩形 101"/>
          <p:cNvSpPr/>
          <p:nvPr/>
        </p:nvSpPr>
        <p:spPr>
          <a:xfrm>
            <a:off x="9847507" y="14366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3" name="矩形 102"/>
          <p:cNvSpPr/>
          <p:nvPr/>
        </p:nvSpPr>
        <p:spPr>
          <a:xfrm>
            <a:off x="10613140" y="14366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4" name="矩形 103"/>
          <p:cNvSpPr/>
          <p:nvPr/>
        </p:nvSpPr>
        <p:spPr>
          <a:xfrm>
            <a:off x="11378773" y="14366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5" name="矩形 104"/>
          <p:cNvSpPr/>
          <p:nvPr/>
        </p:nvSpPr>
        <p:spPr>
          <a:xfrm>
            <a:off x="9081874" y="20208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6" name="矩形 105"/>
          <p:cNvSpPr/>
          <p:nvPr/>
        </p:nvSpPr>
        <p:spPr>
          <a:xfrm>
            <a:off x="9847507" y="20208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7" name="矩形 106"/>
          <p:cNvSpPr/>
          <p:nvPr/>
        </p:nvSpPr>
        <p:spPr>
          <a:xfrm>
            <a:off x="10613140" y="20208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8" name="矩形 107"/>
          <p:cNvSpPr/>
          <p:nvPr/>
        </p:nvSpPr>
        <p:spPr>
          <a:xfrm>
            <a:off x="11378773" y="2020861"/>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09" name="矩形 108"/>
          <p:cNvSpPr/>
          <p:nvPr/>
        </p:nvSpPr>
        <p:spPr>
          <a:xfrm>
            <a:off x="9081874" y="28104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0" name="矩形 109"/>
          <p:cNvSpPr/>
          <p:nvPr/>
        </p:nvSpPr>
        <p:spPr>
          <a:xfrm>
            <a:off x="9847507" y="28104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1" name="矩形 110"/>
          <p:cNvSpPr/>
          <p:nvPr/>
        </p:nvSpPr>
        <p:spPr>
          <a:xfrm>
            <a:off x="10613140" y="28104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2" name="矩形 111"/>
          <p:cNvSpPr/>
          <p:nvPr/>
        </p:nvSpPr>
        <p:spPr>
          <a:xfrm>
            <a:off x="11378773" y="28104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3" name="矩形 112"/>
          <p:cNvSpPr/>
          <p:nvPr/>
        </p:nvSpPr>
        <p:spPr>
          <a:xfrm>
            <a:off x="9081874" y="33946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4" name="矩形 113"/>
          <p:cNvSpPr/>
          <p:nvPr/>
        </p:nvSpPr>
        <p:spPr>
          <a:xfrm>
            <a:off x="9847507" y="33946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5" name="矩形 114"/>
          <p:cNvSpPr/>
          <p:nvPr/>
        </p:nvSpPr>
        <p:spPr>
          <a:xfrm>
            <a:off x="10613140" y="33946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sp>
        <p:nvSpPr>
          <p:cNvPr id="116" name="矩形 115"/>
          <p:cNvSpPr/>
          <p:nvPr/>
        </p:nvSpPr>
        <p:spPr>
          <a:xfrm>
            <a:off x="11378773" y="3394694"/>
            <a:ext cx="621842" cy="36933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Cambria" panose="02040503050406030204" pitchFamily="18" charset="0"/>
              <a:sym typeface="Calibri"/>
            </a:endParaRPr>
          </a:p>
        </p:txBody>
      </p:sp>
      <p:cxnSp>
        <p:nvCxnSpPr>
          <p:cNvPr id="117" name="直接连接符 116"/>
          <p:cNvCxnSpPr>
            <a:stCxn id="85" idx="2"/>
            <a:endCxn id="89" idx="0"/>
          </p:cNvCxnSpPr>
          <p:nvPr/>
        </p:nvCxnSpPr>
        <p:spPr>
          <a:xfrm>
            <a:off x="6140221" y="1773431"/>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18" name="直接连接符 117"/>
          <p:cNvCxnSpPr>
            <a:stCxn id="86" idx="2"/>
            <a:endCxn id="90" idx="0"/>
          </p:cNvCxnSpPr>
          <p:nvPr/>
        </p:nvCxnSpPr>
        <p:spPr>
          <a:xfrm>
            <a:off x="6905854" y="1773431"/>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19" name="直接连接符 118"/>
          <p:cNvCxnSpPr>
            <a:stCxn id="87" idx="2"/>
            <a:endCxn id="91" idx="0"/>
          </p:cNvCxnSpPr>
          <p:nvPr/>
        </p:nvCxnSpPr>
        <p:spPr>
          <a:xfrm>
            <a:off x="7671487" y="1773431"/>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0" name="直接连接符 119"/>
          <p:cNvCxnSpPr>
            <a:stCxn id="88" idx="2"/>
            <a:endCxn id="92" idx="0"/>
          </p:cNvCxnSpPr>
          <p:nvPr/>
        </p:nvCxnSpPr>
        <p:spPr>
          <a:xfrm>
            <a:off x="8437120" y="1773431"/>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1" name="直接连接符 120"/>
          <p:cNvCxnSpPr>
            <a:stCxn id="101" idx="2"/>
            <a:endCxn id="106" idx="0"/>
          </p:cNvCxnSpPr>
          <p:nvPr/>
        </p:nvCxnSpPr>
        <p:spPr>
          <a:xfrm>
            <a:off x="9392795" y="1805991"/>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2" name="直接连接符 121"/>
          <p:cNvCxnSpPr>
            <a:stCxn id="102" idx="2"/>
            <a:endCxn id="106" idx="0"/>
          </p:cNvCxnSpPr>
          <p:nvPr/>
        </p:nvCxnSpPr>
        <p:spPr>
          <a:xfrm>
            <a:off x="10158428" y="1805991"/>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3" name="直接连接符 122"/>
          <p:cNvCxnSpPr>
            <a:stCxn id="103" idx="2"/>
            <a:endCxn id="106" idx="0"/>
          </p:cNvCxnSpPr>
          <p:nvPr/>
        </p:nvCxnSpPr>
        <p:spPr>
          <a:xfrm flipH="1">
            <a:off x="10158428" y="1805991"/>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4" name="直接连接符 123"/>
          <p:cNvCxnSpPr>
            <a:stCxn id="104" idx="2"/>
            <a:endCxn id="106" idx="0"/>
          </p:cNvCxnSpPr>
          <p:nvPr/>
        </p:nvCxnSpPr>
        <p:spPr>
          <a:xfrm flipH="1">
            <a:off x="10158428" y="1805991"/>
            <a:ext cx="1531266"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5" name="直接连接符 124"/>
          <p:cNvCxnSpPr>
            <a:stCxn id="94" idx="2"/>
            <a:endCxn id="97" idx="0"/>
          </p:cNvCxnSpPr>
          <p:nvPr/>
        </p:nvCxnSpPr>
        <p:spPr>
          <a:xfrm flipH="1">
            <a:off x="6140221" y="317600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6" name="直接连接符 125"/>
          <p:cNvCxnSpPr>
            <a:stCxn id="94" idx="2"/>
            <a:endCxn id="98" idx="0"/>
          </p:cNvCxnSpPr>
          <p:nvPr/>
        </p:nvCxnSpPr>
        <p:spPr>
          <a:xfrm>
            <a:off x="6905854" y="3176004"/>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7" name="直接连接符 126"/>
          <p:cNvCxnSpPr>
            <a:stCxn id="94" idx="2"/>
            <a:endCxn id="99" idx="0"/>
          </p:cNvCxnSpPr>
          <p:nvPr/>
        </p:nvCxnSpPr>
        <p:spPr>
          <a:xfrm>
            <a:off x="6905854" y="317600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8" name="直接连接符 127"/>
          <p:cNvCxnSpPr>
            <a:stCxn id="94" idx="2"/>
            <a:endCxn id="100" idx="0"/>
          </p:cNvCxnSpPr>
          <p:nvPr/>
        </p:nvCxnSpPr>
        <p:spPr>
          <a:xfrm>
            <a:off x="6905854" y="3176004"/>
            <a:ext cx="1531266"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29" name="直接连接符 128"/>
          <p:cNvCxnSpPr>
            <a:stCxn id="109" idx="2"/>
            <a:endCxn id="113" idx="0"/>
          </p:cNvCxnSpPr>
          <p:nvPr/>
        </p:nvCxnSpPr>
        <p:spPr>
          <a:xfrm>
            <a:off x="9392795" y="3179824"/>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0" name="直接连接符 129"/>
          <p:cNvCxnSpPr>
            <a:stCxn id="109" idx="2"/>
            <a:endCxn id="114" idx="0"/>
          </p:cNvCxnSpPr>
          <p:nvPr/>
        </p:nvCxnSpPr>
        <p:spPr>
          <a:xfrm>
            <a:off x="9392795" y="317982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1" name="直接连接符 130"/>
          <p:cNvCxnSpPr>
            <a:stCxn id="109" idx="2"/>
            <a:endCxn id="115" idx="0"/>
          </p:cNvCxnSpPr>
          <p:nvPr/>
        </p:nvCxnSpPr>
        <p:spPr>
          <a:xfrm>
            <a:off x="9392795" y="3179824"/>
            <a:ext cx="1531266"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2" name="直接连接符 131"/>
          <p:cNvCxnSpPr>
            <a:stCxn id="109" idx="2"/>
            <a:endCxn id="116" idx="0"/>
          </p:cNvCxnSpPr>
          <p:nvPr/>
        </p:nvCxnSpPr>
        <p:spPr>
          <a:xfrm>
            <a:off x="9392795" y="3179824"/>
            <a:ext cx="2296899"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3" name="直接连接符 132"/>
          <p:cNvCxnSpPr>
            <a:stCxn id="110" idx="2"/>
            <a:endCxn id="113" idx="0"/>
          </p:cNvCxnSpPr>
          <p:nvPr/>
        </p:nvCxnSpPr>
        <p:spPr>
          <a:xfrm flipH="1">
            <a:off x="9392795" y="317982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4" name="直接连接符 133"/>
          <p:cNvCxnSpPr>
            <a:stCxn id="110" idx="2"/>
            <a:endCxn id="114" idx="0"/>
          </p:cNvCxnSpPr>
          <p:nvPr/>
        </p:nvCxnSpPr>
        <p:spPr>
          <a:xfrm>
            <a:off x="10158428" y="3179824"/>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5" name="直接连接符 134"/>
          <p:cNvCxnSpPr>
            <a:stCxn id="110" idx="2"/>
            <a:endCxn id="115" idx="0"/>
          </p:cNvCxnSpPr>
          <p:nvPr/>
        </p:nvCxnSpPr>
        <p:spPr>
          <a:xfrm>
            <a:off x="10158428" y="317982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6" name="直接连接符 135"/>
          <p:cNvCxnSpPr>
            <a:stCxn id="110" idx="2"/>
            <a:endCxn id="116" idx="0"/>
          </p:cNvCxnSpPr>
          <p:nvPr/>
        </p:nvCxnSpPr>
        <p:spPr>
          <a:xfrm>
            <a:off x="10158428" y="3179824"/>
            <a:ext cx="1531266"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7" name="直接连接符 136"/>
          <p:cNvCxnSpPr>
            <a:stCxn id="111" idx="2"/>
            <a:endCxn id="113" idx="0"/>
          </p:cNvCxnSpPr>
          <p:nvPr/>
        </p:nvCxnSpPr>
        <p:spPr>
          <a:xfrm flipH="1">
            <a:off x="9392795" y="3179824"/>
            <a:ext cx="1531266"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8" name="直接连接符 137"/>
          <p:cNvCxnSpPr>
            <a:stCxn id="111" idx="2"/>
            <a:endCxn id="114" idx="0"/>
          </p:cNvCxnSpPr>
          <p:nvPr/>
        </p:nvCxnSpPr>
        <p:spPr>
          <a:xfrm flipH="1">
            <a:off x="10158428" y="317982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39" name="直接连接符 138"/>
          <p:cNvCxnSpPr>
            <a:stCxn id="111" idx="2"/>
            <a:endCxn id="115" idx="0"/>
          </p:cNvCxnSpPr>
          <p:nvPr/>
        </p:nvCxnSpPr>
        <p:spPr>
          <a:xfrm>
            <a:off x="10924061" y="3179824"/>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0" name="直接连接符 139"/>
          <p:cNvCxnSpPr>
            <a:stCxn id="111" idx="2"/>
            <a:endCxn id="116" idx="0"/>
          </p:cNvCxnSpPr>
          <p:nvPr/>
        </p:nvCxnSpPr>
        <p:spPr>
          <a:xfrm>
            <a:off x="10924061" y="317982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1" name="直接连接符 140"/>
          <p:cNvCxnSpPr>
            <a:stCxn id="112" idx="2"/>
            <a:endCxn id="113" idx="0"/>
          </p:cNvCxnSpPr>
          <p:nvPr/>
        </p:nvCxnSpPr>
        <p:spPr>
          <a:xfrm flipH="1">
            <a:off x="9392795" y="3179824"/>
            <a:ext cx="2296899"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2" name="直接连接符 141"/>
          <p:cNvCxnSpPr>
            <a:stCxn id="112" idx="2"/>
            <a:endCxn id="114" idx="0"/>
          </p:cNvCxnSpPr>
          <p:nvPr/>
        </p:nvCxnSpPr>
        <p:spPr>
          <a:xfrm flipH="1">
            <a:off x="10158428" y="3179824"/>
            <a:ext cx="1531266"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3" name="直接连接符 142"/>
          <p:cNvCxnSpPr>
            <a:stCxn id="112" idx="2"/>
            <a:endCxn id="115" idx="0"/>
          </p:cNvCxnSpPr>
          <p:nvPr/>
        </p:nvCxnSpPr>
        <p:spPr>
          <a:xfrm flipH="1">
            <a:off x="10924061" y="3179824"/>
            <a:ext cx="765633"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144" name="直接连接符 143"/>
          <p:cNvCxnSpPr>
            <a:stCxn id="112" idx="2"/>
            <a:endCxn id="116" idx="0"/>
          </p:cNvCxnSpPr>
          <p:nvPr/>
        </p:nvCxnSpPr>
        <p:spPr>
          <a:xfrm>
            <a:off x="11689694" y="3179824"/>
            <a:ext cx="0" cy="214870"/>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145" name="矩形 144"/>
          <p:cNvSpPr/>
          <p:nvPr/>
        </p:nvSpPr>
        <p:spPr>
          <a:xfrm>
            <a:off x="6862549" y="2355544"/>
            <a:ext cx="909424" cy="3693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smtClean="0">
                <a:ln>
                  <a:noFill/>
                </a:ln>
                <a:solidFill>
                  <a:srgbClr val="000000"/>
                </a:solidFill>
                <a:effectLst/>
                <a:uFillTx/>
                <a:latin typeface="Cambria" panose="02040503050406030204" pitchFamily="18" charset="0"/>
                <a:sym typeface="Calibri"/>
              </a:rPr>
              <a:t>(1) Map</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
        <p:nvSpPr>
          <p:cNvPr id="146" name="矩形 145"/>
          <p:cNvSpPr/>
          <p:nvPr/>
        </p:nvSpPr>
        <p:spPr>
          <a:xfrm>
            <a:off x="9739663" y="2381004"/>
            <a:ext cx="1639110" cy="3693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en-US" altLang="zh-CN" sz="1800" b="0" i="0" u="none" strike="noStrike" cap="none" spc="0" normalizeH="0" baseline="0" dirty="0" smtClean="0">
                <a:ln>
                  <a:noFill/>
                </a:ln>
                <a:solidFill>
                  <a:srgbClr val="000000"/>
                </a:solidFill>
                <a:effectLst/>
                <a:uFillTx/>
                <a:latin typeface="Cambria" panose="02040503050406030204" pitchFamily="18" charset="0"/>
                <a:sym typeface="Calibri"/>
              </a:rPr>
              <a:t>(2</a:t>
            </a:r>
            <a:r>
              <a:rPr lang="en-US" altLang="zh-CN" dirty="0">
                <a:latin typeface="Cambria" panose="02040503050406030204" pitchFamily="18" charset="0"/>
              </a:rPr>
              <a:t>) Aggregation</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
        <p:nvSpPr>
          <p:cNvPr id="147" name="矩形 146"/>
          <p:cNvSpPr/>
          <p:nvPr/>
        </p:nvSpPr>
        <p:spPr>
          <a:xfrm>
            <a:off x="6647998" y="3780942"/>
            <a:ext cx="1603162" cy="3693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en-US" altLang="zh-CN" sz="1800" b="0" i="0" u="none" strike="noStrike" cap="none" spc="0" normalizeH="0" baseline="0" dirty="0" smtClean="0">
                <a:ln>
                  <a:noFill/>
                </a:ln>
                <a:solidFill>
                  <a:srgbClr val="000000"/>
                </a:solidFill>
                <a:effectLst/>
                <a:uFillTx/>
                <a:latin typeface="Cambria" panose="02040503050406030204" pitchFamily="18" charset="0"/>
                <a:sym typeface="Calibri"/>
              </a:rPr>
              <a:t>(3</a:t>
            </a:r>
            <a:r>
              <a:rPr lang="en-US" altLang="zh-CN" dirty="0" smtClean="0">
                <a:latin typeface="Cambria" panose="02040503050406030204" pitchFamily="18" charset="0"/>
              </a:rPr>
              <a:t>) </a:t>
            </a:r>
            <a:r>
              <a:rPr lang="en-US" altLang="zh-CN" dirty="0">
                <a:latin typeface="Cambria" panose="02040503050406030204" pitchFamily="18" charset="0"/>
              </a:rPr>
              <a:t>Partition</a:t>
            </a:r>
            <a:endParaRPr kumimoji="0" lang="zh-CN" altLang="en-US" sz="1800" b="0" i="0" u="none" strike="noStrike" cap="none" spc="0" normalizeH="0" baseline="0" dirty="0">
              <a:ln>
                <a:noFill/>
              </a:ln>
              <a:solidFill>
                <a:srgbClr val="000000"/>
              </a:solidFill>
              <a:effectLst/>
              <a:uFillTx/>
              <a:latin typeface="Cambria" panose="02040503050406030204" pitchFamily="18" charset="0"/>
              <a:sym typeface="Calibri"/>
            </a:endParaRPr>
          </a:p>
        </p:txBody>
      </p:sp>
      <p:sp>
        <p:nvSpPr>
          <p:cNvPr id="148" name="矩形 147"/>
          <p:cNvSpPr/>
          <p:nvPr/>
        </p:nvSpPr>
        <p:spPr>
          <a:xfrm>
            <a:off x="9928821" y="3768619"/>
            <a:ext cx="1603162" cy="36933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en-US" altLang="zh-CN" sz="1800" b="0" i="0" u="none" strike="noStrike" cap="none" spc="0" normalizeH="0" baseline="0" dirty="0" smtClean="0">
                <a:ln>
                  <a:noFill/>
                </a:ln>
                <a:solidFill>
                  <a:srgbClr val="000000"/>
                </a:solidFill>
                <a:effectLst/>
                <a:uFillTx/>
                <a:latin typeface="Cambria" panose="02040503050406030204" pitchFamily="18" charset="0"/>
                <a:sym typeface="Calibri"/>
              </a:rPr>
              <a:t>(4</a:t>
            </a:r>
            <a:r>
              <a:rPr lang="en-US" altLang="zh-CN" dirty="0" smtClean="0">
                <a:latin typeface="Cambria" panose="02040503050406030204" pitchFamily="18" charset="0"/>
              </a:rPr>
              <a:t>) </a:t>
            </a:r>
            <a:r>
              <a:rPr lang="en-US" altLang="zh-CN" dirty="0" smtClean="0">
                <a:solidFill>
                  <a:schemeClr val="tx1"/>
                </a:solidFill>
                <a:latin typeface="Cambria" panose="02040503050406030204" pitchFamily="18" charset="0"/>
              </a:rPr>
              <a:t>Shuffle</a:t>
            </a:r>
            <a:endParaRPr kumimoji="0" lang="zh-CN" altLang="en-US" sz="1800" i="0" u="none" strike="noStrike" cap="none" spc="0" normalizeH="0" baseline="0" dirty="0">
              <a:ln>
                <a:noFill/>
              </a:ln>
              <a:solidFill>
                <a:schemeClr val="tx1"/>
              </a:solidFill>
              <a:effectLst/>
              <a:uFillTx/>
              <a:latin typeface="Cambria" panose="02040503050406030204" pitchFamily="18" charset="0"/>
              <a:sym typeface="Calibri"/>
            </a:endParaRPr>
          </a:p>
        </p:txBody>
      </p:sp>
      <p:sp>
        <p:nvSpPr>
          <p:cNvPr id="149" name="文本框 148"/>
          <p:cNvSpPr txBox="1"/>
          <p:nvPr/>
        </p:nvSpPr>
        <p:spPr>
          <a:xfrm>
            <a:off x="516627" y="5947013"/>
            <a:ext cx="5312673" cy="461665"/>
          </a:xfrm>
          <a:prstGeom prst="rect">
            <a:avLst/>
          </a:prstGeom>
          <a:solidFill>
            <a:srgbClr val="FFFF00"/>
          </a:solidFill>
          <a:ln>
            <a:solidFill>
              <a:srgbClr val="C00000"/>
            </a:solidFill>
          </a:ln>
        </p:spPr>
        <p:txBody>
          <a:bodyPr wrap="none" rtlCol="0">
            <a:spAutoFit/>
          </a:bodyPr>
          <a:lstStyle/>
          <a:p>
            <a:r>
              <a:rPr lang="en-US" altLang="zh-CN" sz="2400" dirty="0" smtClean="0">
                <a:latin typeface="Cambria" panose="02040503050406030204" pitchFamily="18" charset="0"/>
              </a:rPr>
              <a:t>Shuffle: the </a:t>
            </a:r>
            <a:r>
              <a:rPr lang="en-US" altLang="zh-CN" sz="2400" b="1" dirty="0" smtClean="0">
                <a:solidFill>
                  <a:srgbClr val="FF0000"/>
                </a:solidFill>
                <a:latin typeface="Cambria" panose="02040503050406030204" pitchFamily="18" charset="0"/>
              </a:rPr>
              <a:t>most</a:t>
            </a:r>
            <a:r>
              <a:rPr lang="en-US" altLang="zh-CN" sz="2400" dirty="0" smtClean="0">
                <a:latin typeface="Cambria" panose="02040503050406030204" pitchFamily="18" charset="0"/>
              </a:rPr>
              <a:t> expensive operations</a:t>
            </a:r>
            <a:endParaRPr lang="zh-CN" altLang="en-US" sz="2400" dirty="0">
              <a:latin typeface="Cambria" panose="02040503050406030204" pitchFamily="18" charset="0"/>
            </a:endParaRPr>
          </a:p>
        </p:txBody>
      </p:sp>
      <p:sp>
        <p:nvSpPr>
          <p:cNvPr id="80" name="灯片编号占位符 79"/>
          <p:cNvSpPr>
            <a:spLocks noGrp="1"/>
          </p:cNvSpPr>
          <p:nvPr>
            <p:ph type="sldNum" sz="quarter" idx="2"/>
          </p:nvPr>
        </p:nvSpPr>
        <p:spPr/>
        <p:txBody>
          <a:bodyPr/>
          <a:lstStyle/>
          <a:p>
            <a:fld id="{86CB4B4D-7CA3-9044-876B-883B54F8677D}" type="slidenum">
              <a:rPr lang="en-US" altLang="zh-CN" smtClean="0"/>
              <a:t>5</a:t>
            </a:fld>
            <a:endParaRPr lang="zh-CN" altLang="en-US"/>
          </a:p>
        </p:txBody>
      </p:sp>
      <p:sp>
        <p:nvSpPr>
          <p:cNvPr id="3" name="Rounded Rectangle 2"/>
          <p:cNvSpPr/>
          <p:nvPr/>
        </p:nvSpPr>
        <p:spPr>
          <a:xfrm>
            <a:off x="5980090" y="5089793"/>
            <a:ext cx="5745551" cy="716096"/>
          </a:xfrm>
          <a:prstGeom prst="roundRect">
            <a:avLst/>
          </a:prstGeom>
          <a:noFill/>
          <a:ln w="38100" cap="flat">
            <a:solidFill>
              <a:srgbClr val="C00000"/>
            </a:solidFill>
            <a:prstDash val="sysDash"/>
            <a:miter lim="8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cxnSp>
        <p:nvCxnSpPr>
          <p:cNvPr id="5" name="Straight Arrow Connector 4"/>
          <p:cNvCxnSpPr/>
          <p:nvPr/>
        </p:nvCxnSpPr>
        <p:spPr>
          <a:xfrm>
            <a:off x="4569484" y="3612330"/>
            <a:ext cx="1388387" cy="1477463"/>
          </a:xfrm>
          <a:prstGeom prst="straightConnector1">
            <a:avLst/>
          </a:prstGeom>
          <a:noFill/>
          <a:ln w="38100" cap="flat">
            <a:solidFill>
              <a:srgbClr val="C00000"/>
            </a:solidFill>
            <a:prstDash val="solid"/>
            <a:miter lim="800000"/>
            <a:tailEnd type="triangle"/>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5235680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7" name="3 Minutes Presentation"/>
          <p:cNvSpPr txBox="1"/>
          <p:nvPr/>
        </p:nvSpPr>
        <p:spPr>
          <a:xfrm>
            <a:off x="1429666" y="331907"/>
            <a:ext cx="2976777" cy="595035"/>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sz="3200" dirty="0" smtClean="0"/>
              <a:t>Erasure Coding</a:t>
            </a:r>
            <a:endParaRPr sz="3200" dirty="0"/>
          </a:p>
        </p:txBody>
      </p:sp>
      <p:pic>
        <p:nvPicPr>
          <p:cNvPr id="2" name="图片 1"/>
          <p:cNvPicPr>
            <a:picLocks noChangeAspect="1"/>
          </p:cNvPicPr>
          <p:nvPr/>
        </p:nvPicPr>
        <p:blipFill>
          <a:blip r:embed="rId4"/>
          <a:stretch>
            <a:fillRect/>
          </a:stretch>
        </p:blipFill>
        <p:spPr>
          <a:xfrm>
            <a:off x="1159301" y="1004826"/>
            <a:ext cx="2046797" cy="1697987"/>
          </a:xfrm>
          <a:prstGeom prst="rect">
            <a:avLst/>
          </a:prstGeom>
        </p:spPr>
      </p:pic>
      <p:pic>
        <p:nvPicPr>
          <p:cNvPr id="3" name="图片 2"/>
          <p:cNvPicPr>
            <a:picLocks noChangeAspect="1"/>
          </p:cNvPicPr>
          <p:nvPr/>
        </p:nvPicPr>
        <p:blipFill>
          <a:blip r:embed="rId5"/>
          <a:stretch>
            <a:fillRect/>
          </a:stretch>
        </p:blipFill>
        <p:spPr>
          <a:xfrm>
            <a:off x="1276980" y="3062006"/>
            <a:ext cx="1856330" cy="1539979"/>
          </a:xfrm>
          <a:prstGeom prst="rect">
            <a:avLst/>
          </a:prstGeom>
        </p:spPr>
      </p:pic>
      <p:sp>
        <p:nvSpPr>
          <p:cNvPr id="8" name="内容占位符 6"/>
          <p:cNvSpPr txBox="1">
            <a:spLocks/>
          </p:cNvSpPr>
          <p:nvPr/>
        </p:nvSpPr>
        <p:spPr>
          <a:xfrm>
            <a:off x="3923199" y="1165600"/>
            <a:ext cx="5366881" cy="3633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dirty="0" smtClean="0">
                <a:latin typeface="Cambria" panose="02040503050406030204" pitchFamily="18" charset="0"/>
              </a:rPr>
              <a:t>Encoding process</a:t>
            </a:r>
          </a:p>
          <a:p>
            <a:pPr lvl="1" hangingPunct="1"/>
            <a:r>
              <a:rPr lang="en-US" altLang="zh-CN" sz="2400" dirty="0" smtClean="0">
                <a:latin typeface="Cambria" panose="02040503050406030204" pitchFamily="18" charset="0"/>
              </a:rPr>
              <a:t>Generate </a:t>
            </a:r>
            <a:r>
              <a:rPr lang="en-US" altLang="zh-CN" sz="2400" b="1" i="1" dirty="0" smtClean="0">
                <a:solidFill>
                  <a:srgbClr val="0070C0"/>
                </a:solidFill>
                <a:latin typeface="Cambria" panose="02040503050406030204" pitchFamily="18" charset="0"/>
              </a:rPr>
              <a:t>parity chunks</a:t>
            </a:r>
          </a:p>
          <a:p>
            <a:pPr hangingPunct="1"/>
            <a:r>
              <a:rPr lang="en-US" altLang="zh-CN" dirty="0" smtClean="0">
                <a:latin typeface="Cambria" panose="02040503050406030204" pitchFamily="18" charset="0"/>
              </a:rPr>
              <a:t>Decoding process</a:t>
            </a:r>
          </a:p>
          <a:p>
            <a:pPr lvl="1" hangingPunct="1"/>
            <a:r>
              <a:rPr lang="en-US" altLang="zh-CN" sz="2400" dirty="0" smtClean="0">
                <a:latin typeface="Cambria" panose="02040503050406030204" pitchFamily="18" charset="0"/>
              </a:rPr>
              <a:t>Deconstruct original data</a:t>
            </a:r>
          </a:p>
          <a:p>
            <a:pPr hangingPunct="1"/>
            <a:r>
              <a:rPr lang="en-US" altLang="zh-CN" dirty="0" smtClean="0">
                <a:latin typeface="Cambria" panose="02040503050406030204" pitchFamily="18" charset="0"/>
              </a:rPr>
              <a:t>Advantages:</a:t>
            </a:r>
          </a:p>
          <a:p>
            <a:pPr lvl="1" hangingPunct="1"/>
            <a:r>
              <a:rPr lang="en-US" altLang="zh-CN" sz="2400" dirty="0" smtClean="0">
                <a:latin typeface="Cambria" panose="02040503050406030204" pitchFamily="18" charset="0"/>
              </a:rPr>
              <a:t>Low storage overhead: </a:t>
            </a:r>
            <a:r>
              <a:rPr lang="en-US" altLang="zh-CN" sz="2400" b="1" dirty="0" smtClean="0">
                <a:solidFill>
                  <a:srgbClr val="FF0000"/>
                </a:solidFill>
                <a:latin typeface="Cambria" panose="02040503050406030204" pitchFamily="18" charset="0"/>
              </a:rPr>
              <a:t>r/k</a:t>
            </a:r>
            <a:endParaRPr lang="en-US" altLang="zh-CN" sz="2400" b="1" dirty="0">
              <a:solidFill>
                <a:srgbClr val="FF0000"/>
              </a:solidFill>
              <a:latin typeface="Cambria" panose="02040503050406030204" pitchFamily="18" charset="0"/>
            </a:endParaRPr>
          </a:p>
          <a:p>
            <a:pPr lvl="1" hangingPunct="1"/>
            <a:r>
              <a:rPr lang="en-US" altLang="zh-CN" sz="2400" dirty="0" smtClean="0">
                <a:latin typeface="Cambria" panose="02040503050406030204" pitchFamily="18" charset="0"/>
              </a:rPr>
              <a:t>High throughput (Intel report)</a:t>
            </a:r>
          </a:p>
        </p:txBody>
      </p:sp>
      <p:sp>
        <p:nvSpPr>
          <p:cNvPr id="9" name="文本框 8"/>
          <p:cNvSpPr txBox="1"/>
          <p:nvPr/>
        </p:nvSpPr>
        <p:spPr>
          <a:xfrm>
            <a:off x="823196" y="2584419"/>
            <a:ext cx="3171061" cy="369332"/>
          </a:xfrm>
          <a:prstGeom prst="rect">
            <a:avLst/>
          </a:prstGeom>
          <a:noFill/>
        </p:spPr>
        <p:txBody>
          <a:bodyPr wrap="none" rtlCol="0">
            <a:spAutoFit/>
          </a:bodyPr>
          <a:lstStyle/>
          <a:p>
            <a:r>
              <a:rPr lang="en-US" altLang="zh-CN" b="1" dirty="0" smtClean="0">
                <a:latin typeface="Cambria" panose="02040503050406030204" pitchFamily="18" charset="0"/>
              </a:rPr>
              <a:t>Encoding Process (k=4, r=2)</a:t>
            </a:r>
            <a:endParaRPr lang="zh-CN" altLang="en-US" b="1" dirty="0">
              <a:latin typeface="Cambria" panose="02040503050406030204" pitchFamily="18" charset="0"/>
            </a:endParaRPr>
          </a:p>
        </p:txBody>
      </p:sp>
      <p:sp>
        <p:nvSpPr>
          <p:cNvPr id="10" name="文本框 9"/>
          <p:cNvSpPr txBox="1"/>
          <p:nvPr/>
        </p:nvSpPr>
        <p:spPr>
          <a:xfrm>
            <a:off x="823196" y="4483591"/>
            <a:ext cx="3182281" cy="369332"/>
          </a:xfrm>
          <a:prstGeom prst="rect">
            <a:avLst/>
          </a:prstGeom>
          <a:noFill/>
        </p:spPr>
        <p:txBody>
          <a:bodyPr wrap="none" rtlCol="0">
            <a:spAutoFit/>
          </a:bodyPr>
          <a:lstStyle/>
          <a:p>
            <a:r>
              <a:rPr lang="en-US" altLang="zh-CN" b="1" dirty="0" smtClean="0">
                <a:latin typeface="Cambria" panose="02040503050406030204" pitchFamily="18" charset="0"/>
              </a:rPr>
              <a:t>Decoding Process (k=4, r=2)</a:t>
            </a:r>
            <a:endParaRPr lang="zh-CN" altLang="en-US" b="1" dirty="0">
              <a:latin typeface="Cambria" panose="020405030504060302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700311301"/>
              </p:ext>
            </p:extLst>
          </p:nvPr>
        </p:nvGraphicFramePr>
        <p:xfrm>
          <a:off x="1294327" y="4907642"/>
          <a:ext cx="7653005" cy="1854200"/>
        </p:xfrm>
        <a:graphic>
          <a:graphicData uri="http://schemas.openxmlformats.org/drawingml/2006/table">
            <a:tbl>
              <a:tblPr firstRow="1" bandRow="1">
                <a:tableStyleId>{5940675A-B579-460E-94D1-54222C63F5DA}</a:tableStyleId>
              </a:tblPr>
              <a:tblGrid>
                <a:gridCol w="3169989">
                  <a:extLst>
                    <a:ext uri="{9D8B030D-6E8A-4147-A177-3AD203B41FA5}">
                      <a16:colId xmlns:a16="http://schemas.microsoft.com/office/drawing/2014/main" xmlns="" val="2512874047"/>
                    </a:ext>
                  </a:extLst>
                </a:gridCol>
                <a:gridCol w="4483016">
                  <a:extLst>
                    <a:ext uri="{9D8B030D-6E8A-4147-A177-3AD203B41FA5}">
                      <a16:colId xmlns:a16="http://schemas.microsoft.com/office/drawing/2014/main" xmlns="" val="1819097636"/>
                    </a:ext>
                  </a:extLst>
                </a:gridCol>
              </a:tblGrid>
              <a:tr h="370840">
                <a:tc>
                  <a:txBody>
                    <a:bodyPr/>
                    <a:lstStyle/>
                    <a:p>
                      <a:pPr algn="l"/>
                      <a:endParaRPr lang="zh-CN" altLang="en-US" sz="1600" dirty="0">
                        <a:latin typeface="+mn-ea"/>
                        <a:ea typeface="+mn-ea"/>
                      </a:endParaRPr>
                    </a:p>
                  </a:txBody>
                  <a:tcPr/>
                </a:tc>
                <a:tc>
                  <a:txBody>
                    <a:bodyPr/>
                    <a:lstStyle/>
                    <a:p>
                      <a:pPr algn="l"/>
                      <a:r>
                        <a:rPr lang="en-US" altLang="zh-CN" sz="1600" dirty="0" smtClean="0">
                          <a:latin typeface="+mn-ea"/>
                          <a:ea typeface="+mn-ea"/>
                        </a:rPr>
                        <a:t>Reed Solomon EC (10+4) Throughput per core</a:t>
                      </a:r>
                      <a:endParaRPr lang="zh-CN" altLang="en-US" sz="1600" dirty="0">
                        <a:latin typeface="+mn-ea"/>
                        <a:ea typeface="+mn-ea"/>
                      </a:endParaRPr>
                    </a:p>
                  </a:txBody>
                  <a:tcPr/>
                </a:tc>
                <a:extLst>
                  <a:ext uri="{0D108BD9-81ED-4DB2-BD59-A6C34878D82A}">
                    <a16:rowId xmlns:a16="http://schemas.microsoft.com/office/drawing/2014/main" xmlns="" val="3337898128"/>
                  </a:ext>
                </a:extLst>
              </a:tr>
              <a:tr h="370840">
                <a:tc>
                  <a:txBody>
                    <a:bodyPr/>
                    <a:lstStyle/>
                    <a:p>
                      <a:pPr algn="l"/>
                      <a:r>
                        <a:rPr lang="pt-BR" altLang="zh-CN" sz="1600" dirty="0" smtClean="0">
                          <a:latin typeface="+mn-ea"/>
                          <a:ea typeface="+mn-ea"/>
                        </a:rPr>
                        <a:t>Intel Xeon Platinum</a:t>
                      </a:r>
                      <a:r>
                        <a:rPr lang="pt-BR" altLang="zh-CN" sz="1600" baseline="0" dirty="0" smtClean="0">
                          <a:latin typeface="+mn-ea"/>
                          <a:ea typeface="+mn-ea"/>
                        </a:rPr>
                        <a:t> </a:t>
                      </a:r>
                      <a:r>
                        <a:rPr lang="pt-BR" altLang="zh-CN" sz="1600" dirty="0" smtClean="0">
                          <a:latin typeface="+mn-ea"/>
                          <a:ea typeface="+mn-ea"/>
                        </a:rPr>
                        <a:t>8180</a:t>
                      </a:r>
                      <a:r>
                        <a:rPr lang="pt-BR" altLang="zh-CN" sz="1600" baseline="0" dirty="0" smtClean="0">
                          <a:latin typeface="+mn-ea"/>
                          <a:ea typeface="+mn-ea"/>
                        </a:rPr>
                        <a:t> </a:t>
                      </a:r>
                      <a:r>
                        <a:rPr lang="pt-BR" altLang="zh-CN" sz="1600" dirty="0" smtClean="0">
                          <a:latin typeface="+mn-ea"/>
                          <a:ea typeface="+mn-ea"/>
                        </a:rPr>
                        <a:t>Processor</a:t>
                      </a:r>
                      <a:endParaRPr lang="zh-CN" altLang="en-US" sz="1600" dirty="0">
                        <a:latin typeface="+mn-ea"/>
                        <a:ea typeface="+mn-ea"/>
                      </a:endParaRPr>
                    </a:p>
                  </a:txBody>
                  <a:tcPr/>
                </a:tc>
                <a:tc>
                  <a:txBody>
                    <a:bodyPr/>
                    <a:lstStyle/>
                    <a:p>
                      <a:pPr algn="ctr"/>
                      <a:r>
                        <a:rPr lang="en-US" altLang="zh-CN" sz="1600" b="1" dirty="0" smtClean="0">
                          <a:latin typeface="+mn-ea"/>
                          <a:ea typeface="+mn-ea"/>
                        </a:rPr>
                        <a:t>12.7 GB/s </a:t>
                      </a:r>
                      <a:endParaRPr lang="zh-CN" altLang="en-US" sz="1600" b="1" dirty="0">
                        <a:latin typeface="+mn-ea"/>
                        <a:ea typeface="+mn-ea"/>
                      </a:endParaRPr>
                    </a:p>
                  </a:txBody>
                  <a:tcPr/>
                </a:tc>
                <a:extLst>
                  <a:ext uri="{0D108BD9-81ED-4DB2-BD59-A6C34878D82A}">
                    <a16:rowId xmlns:a16="http://schemas.microsoft.com/office/drawing/2014/main" xmlns="" val="3631023838"/>
                  </a:ext>
                </a:extLst>
              </a:tr>
              <a:tr h="370840">
                <a:tc>
                  <a:txBody>
                    <a:bodyPr/>
                    <a:lstStyle/>
                    <a:p>
                      <a:pPr algn="l"/>
                      <a:r>
                        <a:rPr lang="en-US" altLang="zh-CN" sz="1600" dirty="0" smtClean="0">
                          <a:latin typeface="+mn-ea"/>
                          <a:ea typeface="+mn-ea"/>
                        </a:rPr>
                        <a:t>Intel Xeon Processor E5-2650 v4</a:t>
                      </a:r>
                      <a:endParaRPr lang="zh-CN" altLang="en-US" sz="1600" dirty="0">
                        <a:latin typeface="+mn-ea"/>
                        <a:ea typeface="+mn-ea"/>
                      </a:endParaRPr>
                    </a:p>
                  </a:txBody>
                  <a:tcPr/>
                </a:tc>
                <a:tc>
                  <a:txBody>
                    <a:bodyPr/>
                    <a:lstStyle/>
                    <a:p>
                      <a:pPr algn="ctr"/>
                      <a:r>
                        <a:rPr lang="en-US" altLang="zh-CN" sz="1600" b="1" dirty="0" smtClean="0">
                          <a:latin typeface="+mn-ea"/>
                          <a:ea typeface="+mn-ea"/>
                        </a:rPr>
                        <a:t>5.3 GB/s</a:t>
                      </a:r>
                      <a:endParaRPr lang="zh-CN" altLang="en-US" sz="1600" b="1" dirty="0">
                        <a:latin typeface="+mn-ea"/>
                        <a:ea typeface="+mn-ea"/>
                      </a:endParaRPr>
                    </a:p>
                  </a:txBody>
                  <a:tcPr/>
                </a:tc>
                <a:extLst>
                  <a:ext uri="{0D108BD9-81ED-4DB2-BD59-A6C34878D82A}">
                    <a16:rowId xmlns:a16="http://schemas.microsoft.com/office/drawing/2014/main" xmlns="" val="158577532"/>
                  </a:ext>
                </a:extLst>
              </a:tr>
              <a:tr h="370840">
                <a:tc>
                  <a:txBody>
                    <a:bodyPr/>
                    <a:lstStyle/>
                    <a:p>
                      <a:pPr algn="l"/>
                      <a:r>
                        <a:rPr lang="en-US" altLang="zh-CN" sz="1600" dirty="0" smtClean="0">
                          <a:latin typeface="+mn-ea"/>
                          <a:ea typeface="+mn-ea"/>
                        </a:rPr>
                        <a:t>Intel Xeon Processor E5-2650 v3</a:t>
                      </a:r>
                      <a:endParaRPr lang="zh-CN" altLang="en-US" sz="1600" dirty="0">
                        <a:latin typeface="+mn-ea"/>
                        <a:ea typeface="+mn-ea"/>
                      </a:endParaRPr>
                    </a:p>
                  </a:txBody>
                  <a:tcPr/>
                </a:tc>
                <a:tc>
                  <a:txBody>
                    <a:bodyPr/>
                    <a:lstStyle/>
                    <a:p>
                      <a:pPr algn="ctr"/>
                      <a:r>
                        <a:rPr lang="en-US" altLang="zh-CN" sz="1600" b="1" dirty="0" smtClean="0">
                          <a:latin typeface="+mn-ea"/>
                          <a:ea typeface="+mn-ea"/>
                        </a:rPr>
                        <a:t>5.3 GB/s</a:t>
                      </a:r>
                      <a:endParaRPr lang="zh-CN" altLang="en-US" sz="1600" b="1" dirty="0">
                        <a:latin typeface="+mn-ea"/>
                        <a:ea typeface="+mn-ea"/>
                      </a:endParaRPr>
                    </a:p>
                  </a:txBody>
                  <a:tcPr/>
                </a:tc>
                <a:extLst>
                  <a:ext uri="{0D108BD9-81ED-4DB2-BD59-A6C34878D82A}">
                    <a16:rowId xmlns:a16="http://schemas.microsoft.com/office/drawing/2014/main" xmlns="" val="2426931072"/>
                  </a:ext>
                </a:extLst>
              </a:tr>
              <a:tr h="370840">
                <a:tc>
                  <a:txBody>
                    <a:bodyPr/>
                    <a:lstStyle/>
                    <a:p>
                      <a:pPr algn="l"/>
                      <a:r>
                        <a:rPr lang="en-US" altLang="zh-CN" sz="1600" dirty="0" smtClean="0">
                          <a:latin typeface="+mn-ea"/>
                          <a:ea typeface="+mn-ea"/>
                        </a:rPr>
                        <a:t>Intel Xeon Processor D-1541</a:t>
                      </a:r>
                      <a:endParaRPr lang="zh-CN" altLang="en-US" sz="1600" dirty="0">
                        <a:latin typeface="+mn-ea"/>
                        <a:ea typeface="+mn-ea"/>
                      </a:endParaRPr>
                    </a:p>
                  </a:txBody>
                  <a:tcPr/>
                </a:tc>
                <a:tc>
                  <a:txBody>
                    <a:bodyPr/>
                    <a:lstStyle/>
                    <a:p>
                      <a:pPr algn="ctr"/>
                      <a:r>
                        <a:rPr lang="en-US" altLang="zh-CN" sz="1600" b="1" dirty="0" smtClean="0">
                          <a:latin typeface="+mn-ea"/>
                          <a:ea typeface="+mn-ea"/>
                        </a:rPr>
                        <a:t>4.6 GB/s </a:t>
                      </a:r>
                      <a:endParaRPr lang="zh-CN" altLang="en-US" sz="1600" b="1" dirty="0">
                        <a:latin typeface="+mn-ea"/>
                        <a:ea typeface="+mn-ea"/>
                      </a:endParaRPr>
                    </a:p>
                  </a:txBody>
                  <a:tcPr/>
                </a:tc>
                <a:extLst>
                  <a:ext uri="{0D108BD9-81ED-4DB2-BD59-A6C34878D82A}">
                    <a16:rowId xmlns:a16="http://schemas.microsoft.com/office/drawing/2014/main" xmlns="" val="3482633857"/>
                  </a:ext>
                </a:extLst>
              </a:tr>
            </a:tbl>
          </a:graphicData>
        </a:graphic>
      </p:graphicFrame>
      <p:sp>
        <p:nvSpPr>
          <p:cNvPr id="5" name="灯片编号占位符 4"/>
          <p:cNvSpPr>
            <a:spLocks noGrp="1"/>
          </p:cNvSpPr>
          <p:nvPr>
            <p:ph type="sldNum" sz="quarter" idx="2"/>
          </p:nvPr>
        </p:nvSpPr>
        <p:spPr/>
        <p:txBody>
          <a:bodyPr/>
          <a:lstStyle/>
          <a:p>
            <a:fld id="{86CB4B4D-7CA3-9044-876B-883B54F8677D}" type="slidenum">
              <a:rPr lang="en-US" altLang="zh-CN" smtClean="0"/>
              <a:t>6</a:t>
            </a:fld>
            <a:endParaRPr lang="zh-CN" altLang="en-US"/>
          </a:p>
        </p:txBody>
      </p:sp>
      <p:sp>
        <p:nvSpPr>
          <p:cNvPr id="13" name="文本框 12"/>
          <p:cNvSpPr txBox="1"/>
          <p:nvPr/>
        </p:nvSpPr>
        <p:spPr>
          <a:xfrm>
            <a:off x="9160560" y="5883790"/>
            <a:ext cx="3071520" cy="646331"/>
          </a:xfrm>
          <a:prstGeom prst="rect">
            <a:avLst/>
          </a:prstGeom>
          <a:noFill/>
        </p:spPr>
        <p:txBody>
          <a:bodyPr wrap="square" rtlCol="0">
            <a:spAutoFit/>
          </a:bodyPr>
          <a:lstStyle/>
          <a:p>
            <a:r>
              <a:rPr lang="en-US" altLang="zh-CN" dirty="0" smtClean="0">
                <a:latin typeface="Cambria" panose="02040503050406030204" pitchFamily="18" charset="0"/>
              </a:rPr>
              <a:t>HDFS </a:t>
            </a:r>
            <a:r>
              <a:rPr lang="en-US" altLang="zh-CN" dirty="0">
                <a:latin typeface="Cambria" panose="02040503050406030204" pitchFamily="18" charset="0"/>
              </a:rPr>
              <a:t>supports Erasure </a:t>
            </a:r>
            <a:r>
              <a:rPr lang="en-US" altLang="zh-CN" dirty="0" smtClean="0">
                <a:latin typeface="Cambria" panose="02040503050406030204" pitchFamily="18" charset="0"/>
              </a:rPr>
              <a:t>Coding in Hadoop 3.x</a:t>
            </a:r>
            <a:endParaRPr lang="zh-CN" altLang="en-US" dirty="0">
              <a:latin typeface="Cambria" panose="02040503050406030204" pitchFamily="18" charset="0"/>
            </a:endParaRPr>
          </a:p>
        </p:txBody>
      </p:sp>
      <p:pic>
        <p:nvPicPr>
          <p:cNvPr id="2052" name="Picture 4" descr="http://docs.ceph.com/docs/mimic/_static/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9526" y="4164590"/>
            <a:ext cx="2338720" cy="634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ellanox.com/revamp/img/logo/mellanox-logo-horizont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60560" y="978677"/>
            <a:ext cx="2658711" cy="53706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8947332" y="1575454"/>
            <a:ext cx="3284748" cy="646331"/>
          </a:xfrm>
          <a:prstGeom prst="rect">
            <a:avLst/>
          </a:prstGeom>
          <a:noFill/>
        </p:spPr>
        <p:txBody>
          <a:bodyPr wrap="square" rtlCol="0">
            <a:spAutoFit/>
          </a:bodyPr>
          <a:lstStyle/>
          <a:p>
            <a:r>
              <a:rPr lang="en-US" altLang="zh-CN" dirty="0" smtClean="0">
                <a:latin typeface="Cambria" panose="02040503050406030204" pitchFamily="18" charset="0"/>
              </a:rPr>
              <a:t>RDMA+EC</a:t>
            </a:r>
            <a:r>
              <a:rPr lang="en-US" altLang="zh-CN" dirty="0">
                <a:latin typeface="Cambria" panose="02040503050406030204" pitchFamily="18" charset="0"/>
              </a:rPr>
              <a:t>: Mellanox BlueField™ and ConnectX®-5</a:t>
            </a:r>
            <a:endParaRPr lang="zh-CN" altLang="en-US" dirty="0">
              <a:latin typeface="Cambria" panose="02040503050406030204" pitchFamily="18" charset="0"/>
            </a:endParaRPr>
          </a:p>
        </p:txBody>
      </p:sp>
      <p:pic>
        <p:nvPicPr>
          <p:cNvPr id="2056" name="Picture 8"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3829" y="2319075"/>
            <a:ext cx="1314127" cy="904557"/>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8947332" y="3486193"/>
            <a:ext cx="3113848" cy="584775"/>
          </a:xfrm>
          <a:prstGeom prst="rect">
            <a:avLst/>
          </a:prstGeom>
          <a:noFill/>
        </p:spPr>
        <p:txBody>
          <a:bodyPr wrap="square" rtlCol="0">
            <a:spAutoFit/>
          </a:bodyPr>
          <a:lstStyle/>
          <a:p>
            <a:r>
              <a:rPr lang="en-US" altLang="zh-CN" sz="1600" dirty="0">
                <a:latin typeface="Cambria" panose="02040503050406030204" pitchFamily="18" charset="0"/>
              </a:rPr>
              <a:t>Erasure Coding </a:t>
            </a:r>
            <a:r>
              <a:rPr lang="en-US" altLang="zh-CN" sz="1600" dirty="0" smtClean="0">
                <a:latin typeface="Cambria" panose="02040503050406030204" pitchFamily="18" charset="0"/>
              </a:rPr>
              <a:t>Offloading:  GPUs </a:t>
            </a:r>
            <a:r>
              <a:rPr lang="en-US" altLang="zh-CN" sz="1600" dirty="0">
                <a:latin typeface="Cambria" panose="02040503050406030204" pitchFamily="18" charset="0"/>
              </a:rPr>
              <a:t>as Storage System Accelerators</a:t>
            </a:r>
            <a:endParaRPr lang="zh-CN" altLang="en-US" sz="1600" dirty="0">
              <a:latin typeface="Cambria" panose="02040503050406030204" pitchFamily="18" charset="0"/>
            </a:endParaRPr>
          </a:p>
        </p:txBody>
      </p:sp>
      <p:pic>
        <p:nvPicPr>
          <p:cNvPr id="2058" name="Picture 10" descr="HDFS Operations"/>
          <p:cNvPicPr>
            <a:picLocks noChangeAspect="1" noChangeArrowheads="1"/>
          </p:cNvPicPr>
          <p:nvPr/>
        </p:nvPicPr>
        <p:blipFill rotWithShape="1">
          <a:blip r:embed="rId9">
            <a:extLst>
              <a:ext uri="{28A0092B-C50C-407E-A947-70E740481C1C}">
                <a14:useLocalDpi xmlns:a14="http://schemas.microsoft.com/office/drawing/2010/main" val="0"/>
              </a:ext>
            </a:extLst>
          </a:blip>
          <a:srcRect l="17150" t="22232" r="23097" b="30517"/>
          <a:stretch/>
        </p:blipFill>
        <p:spPr bwMode="auto">
          <a:xfrm>
            <a:off x="9160560" y="4923052"/>
            <a:ext cx="2587335" cy="9607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65195" y="1755525"/>
            <a:ext cx="265036" cy="304629"/>
          </a:xfrm>
          <a:prstGeom prst="rect">
            <a:avLst/>
          </a:prstGeom>
          <a:solidFill>
            <a:schemeClr val="tx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026" name="Picture 2" descr="Image result for Mellanox BlueFiel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42920" y="2236409"/>
            <a:ext cx="1918159" cy="121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838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3">
            <a:extLst/>
          </a:blip>
          <a:stretch>
            <a:fillRect/>
          </a:stretch>
        </p:blipFill>
        <p:spPr>
          <a:xfrm>
            <a:off x="168765" y="119784"/>
            <a:ext cx="990536" cy="1019281"/>
          </a:xfrm>
          <a:prstGeom prst="rect">
            <a:avLst/>
          </a:prstGeom>
          <a:ln w="12700">
            <a:miter lim="400000"/>
          </a:ln>
        </p:spPr>
      </p:pic>
      <p:sp>
        <p:nvSpPr>
          <p:cNvPr id="7" name="3 Minutes Presentation"/>
          <p:cNvSpPr txBox="1"/>
          <p:nvPr/>
        </p:nvSpPr>
        <p:spPr>
          <a:xfrm>
            <a:off x="1429666" y="362685"/>
            <a:ext cx="4499630"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dirty="0" smtClean="0"/>
              <a:t>Fault </a:t>
            </a:r>
            <a:r>
              <a:rPr lang="en-US" dirty="0"/>
              <a:t>T</a:t>
            </a:r>
            <a:r>
              <a:rPr lang="en-US" dirty="0" smtClean="0"/>
              <a:t>olerance Interface</a:t>
            </a:r>
            <a:endParaRPr dirty="0"/>
          </a:p>
        </p:txBody>
      </p:sp>
      <p:sp>
        <p:nvSpPr>
          <p:cNvPr id="6" name="内容占位符 6"/>
          <p:cNvSpPr txBox="1">
            <a:spLocks/>
          </p:cNvSpPr>
          <p:nvPr/>
        </p:nvSpPr>
        <p:spPr>
          <a:xfrm>
            <a:off x="5485409" y="2106500"/>
            <a:ext cx="6578061" cy="3633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400" dirty="0" smtClean="0">
                <a:latin typeface="Cambria" panose="02040503050406030204" pitchFamily="18" charset="0"/>
              </a:rPr>
              <a:t>Runtime of FTI </a:t>
            </a:r>
          </a:p>
          <a:p>
            <a:pPr lvl="1" hangingPunct="1"/>
            <a:r>
              <a:rPr lang="en-US" altLang="zh-CN" sz="2000" dirty="0">
                <a:latin typeface="Cambria" panose="02040503050406030204" pitchFamily="18" charset="0"/>
              </a:rPr>
              <a:t>D</a:t>
            </a:r>
            <a:r>
              <a:rPr lang="en-US" altLang="zh-CN" sz="2000" dirty="0" smtClean="0">
                <a:latin typeface="Cambria" panose="02040503050406030204" pitchFamily="18" charset="0"/>
              </a:rPr>
              <a:t>ivides  </a:t>
            </a:r>
            <a:r>
              <a:rPr lang="en-US" altLang="zh-CN" sz="2000" dirty="0">
                <a:latin typeface="Cambria" panose="02040503050406030204" pitchFamily="18" charset="0"/>
              </a:rPr>
              <a:t>the  system  in  groups  </a:t>
            </a:r>
            <a:r>
              <a:rPr lang="en-US" altLang="zh-CN" sz="2000" dirty="0" smtClean="0">
                <a:latin typeface="Cambria" panose="02040503050406030204" pitchFamily="18" charset="0"/>
              </a:rPr>
              <a:t>of k processes.</a:t>
            </a:r>
          </a:p>
          <a:p>
            <a:pPr lvl="1" hangingPunct="1"/>
            <a:r>
              <a:rPr lang="en-US" altLang="zh-CN" sz="2000" dirty="0" smtClean="0">
                <a:latin typeface="Cambria" panose="02040503050406030204" pitchFamily="18" charset="0"/>
              </a:rPr>
              <a:t>Generate r parity chunks in each group (k data chunks)</a:t>
            </a:r>
          </a:p>
          <a:p>
            <a:pPr lvl="1" hangingPunct="1"/>
            <a:r>
              <a:rPr lang="en-US" altLang="zh-CN" sz="2000" dirty="0">
                <a:latin typeface="Cambria" panose="02040503050406030204" pitchFamily="18" charset="0"/>
              </a:rPr>
              <a:t>T</a:t>
            </a:r>
            <a:r>
              <a:rPr lang="en-US" altLang="zh-CN" sz="2000" dirty="0" smtClean="0">
                <a:latin typeface="Cambria" panose="02040503050406030204" pitchFamily="18" charset="0"/>
              </a:rPr>
              <a:t>he </a:t>
            </a:r>
            <a:r>
              <a:rPr lang="en-US" altLang="zh-CN" sz="2000" dirty="0">
                <a:latin typeface="Cambria" panose="02040503050406030204" pitchFamily="18" charset="0"/>
              </a:rPr>
              <a:t>highest </a:t>
            </a:r>
            <a:r>
              <a:rPr lang="en-US" altLang="zh-CN" sz="2000" b="1" i="1" dirty="0" smtClean="0">
                <a:solidFill>
                  <a:srgbClr val="FF0000"/>
                </a:solidFill>
                <a:latin typeface="Cambria" panose="02040503050406030204" pitchFamily="18" charset="0"/>
              </a:rPr>
              <a:t>reliability level </a:t>
            </a:r>
            <a:r>
              <a:rPr lang="en-US" altLang="zh-CN" sz="2000" b="1" dirty="0" smtClean="0">
                <a:latin typeface="Cambria" panose="02040503050406030204" pitchFamily="18" charset="0"/>
              </a:rPr>
              <a:t>(r=k). </a:t>
            </a:r>
            <a:r>
              <a:rPr lang="en-US" altLang="zh-CN" sz="2000" dirty="0" smtClean="0">
                <a:latin typeface="Cambria" panose="02040503050406030204" pitchFamily="18" charset="0"/>
              </a:rPr>
              <a:t>In most case, we do not need such a </a:t>
            </a:r>
            <a:r>
              <a:rPr lang="en-US" altLang="zh-CN" sz="2000" dirty="0">
                <a:latin typeface="Cambria" panose="02040503050406030204" pitchFamily="18" charset="0"/>
              </a:rPr>
              <a:t>high reliability level </a:t>
            </a:r>
            <a:r>
              <a:rPr lang="en-US" altLang="zh-CN" sz="2000" dirty="0" smtClean="0">
                <a:latin typeface="Cambria" panose="02040503050406030204" pitchFamily="18" charset="0"/>
              </a:rPr>
              <a:t>(</a:t>
            </a:r>
            <a:r>
              <a:rPr lang="en-US" altLang="zh-CN" sz="2000" b="1" dirty="0" smtClean="0">
                <a:solidFill>
                  <a:srgbClr val="C00000"/>
                </a:solidFill>
                <a:latin typeface="Cambria" panose="02040503050406030204" pitchFamily="18" charset="0"/>
              </a:rPr>
              <a:t>r &lt;&lt; k</a:t>
            </a:r>
            <a:r>
              <a:rPr lang="en-US" altLang="zh-CN" sz="2000" dirty="0" smtClean="0">
                <a:latin typeface="Cambria" panose="02040503050406030204" pitchFamily="18" charset="0"/>
              </a:rPr>
              <a:t>)</a:t>
            </a:r>
          </a:p>
          <a:p>
            <a:pPr hangingPunct="1"/>
            <a:r>
              <a:rPr lang="en-US" altLang="zh-CN" sz="2400" dirty="0" smtClean="0">
                <a:latin typeface="Cambria" panose="02040503050406030204" pitchFamily="18" charset="0"/>
              </a:rPr>
              <a:t>Recovery</a:t>
            </a:r>
          </a:p>
          <a:p>
            <a:pPr hangingPunct="1"/>
            <a:r>
              <a:rPr lang="en-US" altLang="zh-CN" sz="2400" dirty="0" smtClean="0">
                <a:latin typeface="Cambria" panose="02040503050406030204" pitchFamily="18" charset="0"/>
              </a:rPr>
              <a:t>Concerns: network traffic of collecting data chunks in erasure coding is still heavy</a:t>
            </a:r>
          </a:p>
        </p:txBody>
      </p:sp>
      <p:sp>
        <p:nvSpPr>
          <p:cNvPr id="3" name="灯片编号占位符 2"/>
          <p:cNvSpPr>
            <a:spLocks noGrp="1"/>
          </p:cNvSpPr>
          <p:nvPr>
            <p:ph type="sldNum" sz="quarter" idx="2"/>
          </p:nvPr>
        </p:nvSpPr>
        <p:spPr/>
        <p:txBody>
          <a:bodyPr/>
          <a:lstStyle/>
          <a:p>
            <a:fld id="{86CB4B4D-7CA3-9044-876B-883B54F8677D}" type="slidenum">
              <a:rPr lang="en-US" altLang="zh-CN" smtClean="0"/>
              <a:t>7</a:t>
            </a:fld>
            <a:endParaRPr lang="zh-CN" altLang="en-US"/>
          </a:p>
        </p:txBody>
      </p:sp>
      <p:pic>
        <p:nvPicPr>
          <p:cNvPr id="8" name="图片 7"/>
          <p:cNvPicPr>
            <a:picLocks noChangeAspect="1"/>
          </p:cNvPicPr>
          <p:nvPr/>
        </p:nvPicPr>
        <p:blipFill>
          <a:blip r:embed="rId4"/>
          <a:stretch>
            <a:fillRect/>
          </a:stretch>
        </p:blipFill>
        <p:spPr>
          <a:xfrm>
            <a:off x="481376" y="3983207"/>
            <a:ext cx="5004033" cy="2254205"/>
          </a:xfrm>
          <a:prstGeom prst="rect">
            <a:avLst/>
          </a:prstGeom>
        </p:spPr>
      </p:pic>
      <p:pic>
        <p:nvPicPr>
          <p:cNvPr id="9" name="图片 8"/>
          <p:cNvPicPr>
            <a:picLocks noChangeAspect="1"/>
          </p:cNvPicPr>
          <p:nvPr/>
        </p:nvPicPr>
        <p:blipFill>
          <a:blip r:embed="rId5"/>
          <a:stretch>
            <a:fillRect/>
          </a:stretch>
        </p:blipFill>
        <p:spPr>
          <a:xfrm>
            <a:off x="481376" y="1269107"/>
            <a:ext cx="5008338" cy="2256144"/>
          </a:xfrm>
          <a:prstGeom prst="rect">
            <a:avLst/>
          </a:prstGeom>
        </p:spPr>
      </p:pic>
      <p:sp>
        <p:nvSpPr>
          <p:cNvPr id="12" name="文本框 11"/>
          <p:cNvSpPr txBox="1"/>
          <p:nvPr/>
        </p:nvSpPr>
        <p:spPr>
          <a:xfrm>
            <a:off x="1962938" y="3554062"/>
            <a:ext cx="2089033" cy="369332"/>
          </a:xfrm>
          <a:prstGeom prst="rect">
            <a:avLst/>
          </a:prstGeom>
          <a:noFill/>
        </p:spPr>
        <p:txBody>
          <a:bodyPr wrap="none" rtlCol="0">
            <a:spAutoFit/>
          </a:bodyPr>
          <a:lstStyle/>
          <a:p>
            <a:r>
              <a:rPr lang="en-US" altLang="zh-CN" dirty="0" smtClean="0">
                <a:latin typeface="Cambria" panose="02040503050406030204" pitchFamily="18" charset="0"/>
              </a:rPr>
              <a:t>Runtime (k=4, r=2)</a:t>
            </a:r>
            <a:endParaRPr lang="zh-CN" altLang="en-US" dirty="0">
              <a:latin typeface="Cambria" panose="02040503050406030204" pitchFamily="18" charset="0"/>
            </a:endParaRPr>
          </a:p>
        </p:txBody>
      </p:sp>
      <p:sp>
        <p:nvSpPr>
          <p:cNvPr id="13" name="文本框 12"/>
          <p:cNvSpPr txBox="1"/>
          <p:nvPr/>
        </p:nvSpPr>
        <p:spPr>
          <a:xfrm>
            <a:off x="2455060" y="6257482"/>
            <a:ext cx="1104790" cy="369332"/>
          </a:xfrm>
          <a:prstGeom prst="rect">
            <a:avLst/>
          </a:prstGeom>
          <a:noFill/>
        </p:spPr>
        <p:txBody>
          <a:bodyPr wrap="none" rtlCol="0">
            <a:spAutoFit/>
          </a:bodyPr>
          <a:lstStyle/>
          <a:p>
            <a:r>
              <a:rPr lang="en-US" altLang="zh-CN" dirty="0" smtClean="0">
                <a:latin typeface="Cambria" panose="02040503050406030204" pitchFamily="18" charset="0"/>
              </a:rPr>
              <a:t>Recovery</a:t>
            </a:r>
            <a:endParaRPr lang="zh-CN" altLang="en-US" dirty="0">
              <a:latin typeface="Cambria" panose="02040503050406030204" pitchFamily="18" charset="0"/>
            </a:endParaRPr>
          </a:p>
        </p:txBody>
      </p:sp>
      <p:sp>
        <p:nvSpPr>
          <p:cNvPr id="2" name="TextBox 1"/>
          <p:cNvSpPr txBox="1"/>
          <p:nvPr/>
        </p:nvSpPr>
        <p:spPr>
          <a:xfrm>
            <a:off x="5132869" y="6297225"/>
            <a:ext cx="5652644" cy="307775"/>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a:t>FTI: High performance Fault Tolerance Interface for hybrid </a:t>
            </a:r>
            <a:r>
              <a:rPr lang="en-US" sz="1400" b="1" dirty="0" smtClean="0"/>
              <a:t>systems </a:t>
            </a:r>
            <a:r>
              <a:rPr kumimoji="0" lang="en-US" sz="1400" b="0" i="0" u="none" strike="noStrike" cap="none" spc="0" normalizeH="0" baseline="0" dirty="0" smtClean="0">
                <a:ln>
                  <a:noFill/>
                </a:ln>
                <a:solidFill>
                  <a:srgbClr val="000000"/>
                </a:solidFill>
                <a:effectLst/>
                <a:uFillTx/>
                <a:sym typeface="Calibri"/>
              </a:rPr>
              <a:t>(SC’11)</a:t>
            </a:r>
            <a:endParaRPr kumimoji="0" lang="en-US" sz="14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37840302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1681008" y="2101064"/>
            <a:ext cx="3832892" cy="3304151"/>
          </a:xfrm>
          <a:prstGeom prst="rect">
            <a:avLst/>
          </a:prstGeom>
        </p:spPr>
      </p:pic>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4">
            <a:extLst/>
          </a:blip>
          <a:stretch>
            <a:fillRect/>
          </a:stretch>
        </p:blipFill>
        <p:spPr>
          <a:xfrm>
            <a:off x="168765" y="119784"/>
            <a:ext cx="990536" cy="1019281"/>
          </a:xfrm>
          <a:prstGeom prst="rect">
            <a:avLst/>
          </a:prstGeom>
          <a:ln w="12700">
            <a:miter lim="400000"/>
          </a:ln>
        </p:spPr>
      </p:pic>
      <p:sp>
        <p:nvSpPr>
          <p:cNvPr id="7" name="3 Minutes Presentation"/>
          <p:cNvSpPr txBox="1"/>
          <p:nvPr/>
        </p:nvSpPr>
        <p:spPr>
          <a:xfrm>
            <a:off x="1429666" y="362685"/>
            <a:ext cx="4647106" cy="533479"/>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altLang="zh-CN" dirty="0"/>
              <a:t>Motivations of EC-Shuffle </a:t>
            </a:r>
            <a:endParaRPr lang="en-US" altLang="zh-CN" sz="3200" dirty="0"/>
          </a:p>
        </p:txBody>
      </p:sp>
      <p:sp>
        <p:nvSpPr>
          <p:cNvPr id="3" name="灯片编号占位符 2"/>
          <p:cNvSpPr>
            <a:spLocks noGrp="1"/>
          </p:cNvSpPr>
          <p:nvPr>
            <p:ph type="sldNum" sz="quarter" idx="2"/>
          </p:nvPr>
        </p:nvSpPr>
        <p:spPr/>
        <p:txBody>
          <a:bodyPr/>
          <a:lstStyle/>
          <a:p>
            <a:fld id="{86CB4B4D-7CA3-9044-876B-883B54F8677D}" type="slidenum">
              <a:rPr lang="en-US" altLang="zh-CN" smtClean="0"/>
              <a:t>8</a:t>
            </a:fld>
            <a:endParaRPr lang="zh-CN" altLang="en-US"/>
          </a:p>
        </p:txBody>
      </p:sp>
      <p:pic>
        <p:nvPicPr>
          <p:cNvPr id="8" name="图片 7"/>
          <p:cNvPicPr>
            <a:picLocks noChangeAspect="1"/>
          </p:cNvPicPr>
          <p:nvPr/>
        </p:nvPicPr>
        <p:blipFill>
          <a:blip r:embed="rId5"/>
          <a:stretch>
            <a:fillRect/>
          </a:stretch>
        </p:blipFill>
        <p:spPr>
          <a:xfrm>
            <a:off x="6308576" y="4376695"/>
            <a:ext cx="5045225" cy="2009885"/>
          </a:xfrm>
          <a:prstGeom prst="rect">
            <a:avLst/>
          </a:prstGeom>
        </p:spPr>
      </p:pic>
      <p:sp>
        <p:nvSpPr>
          <p:cNvPr id="9" name="内容占位符 2"/>
          <p:cNvSpPr txBox="1">
            <a:spLocks/>
          </p:cNvSpPr>
          <p:nvPr/>
        </p:nvSpPr>
        <p:spPr>
          <a:xfrm>
            <a:off x="5976282" y="1490508"/>
            <a:ext cx="5657530" cy="23743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hangingPunct="1"/>
            <a:r>
              <a:rPr lang="en-US" altLang="zh-CN" sz="2400" b="1" dirty="0" smtClean="0">
                <a:solidFill>
                  <a:srgbClr val="FF0000"/>
                </a:solidFill>
                <a:latin typeface="Cambria" panose="02040503050406030204" pitchFamily="18" charset="0"/>
              </a:rPr>
              <a:t>Network traffic becomes serious concern</a:t>
            </a:r>
          </a:p>
          <a:p>
            <a:pPr hangingPunct="1"/>
            <a:r>
              <a:rPr lang="en-US" altLang="zh-CN" sz="2400" b="1" dirty="0" smtClean="0">
                <a:latin typeface="Cambria" panose="02040503050406030204" pitchFamily="18" charset="0"/>
              </a:rPr>
              <a:t>Network bandwidth</a:t>
            </a:r>
          </a:p>
          <a:p>
            <a:pPr lvl="1" hangingPunct="1"/>
            <a:r>
              <a:rPr lang="en-US" altLang="zh-CN" sz="2000" dirty="0" smtClean="0">
                <a:latin typeface="Cambria" panose="02040503050406030204" pitchFamily="18" charset="0"/>
              </a:rPr>
              <a:t>0.1-1GB/s (inter-machine) vs ≥20GB/s (CPU-RAM)</a:t>
            </a:r>
          </a:p>
          <a:p>
            <a:pPr hangingPunct="1"/>
            <a:r>
              <a:rPr lang="en-US" altLang="zh-CN" sz="2400" b="1" dirty="0" smtClean="0">
                <a:latin typeface="Cambria" panose="02040503050406030204" pitchFamily="18" charset="0"/>
              </a:rPr>
              <a:t>Latency</a:t>
            </a:r>
          </a:p>
          <a:p>
            <a:pPr lvl="1" hangingPunct="1"/>
            <a:r>
              <a:rPr lang="en-US" altLang="zh-CN" sz="2000" dirty="0" smtClean="0">
                <a:latin typeface="Cambria" panose="02040503050406030204" pitchFamily="18" charset="0"/>
              </a:rPr>
              <a:t>10,000-100,000 ns (inter-machine) vs 100 ns (CPU-RAM)</a:t>
            </a:r>
          </a:p>
        </p:txBody>
      </p:sp>
      <p:sp>
        <p:nvSpPr>
          <p:cNvPr id="14" name="文本框 13"/>
          <p:cNvSpPr txBox="1"/>
          <p:nvPr/>
        </p:nvSpPr>
        <p:spPr>
          <a:xfrm>
            <a:off x="442904" y="4936105"/>
            <a:ext cx="1306768" cy="369332"/>
          </a:xfrm>
          <a:prstGeom prst="rect">
            <a:avLst/>
          </a:prstGeom>
          <a:noFill/>
        </p:spPr>
        <p:txBody>
          <a:bodyPr wrap="none" rtlCol="0">
            <a:spAutoFit/>
          </a:bodyPr>
          <a:lstStyle/>
          <a:p>
            <a:r>
              <a:rPr lang="en-US" altLang="zh-CN" dirty="0" smtClean="0">
                <a:latin typeface="Cambria" panose="02040503050406030204" pitchFamily="18" charset="0"/>
              </a:rPr>
              <a:t>Without FT</a:t>
            </a:r>
            <a:endParaRPr lang="zh-CN" altLang="en-US" dirty="0">
              <a:latin typeface="Cambria" panose="02040503050406030204" pitchFamily="18" charset="0"/>
            </a:endParaRPr>
          </a:p>
        </p:txBody>
      </p:sp>
      <p:sp>
        <p:nvSpPr>
          <p:cNvPr id="15" name="文本框 14"/>
          <p:cNvSpPr txBox="1"/>
          <p:nvPr/>
        </p:nvSpPr>
        <p:spPr>
          <a:xfrm>
            <a:off x="4049793" y="4654316"/>
            <a:ext cx="2084308" cy="369332"/>
          </a:xfrm>
          <a:prstGeom prst="rect">
            <a:avLst/>
          </a:prstGeom>
          <a:noFill/>
        </p:spPr>
        <p:txBody>
          <a:bodyPr wrap="square" rtlCol="0">
            <a:spAutoFit/>
          </a:bodyPr>
          <a:lstStyle/>
          <a:p>
            <a:r>
              <a:rPr lang="en-US" altLang="zh-CN" dirty="0" smtClean="0">
                <a:solidFill>
                  <a:srgbClr val="C00000"/>
                </a:solidFill>
                <a:latin typeface="Cambria" panose="02040503050406030204" pitchFamily="18" charset="0"/>
              </a:rPr>
              <a:t>Local checkpoints</a:t>
            </a:r>
            <a:endParaRPr lang="zh-CN" altLang="en-US" dirty="0">
              <a:solidFill>
                <a:srgbClr val="C00000"/>
              </a:solidFill>
              <a:latin typeface="Cambria" panose="02040503050406030204" pitchFamily="18" charset="0"/>
            </a:endParaRPr>
          </a:p>
        </p:txBody>
      </p:sp>
      <p:sp>
        <p:nvSpPr>
          <p:cNvPr id="16" name="文本框 15"/>
          <p:cNvSpPr txBox="1"/>
          <p:nvPr/>
        </p:nvSpPr>
        <p:spPr>
          <a:xfrm>
            <a:off x="4121073" y="3061562"/>
            <a:ext cx="1415558" cy="646331"/>
          </a:xfrm>
          <a:prstGeom prst="rect">
            <a:avLst/>
          </a:prstGeom>
          <a:noFill/>
        </p:spPr>
        <p:txBody>
          <a:bodyPr wrap="square" rtlCol="0">
            <a:spAutoFit/>
          </a:bodyPr>
          <a:lstStyle/>
          <a:p>
            <a:r>
              <a:rPr lang="en-US" altLang="zh-CN" dirty="0" smtClean="0">
                <a:solidFill>
                  <a:schemeClr val="accent4">
                    <a:lumMod val="75000"/>
                  </a:schemeClr>
                </a:solidFill>
                <a:latin typeface="Cambria" panose="02040503050406030204" pitchFamily="18" charset="0"/>
              </a:rPr>
              <a:t>Remote replication</a:t>
            </a:r>
            <a:endParaRPr lang="zh-CN" altLang="en-US" dirty="0">
              <a:solidFill>
                <a:schemeClr val="accent4">
                  <a:lumMod val="75000"/>
                </a:schemeClr>
              </a:solidFill>
              <a:latin typeface="Cambria" panose="02040503050406030204" pitchFamily="18" charset="0"/>
            </a:endParaRPr>
          </a:p>
        </p:txBody>
      </p:sp>
      <p:sp>
        <p:nvSpPr>
          <p:cNvPr id="17" name="文本框 16"/>
          <p:cNvSpPr txBox="1"/>
          <p:nvPr/>
        </p:nvSpPr>
        <p:spPr>
          <a:xfrm>
            <a:off x="2276048" y="2876896"/>
            <a:ext cx="722422" cy="369332"/>
          </a:xfrm>
          <a:prstGeom prst="rect">
            <a:avLst/>
          </a:prstGeom>
          <a:noFill/>
        </p:spPr>
        <p:txBody>
          <a:bodyPr wrap="square" rtlCol="0">
            <a:spAutoFit/>
          </a:bodyPr>
          <a:lstStyle/>
          <a:p>
            <a:r>
              <a:rPr lang="en-US" altLang="zh-CN" dirty="0" smtClean="0">
                <a:solidFill>
                  <a:schemeClr val="accent6">
                    <a:lumMod val="75000"/>
                  </a:schemeClr>
                </a:solidFill>
                <a:latin typeface="Cambria" panose="02040503050406030204" pitchFamily="18" charset="0"/>
              </a:rPr>
              <a:t>FTI</a:t>
            </a:r>
            <a:endParaRPr lang="zh-CN" altLang="en-US" dirty="0">
              <a:solidFill>
                <a:schemeClr val="accent6">
                  <a:lumMod val="75000"/>
                </a:schemeClr>
              </a:solidFill>
              <a:latin typeface="Cambria" panose="02040503050406030204" pitchFamily="18" charset="0"/>
            </a:endParaRPr>
          </a:p>
        </p:txBody>
      </p:sp>
      <p:sp>
        <p:nvSpPr>
          <p:cNvPr id="18" name="文本框 17"/>
          <p:cNvSpPr txBox="1"/>
          <p:nvPr/>
        </p:nvSpPr>
        <p:spPr>
          <a:xfrm>
            <a:off x="2170112" y="5462328"/>
            <a:ext cx="3042821" cy="369332"/>
          </a:xfrm>
          <a:prstGeom prst="rect">
            <a:avLst/>
          </a:prstGeom>
          <a:noFill/>
        </p:spPr>
        <p:txBody>
          <a:bodyPr wrap="none" rtlCol="0">
            <a:spAutoFit/>
          </a:bodyPr>
          <a:lstStyle/>
          <a:p>
            <a:r>
              <a:rPr lang="en-US" altLang="zh-CN" b="1" dirty="0" smtClean="0">
                <a:latin typeface="Cambria" panose="02040503050406030204" pitchFamily="18" charset="0"/>
              </a:rPr>
              <a:t>Storage/Memory overhead</a:t>
            </a:r>
            <a:endParaRPr lang="zh-CN" altLang="en-US" b="1" dirty="0">
              <a:latin typeface="Cambria" panose="02040503050406030204" pitchFamily="18" charset="0"/>
            </a:endParaRPr>
          </a:p>
        </p:txBody>
      </p:sp>
      <p:sp>
        <p:nvSpPr>
          <p:cNvPr id="19" name="文本框 18"/>
          <p:cNvSpPr txBox="1"/>
          <p:nvPr/>
        </p:nvSpPr>
        <p:spPr>
          <a:xfrm>
            <a:off x="478749" y="3142333"/>
            <a:ext cx="1154647" cy="646331"/>
          </a:xfrm>
          <a:prstGeom prst="rect">
            <a:avLst/>
          </a:prstGeom>
          <a:noFill/>
        </p:spPr>
        <p:txBody>
          <a:bodyPr wrap="square" rtlCol="0">
            <a:spAutoFit/>
          </a:bodyPr>
          <a:lstStyle/>
          <a:p>
            <a:r>
              <a:rPr lang="en-US" altLang="zh-CN" b="1" dirty="0" smtClean="0">
                <a:latin typeface="Cambria" panose="02040503050406030204" pitchFamily="18" charset="0"/>
              </a:rPr>
              <a:t>Network traffic</a:t>
            </a:r>
            <a:endParaRPr lang="zh-CN" altLang="en-US" b="1" dirty="0">
              <a:latin typeface="Cambria" panose="02040503050406030204" pitchFamily="18" charset="0"/>
            </a:endParaRPr>
          </a:p>
        </p:txBody>
      </p:sp>
    </p:spTree>
    <p:extLst>
      <p:ext uri="{BB962C8B-B14F-4D97-AF65-F5344CB8AC3E}">
        <p14:creationId xmlns:p14="http://schemas.microsoft.com/office/powerpoint/2010/main" val="36373991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645527" y="2054910"/>
            <a:ext cx="3869687" cy="3335870"/>
          </a:xfrm>
          <a:prstGeom prst="rect">
            <a:avLst/>
          </a:prstGeom>
        </p:spPr>
      </p:pic>
      <p:sp>
        <p:nvSpPr>
          <p:cNvPr id="165" name="Rectangle"/>
          <p:cNvSpPr/>
          <p:nvPr/>
        </p:nvSpPr>
        <p:spPr>
          <a:xfrm>
            <a:off x="1" y="280174"/>
            <a:ext cx="12192001" cy="698503"/>
          </a:xfrm>
          <a:prstGeom prst="rect">
            <a:avLst/>
          </a:prstGeom>
          <a:solidFill>
            <a:srgbClr val="D6D5D5">
              <a:alpha val="46150"/>
            </a:srgbClr>
          </a:solidFill>
          <a:ln w="12700">
            <a:miter lim="400000"/>
          </a:ln>
        </p:spPr>
        <p:txBody>
          <a:bodyPr lIns="45719" rIns="45719" anchor="ctr"/>
          <a:lstStyle/>
          <a:p>
            <a:pPr>
              <a:defRPr sz="2200">
                <a:solidFill>
                  <a:srgbClr val="FFFFFF"/>
                </a:solidFill>
              </a:defRPr>
            </a:pPr>
            <a:endParaRPr/>
          </a:p>
        </p:txBody>
      </p:sp>
      <p:pic>
        <p:nvPicPr>
          <p:cNvPr id="166" name="hku.png" descr="hku.png"/>
          <p:cNvPicPr>
            <a:picLocks noChangeAspect="1"/>
          </p:cNvPicPr>
          <p:nvPr/>
        </p:nvPicPr>
        <p:blipFill>
          <a:blip r:embed="rId4">
            <a:extLst/>
          </a:blip>
          <a:stretch>
            <a:fillRect/>
          </a:stretch>
        </p:blipFill>
        <p:spPr>
          <a:xfrm>
            <a:off x="168765" y="119784"/>
            <a:ext cx="990536" cy="1019281"/>
          </a:xfrm>
          <a:prstGeom prst="rect">
            <a:avLst/>
          </a:prstGeom>
          <a:ln w="12700">
            <a:miter lim="400000"/>
          </a:ln>
        </p:spPr>
      </p:pic>
      <p:sp>
        <p:nvSpPr>
          <p:cNvPr id="7" name="3 Minutes Presentation"/>
          <p:cNvSpPr txBox="1"/>
          <p:nvPr/>
        </p:nvSpPr>
        <p:spPr>
          <a:xfrm>
            <a:off x="1429666" y="331907"/>
            <a:ext cx="5301131" cy="595035"/>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Comic Sans MS"/>
                <a:ea typeface="Comic Sans MS"/>
                <a:cs typeface="Comic Sans MS"/>
                <a:sym typeface="Comic Sans MS"/>
              </a:defRPr>
            </a:lvl1pPr>
          </a:lstStyle>
          <a:p>
            <a:r>
              <a:rPr lang="en-US" altLang="zh-CN" sz="3200" dirty="0"/>
              <a:t>Motivations of EC-Shuffle </a:t>
            </a:r>
            <a:endParaRPr lang="en-US" altLang="zh-CN" sz="3600" dirty="0"/>
          </a:p>
        </p:txBody>
      </p:sp>
      <p:sp>
        <p:nvSpPr>
          <p:cNvPr id="3" name="灯片编号占位符 2"/>
          <p:cNvSpPr>
            <a:spLocks noGrp="1"/>
          </p:cNvSpPr>
          <p:nvPr>
            <p:ph type="sldNum" sz="quarter" idx="2"/>
          </p:nvPr>
        </p:nvSpPr>
        <p:spPr/>
        <p:txBody>
          <a:bodyPr/>
          <a:lstStyle/>
          <a:p>
            <a:fld id="{86CB4B4D-7CA3-9044-876B-883B54F8677D}" type="slidenum">
              <a:rPr lang="en-US" altLang="zh-CN" smtClean="0"/>
              <a:t>9</a:t>
            </a:fld>
            <a:endParaRPr lang="zh-CN" altLang="en-US"/>
          </a:p>
        </p:txBody>
      </p:sp>
      <p:sp>
        <p:nvSpPr>
          <p:cNvPr id="13" name="内容占位符 2"/>
          <p:cNvSpPr txBox="1">
            <a:spLocks/>
          </p:cNvSpPr>
          <p:nvPr/>
        </p:nvSpPr>
        <p:spPr>
          <a:xfrm>
            <a:off x="5746572" y="2097245"/>
            <a:ext cx="5785028" cy="312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342900" indent="-342900">
              <a:buFont typeface="Arial" panose="020B0604020202020204" pitchFamily="34" charset="0"/>
              <a:buChar char="•"/>
            </a:pPr>
            <a:r>
              <a:rPr lang="en-US" altLang="zh-CN" b="1" dirty="0" smtClean="0">
                <a:latin typeface="Cambria" panose="02040503050406030204" pitchFamily="18" charset="0"/>
              </a:rPr>
              <a:t>Two targets of EC-Shuffle:</a:t>
            </a:r>
            <a:endParaRPr lang="en-US" altLang="zh-CN" b="1" dirty="0">
              <a:latin typeface="Cambria" panose="02040503050406030204" pitchFamily="18" charset="0"/>
            </a:endParaRPr>
          </a:p>
          <a:p>
            <a:pPr marL="914400" lvl="1" indent="-457200" hangingPunct="1">
              <a:buFont typeface="+mj-lt"/>
              <a:buAutoNum type="arabicPeriod"/>
            </a:pPr>
            <a:r>
              <a:rPr lang="en-US" altLang="zh-CN" sz="2400" dirty="0" smtClean="0">
                <a:latin typeface="Cambria" panose="02040503050406030204" pitchFamily="18" charset="0"/>
              </a:rPr>
              <a:t>Two new encoding schemes to reduce heavy network traffic</a:t>
            </a:r>
          </a:p>
          <a:p>
            <a:pPr marL="1424939" lvl="2" indent="-457200" hangingPunct="1">
              <a:buFont typeface="Arial" panose="020B0604020202020204" pitchFamily="34" charset="0"/>
              <a:buChar char="•"/>
            </a:pPr>
            <a:r>
              <a:rPr lang="en-US" altLang="zh-CN" sz="2400" b="1" dirty="0" smtClean="0">
                <a:solidFill>
                  <a:srgbClr val="0070C0"/>
                </a:solidFill>
                <a:latin typeface="Cambria" panose="02040503050406030204" pitchFamily="18" charset="0"/>
              </a:rPr>
              <a:t>Forward-coding</a:t>
            </a:r>
          </a:p>
          <a:p>
            <a:pPr marL="1424939" lvl="2" indent="-457200" hangingPunct="1">
              <a:buFont typeface="Arial" panose="020B0604020202020204" pitchFamily="34" charset="0"/>
              <a:buChar char="•"/>
            </a:pPr>
            <a:r>
              <a:rPr lang="en-US" altLang="zh-CN" sz="2400" b="1" dirty="0" smtClean="0">
                <a:solidFill>
                  <a:srgbClr val="0070C0"/>
                </a:solidFill>
                <a:latin typeface="Cambria" panose="02040503050406030204" pitchFamily="18" charset="0"/>
              </a:rPr>
              <a:t>Backward-coding</a:t>
            </a:r>
            <a:endParaRPr lang="en-US" altLang="zh-CN" sz="2400" b="1" dirty="0">
              <a:solidFill>
                <a:srgbClr val="0070C0"/>
              </a:solidFill>
              <a:latin typeface="Cambria" panose="02040503050406030204" pitchFamily="18" charset="0"/>
            </a:endParaRPr>
          </a:p>
          <a:p>
            <a:pPr marL="914400" lvl="1" indent="-457200" hangingPunct="1">
              <a:buFont typeface="+mj-lt"/>
              <a:buAutoNum type="arabicPeriod"/>
            </a:pPr>
            <a:r>
              <a:rPr lang="en-US" altLang="zh-CN" sz="2400" b="1" dirty="0" smtClean="0">
                <a:latin typeface="Cambria" panose="02040503050406030204" pitchFamily="18" charset="0"/>
              </a:rPr>
              <a:t>Reduce the total size of generated parity chunks</a:t>
            </a:r>
          </a:p>
          <a:p>
            <a:pPr marL="1482089" lvl="2" indent="-514350" hangingPunct="1">
              <a:buFont typeface="Arial" panose="020B0604020202020204" pitchFamily="34" charset="0"/>
              <a:buChar char="•"/>
            </a:pPr>
            <a:r>
              <a:rPr lang="en-US" altLang="zh-CN" sz="2400" dirty="0" smtClean="0">
                <a:latin typeface="Cambria" panose="02040503050406030204" pitchFamily="18" charset="0"/>
              </a:rPr>
              <a:t>Encoding scheme selection</a:t>
            </a:r>
            <a:endParaRPr lang="en-US" altLang="zh-CN" sz="2400" dirty="0">
              <a:latin typeface="Cambria" panose="02040503050406030204" pitchFamily="18" charset="0"/>
            </a:endParaRPr>
          </a:p>
        </p:txBody>
      </p:sp>
      <p:sp>
        <p:nvSpPr>
          <p:cNvPr id="15" name="文本框 14"/>
          <p:cNvSpPr txBox="1"/>
          <p:nvPr/>
        </p:nvSpPr>
        <p:spPr>
          <a:xfrm>
            <a:off x="442904" y="4936105"/>
            <a:ext cx="1306768" cy="369332"/>
          </a:xfrm>
          <a:prstGeom prst="rect">
            <a:avLst/>
          </a:prstGeom>
          <a:noFill/>
        </p:spPr>
        <p:txBody>
          <a:bodyPr wrap="none" rtlCol="0">
            <a:spAutoFit/>
          </a:bodyPr>
          <a:lstStyle/>
          <a:p>
            <a:r>
              <a:rPr lang="en-US" altLang="zh-CN" dirty="0" smtClean="0">
                <a:latin typeface="Cambria" panose="02040503050406030204" pitchFamily="18" charset="0"/>
              </a:rPr>
              <a:t>Without FT</a:t>
            </a:r>
            <a:endParaRPr lang="zh-CN" altLang="en-US" dirty="0">
              <a:latin typeface="Cambria" panose="02040503050406030204" pitchFamily="18" charset="0"/>
            </a:endParaRPr>
          </a:p>
        </p:txBody>
      </p:sp>
      <p:sp>
        <p:nvSpPr>
          <p:cNvPr id="16" name="文本框 15"/>
          <p:cNvSpPr txBox="1"/>
          <p:nvPr/>
        </p:nvSpPr>
        <p:spPr>
          <a:xfrm>
            <a:off x="4049793" y="4654316"/>
            <a:ext cx="2084308" cy="369332"/>
          </a:xfrm>
          <a:prstGeom prst="rect">
            <a:avLst/>
          </a:prstGeom>
          <a:noFill/>
        </p:spPr>
        <p:txBody>
          <a:bodyPr wrap="square" rtlCol="0">
            <a:spAutoFit/>
          </a:bodyPr>
          <a:lstStyle/>
          <a:p>
            <a:r>
              <a:rPr lang="en-US" altLang="zh-CN" dirty="0" smtClean="0">
                <a:solidFill>
                  <a:srgbClr val="C00000"/>
                </a:solidFill>
                <a:latin typeface="Cambria" panose="02040503050406030204" pitchFamily="18" charset="0"/>
              </a:rPr>
              <a:t>Local checkpoints</a:t>
            </a:r>
            <a:endParaRPr lang="zh-CN" altLang="en-US" dirty="0">
              <a:solidFill>
                <a:srgbClr val="C00000"/>
              </a:solidFill>
              <a:latin typeface="Cambria" panose="02040503050406030204" pitchFamily="18" charset="0"/>
            </a:endParaRPr>
          </a:p>
        </p:txBody>
      </p:sp>
      <p:sp>
        <p:nvSpPr>
          <p:cNvPr id="17" name="文本框 16"/>
          <p:cNvSpPr txBox="1"/>
          <p:nvPr/>
        </p:nvSpPr>
        <p:spPr>
          <a:xfrm>
            <a:off x="4121073" y="3061562"/>
            <a:ext cx="1415558" cy="646331"/>
          </a:xfrm>
          <a:prstGeom prst="rect">
            <a:avLst/>
          </a:prstGeom>
          <a:noFill/>
        </p:spPr>
        <p:txBody>
          <a:bodyPr wrap="square" rtlCol="0">
            <a:spAutoFit/>
          </a:bodyPr>
          <a:lstStyle/>
          <a:p>
            <a:r>
              <a:rPr lang="en-US" altLang="zh-CN" dirty="0" smtClean="0">
                <a:solidFill>
                  <a:schemeClr val="accent4">
                    <a:lumMod val="75000"/>
                  </a:schemeClr>
                </a:solidFill>
                <a:latin typeface="Cambria" panose="02040503050406030204" pitchFamily="18" charset="0"/>
              </a:rPr>
              <a:t>Remote replication</a:t>
            </a:r>
            <a:endParaRPr lang="zh-CN" altLang="en-US" dirty="0">
              <a:solidFill>
                <a:schemeClr val="accent4">
                  <a:lumMod val="75000"/>
                </a:schemeClr>
              </a:solidFill>
              <a:latin typeface="Cambria" panose="02040503050406030204" pitchFamily="18" charset="0"/>
            </a:endParaRPr>
          </a:p>
        </p:txBody>
      </p:sp>
      <p:sp>
        <p:nvSpPr>
          <p:cNvPr id="18" name="文本框 17"/>
          <p:cNvSpPr txBox="1"/>
          <p:nvPr/>
        </p:nvSpPr>
        <p:spPr>
          <a:xfrm>
            <a:off x="2276048" y="2876896"/>
            <a:ext cx="722422" cy="369332"/>
          </a:xfrm>
          <a:prstGeom prst="rect">
            <a:avLst/>
          </a:prstGeom>
          <a:noFill/>
        </p:spPr>
        <p:txBody>
          <a:bodyPr wrap="square" rtlCol="0">
            <a:spAutoFit/>
          </a:bodyPr>
          <a:lstStyle/>
          <a:p>
            <a:r>
              <a:rPr lang="en-US" altLang="zh-CN" dirty="0" smtClean="0">
                <a:solidFill>
                  <a:schemeClr val="accent6">
                    <a:lumMod val="75000"/>
                  </a:schemeClr>
                </a:solidFill>
                <a:latin typeface="Cambria" panose="02040503050406030204" pitchFamily="18" charset="0"/>
              </a:rPr>
              <a:t>FTI</a:t>
            </a:r>
            <a:endParaRPr lang="zh-CN" altLang="en-US" dirty="0">
              <a:solidFill>
                <a:schemeClr val="accent6">
                  <a:lumMod val="75000"/>
                </a:schemeClr>
              </a:solidFill>
              <a:latin typeface="Cambria" panose="02040503050406030204" pitchFamily="18" charset="0"/>
            </a:endParaRPr>
          </a:p>
        </p:txBody>
      </p:sp>
      <p:sp>
        <p:nvSpPr>
          <p:cNvPr id="19" name="文本框 18"/>
          <p:cNvSpPr txBox="1"/>
          <p:nvPr/>
        </p:nvSpPr>
        <p:spPr>
          <a:xfrm>
            <a:off x="2170112" y="5462328"/>
            <a:ext cx="3042821" cy="369332"/>
          </a:xfrm>
          <a:prstGeom prst="rect">
            <a:avLst/>
          </a:prstGeom>
          <a:noFill/>
        </p:spPr>
        <p:txBody>
          <a:bodyPr wrap="none" rtlCol="0">
            <a:spAutoFit/>
          </a:bodyPr>
          <a:lstStyle/>
          <a:p>
            <a:r>
              <a:rPr lang="en-US" altLang="zh-CN" b="1" dirty="0" smtClean="0">
                <a:latin typeface="Cambria" panose="02040503050406030204" pitchFamily="18" charset="0"/>
              </a:rPr>
              <a:t>Storage/Memory overhead</a:t>
            </a:r>
            <a:endParaRPr lang="zh-CN" altLang="en-US" b="1" dirty="0">
              <a:latin typeface="Cambria" panose="02040503050406030204" pitchFamily="18" charset="0"/>
            </a:endParaRPr>
          </a:p>
        </p:txBody>
      </p:sp>
      <p:sp>
        <p:nvSpPr>
          <p:cNvPr id="20" name="文本框 19"/>
          <p:cNvSpPr txBox="1"/>
          <p:nvPr/>
        </p:nvSpPr>
        <p:spPr>
          <a:xfrm>
            <a:off x="478749" y="3142333"/>
            <a:ext cx="1154647" cy="646331"/>
          </a:xfrm>
          <a:prstGeom prst="rect">
            <a:avLst/>
          </a:prstGeom>
          <a:noFill/>
        </p:spPr>
        <p:txBody>
          <a:bodyPr wrap="square" rtlCol="0">
            <a:spAutoFit/>
          </a:bodyPr>
          <a:lstStyle/>
          <a:p>
            <a:r>
              <a:rPr lang="en-US" altLang="zh-CN" b="1" dirty="0" smtClean="0">
                <a:latin typeface="Cambria" panose="02040503050406030204" pitchFamily="18" charset="0"/>
              </a:rPr>
              <a:t>Network traffic</a:t>
            </a:r>
            <a:endParaRPr lang="zh-CN" altLang="en-US" b="1" dirty="0">
              <a:latin typeface="Cambria" panose="02040503050406030204" pitchFamily="18" charset="0"/>
            </a:endParaRPr>
          </a:p>
        </p:txBody>
      </p:sp>
      <p:sp>
        <p:nvSpPr>
          <p:cNvPr id="21" name="文本框 20"/>
          <p:cNvSpPr txBox="1"/>
          <p:nvPr/>
        </p:nvSpPr>
        <p:spPr>
          <a:xfrm>
            <a:off x="2565145" y="4371146"/>
            <a:ext cx="1201165" cy="369332"/>
          </a:xfrm>
          <a:prstGeom prst="rect">
            <a:avLst/>
          </a:prstGeom>
          <a:noFill/>
        </p:spPr>
        <p:txBody>
          <a:bodyPr wrap="square" rtlCol="0">
            <a:spAutoFit/>
          </a:bodyPr>
          <a:lstStyle/>
          <a:p>
            <a:r>
              <a:rPr lang="en-US" altLang="zh-CN" dirty="0" smtClean="0">
                <a:solidFill>
                  <a:srgbClr val="0070C0"/>
                </a:solidFill>
                <a:latin typeface="Cambria" panose="02040503050406030204" pitchFamily="18" charset="0"/>
              </a:rPr>
              <a:t>EC-Shuffle</a:t>
            </a:r>
            <a:endParaRPr lang="zh-CN" altLang="en-US" dirty="0">
              <a:solidFill>
                <a:srgbClr val="0070C0"/>
              </a:solidFill>
              <a:latin typeface="Cambria" panose="02040503050406030204" pitchFamily="18" charset="0"/>
            </a:endParaRPr>
          </a:p>
        </p:txBody>
      </p:sp>
    </p:spTree>
    <p:extLst>
      <p:ext uri="{BB962C8B-B14F-4D97-AF65-F5344CB8AC3E}">
        <p14:creationId xmlns:p14="http://schemas.microsoft.com/office/powerpoint/2010/main" val="395389255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14563</TotalTime>
  <Words>2742</Words>
  <Application>Microsoft Office PowerPoint</Application>
  <PresentationFormat>Widescreen</PresentationFormat>
  <Paragraphs>529</Paragraphs>
  <Slides>28</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Arial</vt:lpstr>
      <vt:lpstr>Berlin Sans FB Demi</vt:lpstr>
      <vt:lpstr>Calibri</vt:lpstr>
      <vt:lpstr>Calibri Light</vt:lpstr>
      <vt:lpstr>Cambria</vt:lpstr>
      <vt:lpstr>Cambria Math</vt:lpstr>
      <vt:lpstr>Comic Sans MS</vt:lpstr>
      <vt:lpstr>STHupo</vt:lpstr>
      <vt:lpstr>Tahoma</vt:lpstr>
      <vt:lpstr>Times</vt:lpstr>
      <vt:lpstr>Times New Roman</vt:lpstr>
      <vt:lpstr>Wingdings</vt:lpstr>
      <vt:lpstr>Wingdings 2</vt:lpstr>
      <vt:lpstr>Office Theme</vt:lpstr>
      <vt:lpstr>EC-Shuffle: Dynamic Erasure Coding Optimization for Efficient and Reliable Shuffle in Spark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clwang</cp:lastModifiedBy>
  <cp:revision>1287</cp:revision>
  <dcterms:modified xsi:type="dcterms:W3CDTF">2019-08-14T09:28:09Z</dcterms:modified>
</cp:coreProperties>
</file>